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embeddedFontLst>
    <p:embeddedFont>
      <p:font typeface="Roboto"/>
      <p:regular r:id="rId17"/>
      <p:bold r:id="rId18"/>
      <p:italic r:id="rId19"/>
      <p:boldItalic r:id="rId20"/>
    </p:embeddedFont>
    <p:embeddedFont>
      <p:font typeface="Francois One"/>
      <p:regular r:id="rId21"/>
    </p:embeddedFont>
    <p:embeddedFont>
      <p:font typeface="Roboto Mon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22" Type="http://schemas.openxmlformats.org/officeDocument/2006/relationships/font" Target="fonts/RobotoMono-regular.fntdata"/><Relationship Id="rId21" Type="http://schemas.openxmlformats.org/officeDocument/2006/relationships/font" Target="fonts/FrancoisOne-regular.fntdata"/><Relationship Id="rId24" Type="http://schemas.openxmlformats.org/officeDocument/2006/relationships/font" Target="fonts/RobotoMono-italic.fntdata"/><Relationship Id="rId23" Type="http://schemas.openxmlformats.org/officeDocument/2006/relationships/font" Target="fonts/RobotoMon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schemas.openxmlformats.org/officeDocument/2006/relationships/font" Target="fonts/RobotoMono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Roboto-regular.fntdata"/><Relationship Id="rId16" Type="http://schemas.openxmlformats.org/officeDocument/2006/relationships/slide" Target="slides/slide10.xml"/><Relationship Id="rId19" Type="http://schemas.openxmlformats.org/officeDocument/2006/relationships/font" Target="fonts/Roboto-italic.fntdata"/><Relationship Id="rId1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d87c4045d0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d87c4045d0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e7c7650fc4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e7c7650fc4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e38a6bdc1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e38a6bdc1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df92d444de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df92d444d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e8a56094b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e8a56094b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e38979321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e38979321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e7c7650fc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e7c7650fc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e77b69f30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e77b69f3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\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e77b69f306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e77b69f30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Simple layout, only one column, ensure buttons are large enough to be easily pressed. Important information at the top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ebacf59c66_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ebacf59c66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C2A4A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 flipH="1" rot="-5400000">
            <a:off x="4955688" y="961013"/>
            <a:ext cx="5149325" cy="3227300"/>
          </a:xfrm>
          <a:prstGeom prst="flowChartManualInpu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4"/>
          <p:cNvSpPr txBox="1"/>
          <p:nvPr>
            <p:ph type="ctrTitle"/>
          </p:nvPr>
        </p:nvSpPr>
        <p:spPr>
          <a:xfrm>
            <a:off x="311700" y="528325"/>
            <a:ext cx="8520600" cy="10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Francois One"/>
              <a:buNone/>
              <a:defRPr sz="5200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311700" y="16149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DDAE"/>
              </a:buClr>
              <a:buSzPts val="2800"/>
              <a:buFont typeface="Francois One"/>
              <a:buNone/>
              <a:defRPr sz="2800">
                <a:solidFill>
                  <a:srgbClr val="30DDAE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3600"/>
              <a:buFont typeface="Francois One"/>
              <a:buNone/>
              <a:defRPr sz="36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2" name="Google Shape;62;p1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6" name="Google Shape;6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7" name="Google Shape;67;p1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3" name="Google Shape;73;p1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None/>
              <a:defRPr>
                <a:solidFill>
                  <a:srgbClr val="25326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7" name="Google Shape;77;p1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0" name="Google Shape;80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2" name="Google Shape;82;p1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5" name="Google Shape;8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9" name="Google Shape;89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0" name="Google Shape;90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1" name="Google Shape;9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4" name="Google Shape;9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" name="Google Shape;97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Font typeface="Francois One"/>
              <a:buNone/>
              <a:defRPr sz="28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hyperlink" Target="https://year9.io/assignment" TargetMode="External"/><Relationship Id="rId10" Type="http://schemas.openxmlformats.org/officeDocument/2006/relationships/hyperlink" Target="https://year9.io/getting-started" TargetMode="External"/><Relationship Id="rId9" Type="http://schemas.openxmlformats.org/officeDocument/2006/relationships/image" Target="../media/image8.png"/><Relationship Id="rId5" Type="http://schemas.openxmlformats.org/officeDocument/2006/relationships/hyperlink" Target="https://year9.io/design" TargetMode="External"/><Relationship Id="rId6" Type="http://schemas.openxmlformats.org/officeDocument/2006/relationships/hyperlink" Target="https://year9.io/template" TargetMode="External"/><Relationship Id="rId7" Type="http://schemas.openxmlformats.org/officeDocument/2006/relationships/hyperlink" Target="https://year9.io/guide" TargetMode="External"/><Relationship Id="rId8" Type="http://schemas.openxmlformats.org/officeDocument/2006/relationships/hyperlink" Target="https://year9.io/rubric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C2A4A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 txBox="1"/>
          <p:nvPr>
            <p:ph type="ctrTitle"/>
          </p:nvPr>
        </p:nvSpPr>
        <p:spPr>
          <a:xfrm>
            <a:off x="578925" y="743925"/>
            <a:ext cx="4656300" cy="99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Lesson</a:t>
            </a:r>
            <a:r>
              <a:rPr lang="en-GB"/>
              <a:t> </a:t>
            </a:r>
            <a:r>
              <a:rPr lang="en-GB"/>
              <a:t>7</a:t>
            </a:r>
            <a:endParaRPr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06" name="Google Shape;106;p25"/>
          <p:cNvSpPr txBox="1"/>
          <p:nvPr>
            <p:ph idx="1" type="subTitle"/>
          </p:nvPr>
        </p:nvSpPr>
        <p:spPr>
          <a:xfrm>
            <a:off x="579000" y="1621225"/>
            <a:ext cx="4797000" cy="12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Assignment</a:t>
            </a:r>
            <a:endParaRPr>
              <a:solidFill>
                <a:srgbClr val="30DDAE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7" name="Google Shape;10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7028" y="1460763"/>
            <a:ext cx="1800002" cy="222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0948" y="2687475"/>
            <a:ext cx="1410325" cy="14103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5"/>
          <p:cNvSpPr txBox="1"/>
          <p:nvPr>
            <p:ph idx="4294967295" type="body"/>
          </p:nvPr>
        </p:nvSpPr>
        <p:spPr>
          <a:xfrm>
            <a:off x="6285725" y="4736975"/>
            <a:ext cx="2757300" cy="3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400">
                <a:solidFill>
                  <a:srgbClr val="CCCCCC"/>
                </a:solidFill>
              </a:rPr>
              <a:t>csinschools.com</a:t>
            </a:r>
            <a:endParaRPr sz="1400">
              <a:solidFill>
                <a:srgbClr val="CCCCCC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Assignment: Let’s Get Started! 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98" name="Google Shape;198;p34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199" name="Google Shape;199;p3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200" name="Google Shape;200;p3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201" name="Google Shape;201;p34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2" name="Google Shape;20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0138" y="1319888"/>
            <a:ext cx="2503725" cy="250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Learning objectives</a:t>
            </a:r>
            <a:endParaRPr/>
          </a:p>
        </p:txBody>
      </p:sp>
      <p:sp>
        <p:nvSpPr>
          <p:cNvPr id="115" name="Google Shape;115;p26"/>
          <p:cNvSpPr txBox="1"/>
          <p:nvPr>
            <p:ph idx="1" type="body"/>
          </p:nvPr>
        </p:nvSpPr>
        <p:spPr>
          <a:xfrm>
            <a:off x="311700" y="1152475"/>
            <a:ext cx="6757200" cy="25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By the end of this lesson, you should be able to:</a:t>
            </a:r>
            <a:endParaRPr/>
          </a:p>
          <a:p>
            <a:pPr indent="-342900" lvl="0" marL="9144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describe </a:t>
            </a:r>
            <a:r>
              <a:rPr lang="en-GB"/>
              <a:t>the assignment and how you will be marked </a:t>
            </a:r>
            <a:endParaRPr/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understand how this assignment allows you to demonstrate skills you have </a:t>
            </a:r>
            <a:r>
              <a:rPr lang="en-GB"/>
              <a:t>learnt about the fundamentals of the web</a:t>
            </a:r>
            <a:endParaRPr/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start working on your assignment!</a:t>
            </a:r>
            <a:endParaRPr/>
          </a:p>
        </p:txBody>
      </p:sp>
      <p:pic>
        <p:nvPicPr>
          <p:cNvPr id="116" name="Google Shape;11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2700" y="1596125"/>
            <a:ext cx="1770300" cy="1770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7" name="Google Shape;117;p2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18" name="Google Shape;118;p2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19" name="Google Shape;119;p26"/>
            <p:cNvPicPr preferRelativeResize="0"/>
            <p:nvPr/>
          </p:nvPicPr>
          <p:blipFill rotWithShape="1">
            <a:blip r:embed="rId4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Assignment:</a:t>
            </a:r>
            <a:r>
              <a:rPr lang="en-GB"/>
              <a:t> Your Epic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25" name="Google Shape;125;p27"/>
          <p:cNvSpPr txBox="1"/>
          <p:nvPr>
            <p:ph idx="1" type="body"/>
          </p:nvPr>
        </p:nvSpPr>
        <p:spPr>
          <a:xfrm>
            <a:off x="311700" y="1152475"/>
            <a:ext cx="8447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There is a school just down the road from yours that has noticed the students at their school are coming unprepared and late to class.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After a staff meeting, the school decided to launch </a:t>
            </a:r>
            <a:r>
              <a:rPr b="1" lang="en-GB" sz="1600"/>
              <a:t>Operation STACOT</a:t>
            </a:r>
            <a:r>
              <a:rPr lang="en-GB" sz="1600"/>
              <a:t> (</a:t>
            </a:r>
            <a:r>
              <a:rPr b="1" lang="en-GB" sz="1600"/>
              <a:t>S</a:t>
            </a:r>
            <a:r>
              <a:rPr lang="en-GB" sz="1600"/>
              <a:t>tudents </a:t>
            </a:r>
            <a:r>
              <a:rPr b="1" lang="en-GB" sz="1600"/>
              <a:t>T</a:t>
            </a:r>
            <a:r>
              <a:rPr lang="en-GB" sz="1600"/>
              <a:t>o </a:t>
            </a:r>
            <a:r>
              <a:rPr b="1" lang="en-GB" sz="1600"/>
              <a:t>A</a:t>
            </a:r>
            <a:r>
              <a:rPr lang="en-GB" sz="1600"/>
              <a:t>ttend </a:t>
            </a:r>
            <a:r>
              <a:rPr b="1" lang="en-GB" sz="1600"/>
              <a:t>C</a:t>
            </a:r>
            <a:r>
              <a:rPr lang="en-GB" sz="1600"/>
              <a:t>lass </a:t>
            </a:r>
            <a:r>
              <a:rPr b="1" lang="en-GB" sz="1600"/>
              <a:t>O</a:t>
            </a:r>
            <a:r>
              <a:rPr lang="en-GB" sz="1600"/>
              <a:t>n </a:t>
            </a:r>
            <a:r>
              <a:rPr b="1" lang="en-GB" sz="1600"/>
              <a:t>T</a:t>
            </a:r>
            <a:r>
              <a:rPr lang="en-GB" sz="1600"/>
              <a:t>ime). This operation involved students creating their own apps and tools to help them get to class on time.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/>
              <a:t>Operation STACOT</a:t>
            </a:r>
            <a:r>
              <a:rPr lang="en-GB" sz="1600"/>
              <a:t> was such a success that your principal has decided to launch the operation as well. So, your epic is: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/>
              <a:t>The principal of your school wants to see all students attend class on time and prepared.</a:t>
            </a:r>
            <a:endParaRPr b="1"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26" name="Google Shape;126;p2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127" name="Google Shape;127;p2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28" name="Google Shape;128;p2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29" name="Google Shape;129;p27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Assignment:</a:t>
            </a:r>
            <a:r>
              <a:rPr lang="en-GB"/>
              <a:t> Your User Story 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35" name="Google Shape;135;p28"/>
          <p:cNvSpPr txBox="1"/>
          <p:nvPr>
            <p:ph idx="1" type="body"/>
          </p:nvPr>
        </p:nvSpPr>
        <p:spPr>
          <a:xfrm>
            <a:off x="311700" y="1152475"/>
            <a:ext cx="8447400" cy="20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One user story that was generated from your principal’s epic is:</a:t>
            </a:r>
            <a:endParaRPr sz="1600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400"/>
              <a:t>As a </a:t>
            </a:r>
            <a:r>
              <a:rPr b="1" lang="en-GB" sz="2400"/>
              <a:t>principal</a:t>
            </a:r>
            <a:r>
              <a:rPr b="1" lang="en-GB" sz="2400"/>
              <a:t> </a:t>
            </a:r>
            <a:r>
              <a:rPr lang="en-GB" sz="2400"/>
              <a:t>I want </a:t>
            </a:r>
            <a:r>
              <a:rPr b="1" lang="en-GB" sz="2400"/>
              <a:t>my students to be</a:t>
            </a:r>
            <a:r>
              <a:rPr b="1" lang="en-GB" sz="2400"/>
              <a:t> able to view their classes on a selected day on their phones</a:t>
            </a:r>
            <a:r>
              <a:rPr lang="en-GB" sz="2400"/>
              <a:t> so that </a:t>
            </a:r>
            <a:r>
              <a:rPr b="1" lang="en-GB" sz="2400"/>
              <a:t>they can attend class on time and prepared, with the correct books</a:t>
            </a:r>
            <a:r>
              <a:rPr lang="en-GB" sz="2400"/>
              <a:t>.</a:t>
            </a:r>
            <a:endParaRPr sz="2400"/>
          </a:p>
        </p:txBody>
      </p:sp>
      <p:sp>
        <p:nvSpPr>
          <p:cNvPr id="136" name="Google Shape;136;p2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137" name="Google Shape;137;p2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38" name="Google Shape;138;p2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39" name="Google Shape;139;p28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Assignment:</a:t>
            </a:r>
            <a:r>
              <a:rPr lang="en-GB"/>
              <a:t> Skills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45" name="Google Shape;145;p29"/>
          <p:cNvSpPr txBox="1"/>
          <p:nvPr>
            <p:ph idx="1" type="body"/>
          </p:nvPr>
        </p:nvSpPr>
        <p:spPr>
          <a:xfrm>
            <a:off x="311700" y="1152475"/>
            <a:ext cx="5168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Your website will allow you to demonstrate: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Your knowledge of HTML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Your knowledge of CSS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Your knowledge of colours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Your knowledge of mobile first development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Your creativity in designing a user interface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Your ability to evaluate a website against a user story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737373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46" name="Google Shape;146;p2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147" name="Google Shape;147;p2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48" name="Google Shape;148;p2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49" name="Google Shape;149;p29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0" name="Google Shape;150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30275" y="1017725"/>
            <a:ext cx="3038475" cy="2876550"/>
          </a:xfrm>
          <a:prstGeom prst="rect">
            <a:avLst/>
          </a:prstGeom>
          <a:noFill/>
          <a:ln cap="flat" cmpd="sng" w="127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Assignment:</a:t>
            </a:r>
            <a:r>
              <a:rPr lang="en-GB"/>
              <a:t> Design </a:t>
            </a:r>
            <a:endParaRPr/>
          </a:p>
        </p:txBody>
      </p:sp>
      <p:sp>
        <p:nvSpPr>
          <p:cNvPr id="156" name="Google Shape;156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Use your worksheets from last time to help guide your design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Incorporate the feedback you have gathered in lesson 6 (where necessary)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We are using the agile </a:t>
            </a:r>
            <a:r>
              <a:rPr lang="en-GB"/>
              <a:t>methodology</a:t>
            </a:r>
            <a:r>
              <a:rPr lang="en-GB"/>
              <a:t>, so there is always time for </a:t>
            </a:r>
            <a:r>
              <a:rPr lang="en-GB"/>
              <a:t>adjustments!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The next few slides will show you how to ‘open’ a mobile phone in google chrome</a:t>
            </a:r>
            <a:endParaRPr/>
          </a:p>
        </p:txBody>
      </p:sp>
      <p:pic>
        <p:nvPicPr>
          <p:cNvPr id="157" name="Google Shape;15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6248" y="2908000"/>
            <a:ext cx="1991500" cy="19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Mobile </a:t>
            </a:r>
            <a:r>
              <a:rPr lang="en-GB"/>
              <a:t>Emulator in Google Chrome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63" name="Google Shape;163;p31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164" name="Google Shape;164;p3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65" name="Google Shape;165;p3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66" name="Google Shape;166;p31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7" name="Google Shape;167;p31"/>
          <p:cNvSpPr txBox="1"/>
          <p:nvPr/>
        </p:nvSpPr>
        <p:spPr>
          <a:xfrm>
            <a:off x="471900" y="1157075"/>
            <a:ext cx="5183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You can emulate how your website would look on a mobile in Google Chrome by using the developer tools.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</a:pP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Select </a:t>
            </a:r>
            <a:r>
              <a:rPr b="1"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“More Tools -&gt; Developer Tools”</a:t>
            </a: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or;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</a:pP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Use the keyboard shortcut </a:t>
            </a:r>
            <a:r>
              <a:rPr lang="en-GB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CTRL-SHIFT-I</a:t>
            </a: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on Windows or;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</a:pPr>
            <a:r>
              <a:rPr lang="en-GB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CMD-OPTION-I</a:t>
            </a: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on a Mac 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8" name="Google Shape;168;p31"/>
          <p:cNvPicPr preferRelativeResize="0"/>
          <p:nvPr/>
        </p:nvPicPr>
        <p:blipFill rotWithShape="1">
          <a:blip r:embed="rId4">
            <a:alphaModFix/>
          </a:blip>
          <a:srcRect b="31318" l="44763" r="0" t="0"/>
          <a:stretch/>
        </p:blipFill>
        <p:spPr>
          <a:xfrm>
            <a:off x="6165475" y="1170125"/>
            <a:ext cx="2826127" cy="208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Mobile </a:t>
            </a:r>
            <a:r>
              <a:rPr lang="en-GB"/>
              <a:t>Emulator in Google Chrome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74" name="Google Shape;174;p32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175" name="Google Shape;175;p32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76" name="Google Shape;176;p32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77" name="Google Shape;177;p32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8" name="Google Shape;178;p32"/>
          <p:cNvSpPr txBox="1"/>
          <p:nvPr/>
        </p:nvSpPr>
        <p:spPr>
          <a:xfrm>
            <a:off x="471900" y="1157075"/>
            <a:ext cx="5183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In developer tools, you can </a:t>
            </a:r>
            <a:r>
              <a:rPr b="1"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“toggle device toolbar”</a:t>
            </a: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by clicking the phone icon or using the shortcut </a:t>
            </a:r>
            <a:r>
              <a:rPr lang="en-GB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CTRL-SHIFT-M</a:t>
            </a: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on Windows and </a:t>
            </a:r>
            <a:r>
              <a:rPr lang="en-GB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CMD-SHIFT-M</a:t>
            </a: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on a Mac.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Then you can use the drop down list to choose a device and you web page will be displayed as it would appear on that device.</a:t>
            </a:r>
            <a:endParaRPr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9" name="Google Shape;17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08000" y="1170125"/>
            <a:ext cx="3183601" cy="218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2"/>
          <p:cNvSpPr/>
          <p:nvPr/>
        </p:nvSpPr>
        <p:spPr>
          <a:xfrm>
            <a:off x="8799525" y="686525"/>
            <a:ext cx="261600" cy="5232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Assignment: Detailed Instructions &amp; Links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86" name="Google Shape;186;p33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187" name="Google Shape;187;p33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88" name="Google Shape;188;p33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-GB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89" name="Google Shape;189;p33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0" name="Google Shape;190;p33"/>
          <p:cNvSpPr txBox="1"/>
          <p:nvPr>
            <p:ph idx="1" type="body"/>
          </p:nvPr>
        </p:nvSpPr>
        <p:spPr>
          <a:xfrm>
            <a:off x="311700" y="1152475"/>
            <a:ext cx="4947300" cy="39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-GB" sz="1600" u="sng">
                <a:solidFill>
                  <a:schemeClr val="hlink"/>
                </a:solidFill>
                <a:hlinkClick r:id="rId4"/>
              </a:rPr>
              <a:t>Assignment Specification</a:t>
            </a:r>
            <a:r>
              <a:rPr lang="en-GB" sz="1600"/>
              <a:t> </a:t>
            </a:r>
            <a:endParaRPr sz="1600"/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Describes what you need to do</a:t>
            </a:r>
            <a:endParaRPr/>
          </a:p>
          <a:p>
            <a:pPr indent="-3302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-GB" sz="1600" u="sng">
                <a:solidFill>
                  <a:schemeClr val="hlink"/>
                </a:solidFill>
                <a:hlinkClick r:id="rId5"/>
              </a:rPr>
              <a:t>Design Template Documents</a:t>
            </a:r>
            <a:endParaRPr sz="1600"/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For brainstorming your design</a:t>
            </a:r>
            <a:endParaRPr/>
          </a:p>
          <a:p>
            <a:pPr indent="-3302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-GB" sz="1600" u="sng">
                <a:solidFill>
                  <a:schemeClr val="hlink"/>
                </a:solidFill>
                <a:hlinkClick r:id="rId6"/>
              </a:rPr>
              <a:t>Startup / Template Code on Replit</a:t>
            </a:r>
            <a:endParaRPr sz="1600"/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Code to help you get started</a:t>
            </a:r>
            <a:endParaRPr/>
          </a:p>
          <a:p>
            <a:pPr indent="-3302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-GB" sz="1600" u="sng">
                <a:solidFill>
                  <a:schemeClr val="hlink"/>
                </a:solidFill>
                <a:hlinkClick r:id="rId7"/>
              </a:rPr>
              <a:t>Getting Started Guide (step-by-step)</a:t>
            </a:r>
            <a:endParaRPr sz="1600"/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If you need help getting started</a:t>
            </a:r>
            <a:endParaRPr/>
          </a:p>
          <a:p>
            <a:pPr indent="-3302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-GB" sz="1600" u="sng">
                <a:solidFill>
                  <a:schemeClr val="hlink"/>
                </a:solidFill>
                <a:hlinkClick r:id="rId8"/>
              </a:rPr>
              <a:t>Assignment Marking Rubric</a:t>
            </a:r>
            <a:endParaRPr sz="1600"/>
          </a:p>
          <a:p>
            <a:pPr indent="-3175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How you will be marked</a:t>
            </a:r>
            <a:endParaRPr/>
          </a:p>
        </p:txBody>
      </p:sp>
      <p:pic>
        <p:nvPicPr>
          <p:cNvPr id="191" name="Google Shape;191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667971" y="1410700"/>
            <a:ext cx="2952051" cy="239179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2" name="Google Shape;192;p33"/>
          <p:cNvSpPr txBox="1"/>
          <p:nvPr/>
        </p:nvSpPr>
        <p:spPr>
          <a:xfrm>
            <a:off x="4575000" y="4119275"/>
            <a:ext cx="2952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Stuck? Watch the</a:t>
            </a:r>
            <a:endParaRPr sz="16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0"/>
              </a:rPr>
              <a:t>Getting Started Video Guide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