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y="5143500" cx="9144000"/>
  <p:notesSz cx="6858000" cy="9144000"/>
  <p:embeddedFontLst>
    <p:embeddedFont>
      <p:font typeface="Roboto"/>
      <p:regular r:id="rId54"/>
      <p:bold r:id="rId55"/>
      <p:italic r:id="rId56"/>
      <p:boldItalic r:id="rId57"/>
    </p:embeddedFont>
    <p:embeddedFont>
      <p:font typeface="Francois One"/>
      <p:regular r:id="rId58"/>
    </p:embeddedFont>
    <p:embeddedFont>
      <p:font typeface="Roboto Mono"/>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1B96C2-53B5-4AC6-A907-071176F89E11}">
  <a:tblStyle styleId="{CC1B96C2-53B5-4AC6-A907-071176F89E1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RobotoMono-boldItalic.fntdata"/><Relationship Id="rId61" Type="http://schemas.openxmlformats.org/officeDocument/2006/relationships/font" Target="fonts/RobotoMono-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RobotoMono-bold.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Roboto-bold.fntdata"/><Relationship Id="rId10" Type="http://schemas.openxmlformats.org/officeDocument/2006/relationships/slide" Target="slides/slide3.xml"/><Relationship Id="rId54" Type="http://schemas.openxmlformats.org/officeDocument/2006/relationships/font" Target="fonts/Roboto-regular.fntdata"/><Relationship Id="rId13" Type="http://schemas.openxmlformats.org/officeDocument/2006/relationships/slide" Target="slides/slide6.xml"/><Relationship Id="rId57" Type="http://schemas.openxmlformats.org/officeDocument/2006/relationships/font" Target="fonts/Roboto-boldItalic.fntdata"/><Relationship Id="rId12" Type="http://schemas.openxmlformats.org/officeDocument/2006/relationships/slide" Target="slides/slide5.xml"/><Relationship Id="rId56" Type="http://schemas.openxmlformats.org/officeDocument/2006/relationships/font" Target="fonts/Roboto-italic.fntdata"/><Relationship Id="rId15" Type="http://schemas.openxmlformats.org/officeDocument/2006/relationships/slide" Target="slides/slide8.xml"/><Relationship Id="rId59" Type="http://schemas.openxmlformats.org/officeDocument/2006/relationships/font" Target="fonts/RobotoMono-regular.fntdata"/><Relationship Id="rId14" Type="http://schemas.openxmlformats.org/officeDocument/2006/relationships/slide" Target="slides/slide7.xml"/><Relationship Id="rId58" Type="http://schemas.openxmlformats.org/officeDocument/2006/relationships/font" Target="fonts/FrancoisOne-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87c4045d0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d87c4045d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e5f34360a6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e5f34360a6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e5f34360a6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e5f34360a6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e5f34360a6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e5f34360a6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e5f34360a6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e5f34360a6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e523bd656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e523bd656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e5f34360a6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e5f34360a6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e54127e7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e54127e7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e54127e7ac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e54127e7a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e54127e7a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e54127e7a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e54127e7a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e54127e7a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5ef44976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5ef44976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a:t>
            </a:r>
            <a:endParaRPr/>
          </a:p>
          <a:p>
            <a:pPr indent="-298450" lvl="0" marL="457200" rtl="0" algn="l">
              <a:spcBef>
                <a:spcPts val="0"/>
              </a:spcBef>
              <a:spcAft>
                <a:spcPts val="0"/>
              </a:spcAft>
              <a:buSzPts val="1100"/>
              <a:buChar char="-"/>
            </a:pPr>
            <a:r>
              <a:rPr lang="en-GB"/>
              <a:t>The selector should be #intro as the paragraph has been given an id.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e54127e7a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e54127e7a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e5f34360a6_0_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e5f34360a6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e5f34360a6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e5f34360a6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e5f34360a6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e5f34360a6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e5f34360a6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e5f34360a6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e5f34360a6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e5f34360a6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e5f34360a6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e5f34360a6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e5f34360a6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e5f34360a6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e5f34360a6_0_6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e5f34360a6_0_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e5f34360a6_0_6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e5f34360a6_0_6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5ef449760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5ef449760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Answers:</a:t>
            </a:r>
            <a:endParaRPr/>
          </a:p>
          <a:p>
            <a:pPr indent="-298450" lvl="0" marL="457200" rtl="0" algn="l">
              <a:spcBef>
                <a:spcPts val="0"/>
              </a:spcBef>
              <a:spcAft>
                <a:spcPts val="0"/>
              </a:spcAft>
              <a:buSzPts val="1100"/>
              <a:buChar char="-"/>
            </a:pPr>
            <a:r>
              <a:rPr lang="en-GB"/>
              <a:t>There needs to be a semi-colon after color:white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e60fcdff0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e60fcdff0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e5f34360a6_0_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e5f34360a6_0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e5f34360a6_0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e5f34360a6_0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b6e75e33fb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b6e75e33fb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b6e75e33fb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b6e75e33fb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b6e75e33fb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b6e75e33fb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b6e75e33fb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b6e75e33fb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b6cd49e65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b6cd49e65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b6cd49e65f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b6cd49e65f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b6e75e33fb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b6e75e33fb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d87c4045d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d87c4045d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b6e75e33fb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b6e75e33fb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b6e75e33fb_0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b6e75e33fb_0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b6e75e33fb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b6e75e33fb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b6cd49e65f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b6cd49e65f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dc58768317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dc58768317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dc58768317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dc58768317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e6117c07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e6117c07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5f34360a6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e5f34360a6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5f34360a6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e5f34360a6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5f34360a6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5f34360a6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e5f34360a6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e5f34360a6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5f34360a6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e5f34360a6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C2A4A"/>
        </a:solidFill>
      </p:bgPr>
    </p:bg>
    <p:spTree>
      <p:nvGrpSpPr>
        <p:cNvPr id="54" name="Shape 54"/>
        <p:cNvGrpSpPr/>
        <p:nvPr/>
      </p:nvGrpSpPr>
      <p:grpSpPr>
        <a:xfrm>
          <a:off x="0" y="0"/>
          <a:ext cx="0" cy="0"/>
          <a:chOff x="0" y="0"/>
          <a:chExt cx="0" cy="0"/>
        </a:xfrm>
      </p:grpSpPr>
      <p:sp>
        <p:nvSpPr>
          <p:cNvPr id="55" name="Google Shape;55;p14"/>
          <p:cNvSpPr/>
          <p:nvPr/>
        </p:nvSpPr>
        <p:spPr>
          <a:xfrm flipH="1" rot="-5400000">
            <a:off x="4955688" y="961013"/>
            <a:ext cx="5149325" cy="3227300"/>
          </a:xfrm>
          <a:prstGeom prst="flowChartManualInpu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ctrTitle"/>
          </p:nvPr>
        </p:nvSpPr>
        <p:spPr>
          <a:xfrm>
            <a:off x="311700" y="528325"/>
            <a:ext cx="8520600" cy="1049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5200"/>
              <a:buFont typeface="Francois One"/>
              <a:buNone/>
              <a:defRPr sz="5200">
                <a:solidFill>
                  <a:srgbClr val="FFFFFF"/>
                </a:solidFill>
                <a:latin typeface="Francois One"/>
                <a:ea typeface="Francois One"/>
                <a:cs typeface="Francois One"/>
                <a:sym typeface="Francois One"/>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7" name="Google Shape;57;p14"/>
          <p:cNvSpPr txBox="1"/>
          <p:nvPr>
            <p:ph idx="1" type="subTitle"/>
          </p:nvPr>
        </p:nvSpPr>
        <p:spPr>
          <a:xfrm>
            <a:off x="311700" y="1614925"/>
            <a:ext cx="85206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0DDAE"/>
              </a:buClr>
              <a:buSzPts val="2800"/>
              <a:buFont typeface="Francois One"/>
              <a:buNone/>
              <a:defRPr sz="2800">
                <a:solidFill>
                  <a:srgbClr val="30DDAE"/>
                </a:solidFill>
                <a:latin typeface="Francois One"/>
                <a:ea typeface="Francois One"/>
                <a:cs typeface="Francois One"/>
                <a:sym typeface="Francois 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25326F"/>
              </a:buClr>
              <a:buSzPts val="3600"/>
              <a:buFont typeface="Francois One"/>
              <a:buNone/>
              <a:defRPr sz="3600">
                <a:solidFill>
                  <a:srgbClr val="25326F"/>
                </a:solidFill>
                <a:latin typeface="Francois One"/>
                <a:ea typeface="Francois One"/>
                <a:cs typeface="Francois One"/>
                <a:sym typeface="Francois 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2" name="Google Shape;62;p1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Font typeface="Roboto"/>
              <a:buChar char="●"/>
              <a:defRPr>
                <a:latin typeface="Roboto"/>
                <a:ea typeface="Roboto"/>
                <a:cs typeface="Roboto"/>
                <a:sym typeface="Roboto"/>
              </a:defRPr>
            </a:lvl1pPr>
            <a:lvl2pPr indent="-317500" lvl="1" marL="914400" rtl="0">
              <a:spcBef>
                <a:spcPts val="1600"/>
              </a:spcBef>
              <a:spcAft>
                <a:spcPts val="0"/>
              </a:spcAft>
              <a:buSzPts val="1400"/>
              <a:buFont typeface="Roboto"/>
              <a:buChar char="○"/>
              <a:defRPr>
                <a:latin typeface="Roboto"/>
                <a:ea typeface="Roboto"/>
                <a:cs typeface="Roboto"/>
                <a:sym typeface="Roboto"/>
              </a:defRPr>
            </a:lvl2pPr>
            <a:lvl3pPr indent="-317500" lvl="2" marL="1371600" rtl="0">
              <a:spcBef>
                <a:spcPts val="1600"/>
              </a:spcBef>
              <a:spcAft>
                <a:spcPts val="0"/>
              </a:spcAft>
              <a:buSzPts val="1400"/>
              <a:buFont typeface="Roboto"/>
              <a:buChar char="■"/>
              <a:defRPr>
                <a:latin typeface="Roboto"/>
                <a:ea typeface="Roboto"/>
                <a:cs typeface="Roboto"/>
                <a:sym typeface="Roboto"/>
              </a:defRPr>
            </a:lvl3pPr>
            <a:lvl4pPr indent="-317500" lvl="3" marL="1828800" rtl="0">
              <a:spcBef>
                <a:spcPts val="1600"/>
              </a:spcBef>
              <a:spcAft>
                <a:spcPts val="0"/>
              </a:spcAft>
              <a:buSzPts val="1400"/>
              <a:buFont typeface="Roboto"/>
              <a:buChar char="●"/>
              <a:defRPr>
                <a:latin typeface="Roboto"/>
                <a:ea typeface="Roboto"/>
                <a:cs typeface="Roboto"/>
                <a:sym typeface="Roboto"/>
              </a:defRPr>
            </a:lvl4pPr>
            <a:lvl5pPr indent="-317500" lvl="4" marL="2286000" rtl="0">
              <a:spcBef>
                <a:spcPts val="1600"/>
              </a:spcBef>
              <a:spcAft>
                <a:spcPts val="0"/>
              </a:spcAft>
              <a:buSzPts val="1400"/>
              <a:buFont typeface="Roboto"/>
              <a:buChar char="○"/>
              <a:defRPr>
                <a:latin typeface="Roboto"/>
                <a:ea typeface="Roboto"/>
                <a:cs typeface="Roboto"/>
                <a:sym typeface="Roboto"/>
              </a:defRPr>
            </a:lvl5pPr>
            <a:lvl6pPr indent="-317500" lvl="5" marL="2743200" rtl="0">
              <a:spcBef>
                <a:spcPts val="1600"/>
              </a:spcBef>
              <a:spcAft>
                <a:spcPts val="0"/>
              </a:spcAft>
              <a:buSzPts val="1400"/>
              <a:buFont typeface="Roboto"/>
              <a:buChar char="■"/>
              <a:defRPr>
                <a:latin typeface="Roboto"/>
                <a:ea typeface="Roboto"/>
                <a:cs typeface="Roboto"/>
                <a:sym typeface="Roboto"/>
              </a:defRPr>
            </a:lvl6pPr>
            <a:lvl7pPr indent="-317500" lvl="6" marL="3200400" rtl="0">
              <a:spcBef>
                <a:spcPts val="1600"/>
              </a:spcBef>
              <a:spcAft>
                <a:spcPts val="0"/>
              </a:spcAft>
              <a:buSzPts val="1400"/>
              <a:buFont typeface="Roboto"/>
              <a:buChar char="●"/>
              <a:defRPr>
                <a:latin typeface="Roboto"/>
                <a:ea typeface="Roboto"/>
                <a:cs typeface="Roboto"/>
                <a:sym typeface="Roboto"/>
              </a:defRPr>
            </a:lvl7pPr>
            <a:lvl8pPr indent="-317500" lvl="7" marL="3657600" rtl="0">
              <a:spcBef>
                <a:spcPts val="1600"/>
              </a:spcBef>
              <a:spcAft>
                <a:spcPts val="0"/>
              </a:spcAft>
              <a:buSzPts val="1400"/>
              <a:buFont typeface="Roboto"/>
              <a:buChar char="○"/>
              <a:defRPr>
                <a:latin typeface="Roboto"/>
                <a:ea typeface="Roboto"/>
                <a:cs typeface="Roboto"/>
                <a:sym typeface="Roboto"/>
              </a:defRPr>
            </a:lvl8pPr>
            <a:lvl9pPr indent="-317500" lvl="8" marL="4114800" rtl="0">
              <a:spcBef>
                <a:spcPts val="1600"/>
              </a:spcBef>
              <a:spcAft>
                <a:spcPts val="1600"/>
              </a:spcAft>
              <a:buSzPts val="1400"/>
              <a:buFont typeface="Roboto"/>
              <a:buChar char="■"/>
              <a:defRPr>
                <a:latin typeface="Roboto"/>
                <a:ea typeface="Roboto"/>
                <a:cs typeface="Roboto"/>
                <a:sym typeface="Roboto"/>
              </a:defRPr>
            </a:lvl9pPr>
          </a:lstStyle>
          <a:p/>
        </p:txBody>
      </p:sp>
      <p:sp>
        <p:nvSpPr>
          <p:cNvPr id="66" name="Google Shape;6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67" name="Google Shape;67;p1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3" name="Google Shape;73;p1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25326F"/>
              </a:buClr>
              <a:buSzPts val="2800"/>
              <a:buNone/>
              <a:defRPr>
                <a:solidFill>
                  <a:srgbClr val="25326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p1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0" name="Google Shape;80;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Google Shape;8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p1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 name="Shape 83"/>
        <p:cNvGrpSpPr/>
        <p:nvPr/>
      </p:nvGrpSpPr>
      <p:grpSpPr>
        <a:xfrm>
          <a:off x="0" y="0"/>
          <a:ext cx="0" cy="0"/>
          <a:chOff x="0" y="0"/>
          <a:chExt cx="0" cy="0"/>
        </a:xfrm>
      </p:grpSpPr>
      <p:sp>
        <p:nvSpPr>
          <p:cNvPr id="84" name="Google Shape;84;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5" name="Google Shape;85;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9" name="Google Shape;89;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 name="Google Shape;90;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1" name="Google Shape;9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4" name="Google Shape;9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7" name="Google Shape;97;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8" name="Google Shape;98;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 name="Shape 99"/>
        <p:cNvGrpSpPr/>
        <p:nvPr/>
      </p:nvGrpSpPr>
      <p:grpSpPr>
        <a:xfrm>
          <a:off x="0" y="0"/>
          <a:ext cx="0" cy="0"/>
          <a:chOff x="0" y="0"/>
          <a:chExt cx="0" cy="0"/>
        </a:xfrm>
      </p:grpSpPr>
      <p:sp>
        <p:nvSpPr>
          <p:cNvPr id="100" name="Google Shape;100;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25326F"/>
              </a:buClr>
              <a:buSzPts val="2800"/>
              <a:buFont typeface="Francois One"/>
              <a:buNone/>
              <a:defRPr sz="2800">
                <a:solidFill>
                  <a:srgbClr val="25326F"/>
                </a:solidFill>
                <a:latin typeface="Francois One"/>
                <a:ea typeface="Francois One"/>
                <a:cs typeface="Francois One"/>
                <a:sym typeface="Francois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68.png"/><Relationship Id="rId4" Type="http://schemas.openxmlformats.org/officeDocument/2006/relationships/image" Target="../media/image2.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20.png"/><Relationship Id="rId9"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23.png"/><Relationship Id="rId8"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21.png"/><Relationship Id="rId13" Type="http://schemas.openxmlformats.org/officeDocument/2006/relationships/image" Target="../media/image44.png"/><Relationship Id="rId12"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7.png"/><Relationship Id="rId4" Type="http://schemas.openxmlformats.org/officeDocument/2006/relationships/image" Target="../media/image54.png"/><Relationship Id="rId9" Type="http://schemas.openxmlformats.org/officeDocument/2006/relationships/image" Target="../media/image27.png"/><Relationship Id="rId15" Type="http://schemas.openxmlformats.org/officeDocument/2006/relationships/image" Target="../media/image48.png"/><Relationship Id="rId14" Type="http://schemas.openxmlformats.org/officeDocument/2006/relationships/image" Target="../media/image62.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30.png"/><Relationship Id="rId8"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7.png"/><Relationship Id="rId4" Type="http://schemas.openxmlformats.org/officeDocument/2006/relationships/hyperlink" Target="https://year9.io/4w" TargetMode="External"/><Relationship Id="rId5" Type="http://schemas.openxmlformats.org/officeDocument/2006/relationships/image" Target="../media/image14.png"/></Relationships>
</file>

<file path=ppt/slides/_rels/slide19.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image" Target="../media/image33.png"/><Relationship Id="rId13" Type="http://schemas.openxmlformats.org/officeDocument/2006/relationships/image" Target="../media/image41.png"/><Relationship Id="rId12"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7.png"/><Relationship Id="rId4" Type="http://schemas.openxmlformats.org/officeDocument/2006/relationships/image" Target="../media/image39.png"/><Relationship Id="rId9" Type="http://schemas.openxmlformats.org/officeDocument/2006/relationships/image" Target="../media/image36.png"/><Relationship Id="rId15" Type="http://schemas.openxmlformats.org/officeDocument/2006/relationships/image" Target="../media/image38.png"/><Relationship Id="rId14" Type="http://schemas.openxmlformats.org/officeDocument/2006/relationships/image" Target="../media/image47.png"/><Relationship Id="rId5" Type="http://schemas.openxmlformats.org/officeDocument/2006/relationships/image" Target="../media/image29.png"/><Relationship Id="rId6" Type="http://schemas.openxmlformats.org/officeDocument/2006/relationships/image" Target="../media/image32.png"/><Relationship Id="rId7" Type="http://schemas.openxmlformats.org/officeDocument/2006/relationships/image" Target="../media/image31.png"/><Relationship Id="rId8"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7.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68.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49.png"/><Relationship Id="rId5" Type="http://schemas.openxmlformats.org/officeDocument/2006/relationships/image" Target="../media/image43.png"/><Relationship Id="rId6" Type="http://schemas.openxmlformats.org/officeDocument/2006/relationships/image" Target="../media/image45.png"/><Relationship Id="rId7"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53.png"/><Relationship Id="rId5"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3.png"/><Relationship Id="rId7"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2.png"/><Relationship Id="rId4" Type="http://schemas.openxmlformats.org/officeDocument/2006/relationships/hyperlink" Target="https://year9.io/4a" TargetMode="External"/><Relationship Id="rId5" Type="http://schemas.openxmlformats.org/officeDocument/2006/relationships/image" Target="../media/image5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68.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6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68.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68.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70.png"/><Relationship Id="rId4" Type="http://schemas.openxmlformats.org/officeDocument/2006/relationships/image" Target="../media/image60.png"/><Relationship Id="rId5" Type="http://schemas.openxmlformats.org/officeDocument/2006/relationships/hyperlink" Target="https://year9.io/0401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70.png"/><Relationship Id="rId4" Type="http://schemas.openxmlformats.org/officeDocument/2006/relationships/image" Target="../media/image59.png"/><Relationship Id="rId5" Type="http://schemas.openxmlformats.org/officeDocument/2006/relationships/image" Target="../media/image6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70.png"/><Relationship Id="rId4" Type="http://schemas.openxmlformats.org/officeDocument/2006/relationships/hyperlink" Target="https://year9.io/0402e" TargetMode="External"/><Relationship Id="rId5"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68.png"/><Relationship Id="rId4" Type="http://schemas.openxmlformats.org/officeDocument/2006/relationships/hyperlink" Target="http://www.youtube.com/watch?v=15aqFQQVBWU" TargetMode="External"/><Relationship Id="rId5" Type="http://schemas.openxmlformats.org/officeDocument/2006/relationships/image" Target="../media/image6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6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hyperlink" Target="https://www.canva.com/colors/color-wheel/" TargetMode="External"/><Relationship Id="rId4" Type="http://schemas.openxmlformats.org/officeDocument/2006/relationships/image" Target="../media/image68.png"/><Relationship Id="rId5" Type="http://schemas.openxmlformats.org/officeDocument/2006/relationships/image" Target="../media/image6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hyperlink" Target="https://www.canva.com/colors/color-wheel/" TargetMode="External"/><Relationship Id="rId4" Type="http://schemas.openxmlformats.org/officeDocument/2006/relationships/hyperlink" Target="https://www.canva.com/colors/color-wheel/" TargetMode="External"/><Relationship Id="rId5" Type="http://schemas.openxmlformats.org/officeDocument/2006/relationships/image" Target="../media/image70.png"/><Relationship Id="rId6" Type="http://schemas.openxmlformats.org/officeDocument/2006/relationships/image" Target="../media/image66.png"/><Relationship Id="rId7" Type="http://schemas.openxmlformats.org/officeDocument/2006/relationships/hyperlink" Target="https://year9.io/0403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6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hyperlink" Target="https://year9.io/0404e" TargetMode="Externa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hyperlink" Target="https://csinschools.com/" TargetMode="External"/><Relationship Id="rId4" Type="http://schemas.openxmlformats.org/officeDocument/2006/relationships/hyperlink" Target="https://creativecommons.org/licenses/by-sa/4.0/" TargetMode="External"/><Relationship Id="rId5"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2A4A"/>
        </a:solidFill>
      </p:bgPr>
    </p:bg>
    <p:spTree>
      <p:nvGrpSpPr>
        <p:cNvPr id="104" name="Shape 104"/>
        <p:cNvGrpSpPr/>
        <p:nvPr/>
      </p:nvGrpSpPr>
      <p:grpSpPr>
        <a:xfrm>
          <a:off x="0" y="0"/>
          <a:ext cx="0" cy="0"/>
          <a:chOff x="0" y="0"/>
          <a:chExt cx="0" cy="0"/>
        </a:xfrm>
      </p:grpSpPr>
      <p:sp>
        <p:nvSpPr>
          <p:cNvPr id="105" name="Google Shape;105;p25"/>
          <p:cNvSpPr txBox="1"/>
          <p:nvPr>
            <p:ph type="ctrTitle"/>
          </p:nvPr>
        </p:nvSpPr>
        <p:spPr>
          <a:xfrm>
            <a:off x="578925" y="743925"/>
            <a:ext cx="4656300" cy="99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solidFill>
                  <a:srgbClr val="FFFFFF"/>
                </a:solidFill>
                <a:latin typeface="Francois One"/>
                <a:ea typeface="Francois One"/>
                <a:cs typeface="Francois One"/>
                <a:sym typeface="Francois One"/>
              </a:rPr>
              <a:t>Lesson</a:t>
            </a:r>
            <a:r>
              <a:rPr lang="en-GB"/>
              <a:t> </a:t>
            </a:r>
            <a:r>
              <a:rPr lang="en-GB"/>
              <a:t>4</a:t>
            </a:r>
            <a:endParaRPr>
              <a:solidFill>
                <a:srgbClr val="FFFFFF"/>
              </a:solidFill>
              <a:latin typeface="Francois One"/>
              <a:ea typeface="Francois One"/>
              <a:cs typeface="Francois One"/>
              <a:sym typeface="Francois One"/>
            </a:endParaRPr>
          </a:p>
        </p:txBody>
      </p:sp>
      <p:sp>
        <p:nvSpPr>
          <p:cNvPr id="106" name="Google Shape;106;p25"/>
          <p:cNvSpPr txBox="1"/>
          <p:nvPr>
            <p:ph idx="1" type="subTitle"/>
          </p:nvPr>
        </p:nvSpPr>
        <p:spPr>
          <a:xfrm>
            <a:off x="579000" y="1621225"/>
            <a:ext cx="4797000" cy="12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Colours</a:t>
            </a:r>
            <a:endParaRPr>
              <a:solidFill>
                <a:srgbClr val="30DDAE"/>
              </a:solidFill>
              <a:latin typeface="Francois One"/>
              <a:ea typeface="Francois One"/>
              <a:cs typeface="Francois One"/>
              <a:sym typeface="Francois One"/>
            </a:endParaRPr>
          </a:p>
        </p:txBody>
      </p:sp>
      <p:pic>
        <p:nvPicPr>
          <p:cNvPr id="107" name="Google Shape;107;p25"/>
          <p:cNvPicPr preferRelativeResize="0"/>
          <p:nvPr/>
        </p:nvPicPr>
        <p:blipFill>
          <a:blip r:embed="rId3">
            <a:alphaModFix/>
          </a:blip>
          <a:stretch>
            <a:fillRect/>
          </a:stretch>
        </p:blipFill>
        <p:spPr>
          <a:xfrm>
            <a:off x="6827028" y="1460763"/>
            <a:ext cx="1800002" cy="2221976"/>
          </a:xfrm>
          <a:prstGeom prst="rect">
            <a:avLst/>
          </a:prstGeom>
          <a:noFill/>
          <a:ln>
            <a:noFill/>
          </a:ln>
        </p:spPr>
      </p:pic>
      <p:pic>
        <p:nvPicPr>
          <p:cNvPr id="108" name="Google Shape;108;p25"/>
          <p:cNvPicPr preferRelativeResize="0"/>
          <p:nvPr/>
        </p:nvPicPr>
        <p:blipFill>
          <a:blip r:embed="rId4">
            <a:alphaModFix/>
          </a:blip>
          <a:stretch>
            <a:fillRect/>
          </a:stretch>
        </p:blipFill>
        <p:spPr>
          <a:xfrm>
            <a:off x="2500948" y="2687475"/>
            <a:ext cx="1410325" cy="1410325"/>
          </a:xfrm>
          <a:prstGeom prst="rect">
            <a:avLst/>
          </a:prstGeom>
          <a:noFill/>
          <a:ln>
            <a:noFill/>
          </a:ln>
        </p:spPr>
      </p:pic>
      <p:sp>
        <p:nvSpPr>
          <p:cNvPr id="109" name="Google Shape;109;p25"/>
          <p:cNvSpPr txBox="1"/>
          <p:nvPr>
            <p:ph idx="4294967295" type="body"/>
          </p:nvPr>
        </p:nvSpPr>
        <p:spPr>
          <a:xfrm>
            <a:off x="6285725" y="4736975"/>
            <a:ext cx="2757300" cy="3045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GB" sz="1400">
                <a:solidFill>
                  <a:srgbClr val="CCCCCC"/>
                </a:solidFill>
              </a:rPr>
              <a:t>csinschools.com</a:t>
            </a:r>
            <a:endParaRPr sz="1400">
              <a:solidFill>
                <a:srgbClr val="CCCC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p:nvPr/>
        </p:nvSpPr>
        <p:spPr>
          <a:xfrm>
            <a:off x="464200" y="1570700"/>
            <a:ext cx="2847000" cy="1812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RGB - Red, Green Blue</a:t>
            </a:r>
            <a:endParaRPr>
              <a:solidFill>
                <a:srgbClr val="032F62"/>
              </a:solidFill>
              <a:latin typeface="Francois One"/>
              <a:ea typeface="Francois One"/>
              <a:cs typeface="Francois One"/>
              <a:sym typeface="Francois One"/>
            </a:endParaRPr>
          </a:p>
        </p:txBody>
      </p:sp>
      <p:sp>
        <p:nvSpPr>
          <p:cNvPr id="233" name="Google Shape;233;p34"/>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34" name="Google Shape;234;p34"/>
          <p:cNvGrpSpPr/>
          <p:nvPr/>
        </p:nvGrpSpPr>
        <p:grpSpPr>
          <a:xfrm>
            <a:off x="7984201" y="4195474"/>
            <a:ext cx="884557" cy="861343"/>
            <a:chOff x="7984201" y="4195474"/>
            <a:chExt cx="884557" cy="861343"/>
          </a:xfrm>
        </p:grpSpPr>
        <p:sp>
          <p:nvSpPr>
            <p:cNvPr id="235" name="Google Shape;235;p3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36" name="Google Shape;236;p34"/>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237" name="Google Shape;237;p34"/>
          <p:cNvGrpSpPr/>
          <p:nvPr/>
        </p:nvGrpSpPr>
        <p:grpSpPr>
          <a:xfrm>
            <a:off x="298743" y="1128930"/>
            <a:ext cx="3150012" cy="3150012"/>
            <a:chOff x="2335050" y="1017725"/>
            <a:chExt cx="3820975" cy="3820975"/>
          </a:xfrm>
        </p:grpSpPr>
        <p:pic>
          <p:nvPicPr>
            <p:cNvPr id="238" name="Google Shape;238;p34"/>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239" name="Google Shape;239;p34"/>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sp>
        <p:nvSpPr>
          <p:cNvPr id="240" name="Google Shape;240;p34"/>
          <p:cNvSpPr txBox="1"/>
          <p:nvPr/>
        </p:nvSpPr>
        <p:spPr>
          <a:xfrm>
            <a:off x="6974275" y="1211175"/>
            <a:ext cx="19611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rgbClr val="434343"/>
              </a:solidFill>
              <a:latin typeface="Roboto"/>
              <a:ea typeface="Roboto"/>
              <a:cs typeface="Roboto"/>
              <a:sym typeface="Roboto"/>
            </a:endParaRPr>
          </a:p>
          <a:p>
            <a:pPr indent="0" lvl="0" marL="0" rtl="0" algn="ctr">
              <a:spcBef>
                <a:spcPts val="0"/>
              </a:spcBef>
              <a:spcAft>
                <a:spcPts val="0"/>
              </a:spcAft>
              <a:buNone/>
            </a:pPr>
            <a:r>
              <a:rPr b="1" lang="en-GB" sz="2300">
                <a:solidFill>
                  <a:srgbClr val="FF0000"/>
                </a:solidFill>
                <a:latin typeface="Roboto Mono"/>
                <a:ea typeface="Roboto Mono"/>
                <a:cs typeface="Roboto Mono"/>
                <a:sym typeface="Roboto Mono"/>
              </a:rPr>
              <a:t>R </a:t>
            </a:r>
            <a:r>
              <a:rPr b="1" lang="en-GB" sz="2300">
                <a:solidFill>
                  <a:srgbClr val="434343"/>
                </a:solidFill>
                <a:latin typeface="Roboto Mono"/>
                <a:ea typeface="Roboto Mono"/>
                <a:cs typeface="Roboto Mono"/>
                <a:sym typeface="Roboto Mono"/>
              </a:rPr>
              <a:t>= 255</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FF00"/>
                </a:solidFill>
                <a:latin typeface="Roboto Mono"/>
                <a:ea typeface="Roboto Mono"/>
                <a:cs typeface="Roboto Mono"/>
                <a:sym typeface="Roboto Mono"/>
              </a:rPr>
              <a:t>G</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255</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00FF"/>
                </a:solidFill>
                <a:latin typeface="Roboto Mono"/>
                <a:ea typeface="Roboto Mono"/>
                <a:cs typeface="Roboto Mono"/>
                <a:sym typeface="Roboto Mono"/>
              </a:rPr>
              <a:t>B</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255</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t/>
            </a:r>
            <a:endParaRPr b="1" sz="2300">
              <a:solidFill>
                <a:srgbClr val="434343"/>
              </a:solidFill>
              <a:latin typeface="Roboto"/>
              <a:ea typeface="Roboto"/>
              <a:cs typeface="Roboto"/>
              <a:sym typeface="Roboto"/>
            </a:endParaRPr>
          </a:p>
          <a:p>
            <a:pPr indent="0" lvl="0" marL="0" rtl="0" algn="ctr">
              <a:spcBef>
                <a:spcPts val="0"/>
              </a:spcBef>
              <a:spcAft>
                <a:spcPts val="0"/>
              </a:spcAft>
              <a:buNone/>
            </a:pPr>
            <a:r>
              <a:rPr b="1" lang="en-GB" sz="1900">
                <a:solidFill>
                  <a:srgbClr val="434343"/>
                </a:solidFill>
                <a:latin typeface="Roboto"/>
                <a:ea typeface="Roboto"/>
                <a:cs typeface="Roboto"/>
                <a:sym typeface="Roboto"/>
              </a:rPr>
              <a:t>Screen Colour:</a:t>
            </a:r>
            <a:endParaRPr b="1" sz="1900">
              <a:solidFill>
                <a:srgbClr val="434343"/>
              </a:solidFill>
              <a:latin typeface="Roboto"/>
              <a:ea typeface="Roboto"/>
              <a:cs typeface="Roboto"/>
              <a:sym typeface="Roboto"/>
            </a:endParaRPr>
          </a:p>
          <a:p>
            <a:pPr indent="0" lvl="0" marL="0" rtl="0" algn="ctr">
              <a:spcBef>
                <a:spcPts val="0"/>
              </a:spcBef>
              <a:spcAft>
                <a:spcPts val="0"/>
              </a:spcAft>
              <a:buNone/>
            </a:pPr>
            <a:r>
              <a:rPr lang="en-GB" sz="1900">
                <a:solidFill>
                  <a:srgbClr val="434343"/>
                </a:solidFill>
                <a:latin typeface="Roboto"/>
                <a:ea typeface="Roboto"/>
                <a:cs typeface="Roboto"/>
                <a:sym typeface="Roboto"/>
              </a:rPr>
              <a:t>White</a:t>
            </a:r>
            <a:endParaRPr sz="1600">
              <a:solidFill>
                <a:srgbClr val="0000FF"/>
              </a:solidFill>
              <a:latin typeface="Roboto"/>
              <a:ea typeface="Roboto"/>
              <a:cs typeface="Roboto"/>
              <a:sym typeface="Roboto"/>
            </a:endParaRPr>
          </a:p>
        </p:txBody>
      </p:sp>
      <p:graphicFrame>
        <p:nvGraphicFramePr>
          <p:cNvPr id="241" name="Google Shape;241;p34"/>
          <p:cNvGraphicFramePr/>
          <p:nvPr/>
        </p:nvGraphicFramePr>
        <p:xfrm>
          <a:off x="3735013" y="1189050"/>
          <a:ext cx="3000000" cy="3000000"/>
        </p:xfrm>
        <a:graphic>
          <a:graphicData uri="http://schemas.openxmlformats.org/drawingml/2006/table">
            <a:tbl>
              <a:tblPr>
                <a:noFill/>
                <a:tableStyleId>{CC1B96C2-53B5-4AC6-A907-071176F89E11}</a:tableStyleId>
              </a:tblPr>
              <a:tblGrid>
                <a:gridCol w="489000"/>
                <a:gridCol w="489000"/>
                <a:gridCol w="489000"/>
                <a:gridCol w="489000"/>
                <a:gridCol w="489000"/>
                <a:gridCol w="489000"/>
              </a:tblGrid>
              <a:tr h="832600">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solidFill>
                      <a:srgbClr val="FF00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FF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00FF"/>
                    </a:solidFill>
                  </a:tcPr>
                </a:tc>
              </a:tr>
              <a:tr h="832600">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999999">
                          <a:alpha val="0"/>
                        </a:srgbClr>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00FF"/>
                    </a:solidFill>
                  </a:tcPr>
                </a:tc>
              </a:tr>
              <a:tr h="865825">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FF0000"/>
                      </a:solidFill>
                      <a:prstDash val="solid"/>
                      <a:round/>
                      <a:headEnd len="sm" w="sm" type="none"/>
                      <a:tailEnd len="sm" w="sm" type="none"/>
                    </a:lnB>
                    <a:solidFill>
                      <a:srgbClr val="FF00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FF00"/>
                      </a:solidFill>
                      <a:prstDash val="solid"/>
                      <a:round/>
                      <a:headEnd len="sm" w="sm" type="none"/>
                      <a:tailEnd len="sm" w="sm" type="none"/>
                    </a:lnB>
                    <a:solidFill>
                      <a:srgbClr val="00FF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00FF"/>
                      </a:solidFill>
                      <a:prstDash val="solid"/>
                      <a:round/>
                      <a:headEnd len="sm" w="sm" type="none"/>
                      <a:tailEnd len="sm" w="sm" type="none"/>
                    </a:lnB>
                    <a:solidFill>
                      <a:srgbClr val="0000FF"/>
                    </a:solidFill>
                  </a:tcPr>
                </a:tc>
              </a:tr>
              <a:tr h="865825">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0000"/>
                          </a:solidFill>
                          <a:latin typeface="Roboto"/>
                          <a:ea typeface="Roboto"/>
                          <a:cs typeface="Roboto"/>
                          <a:sym typeface="Roboto"/>
                        </a:rPr>
                        <a:t>R</a:t>
                      </a:r>
                      <a:endParaRPr b="1">
                        <a:solidFill>
                          <a:srgbClr val="FF00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FF00"/>
                          </a:solidFill>
                          <a:latin typeface="Roboto"/>
                          <a:ea typeface="Roboto"/>
                          <a:cs typeface="Roboto"/>
                          <a:sym typeface="Roboto"/>
                        </a:rPr>
                        <a:t>G</a:t>
                      </a:r>
                      <a:endParaRPr b="1">
                        <a:solidFill>
                          <a:srgbClr val="00FF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00FF"/>
                          </a:solidFill>
                          <a:latin typeface="Roboto"/>
                          <a:ea typeface="Roboto"/>
                          <a:cs typeface="Roboto"/>
                          <a:sym typeface="Roboto"/>
                        </a:rPr>
                        <a:t>B</a:t>
                      </a:r>
                      <a:endParaRPr b="1">
                        <a:solidFill>
                          <a:srgbClr val="0000FF"/>
                        </a:solidFill>
                        <a:latin typeface="Roboto"/>
                        <a:ea typeface="Roboto"/>
                        <a:cs typeface="Roboto"/>
                        <a:sym typeface="Roboto"/>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5"/>
          <p:cNvSpPr/>
          <p:nvPr/>
        </p:nvSpPr>
        <p:spPr>
          <a:xfrm>
            <a:off x="464200" y="1570700"/>
            <a:ext cx="2847000" cy="18126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RGB - Red, Green Blue</a:t>
            </a:r>
            <a:endParaRPr>
              <a:solidFill>
                <a:srgbClr val="032F62"/>
              </a:solidFill>
              <a:latin typeface="Francois One"/>
              <a:ea typeface="Francois One"/>
              <a:cs typeface="Francois One"/>
              <a:sym typeface="Francois One"/>
            </a:endParaRPr>
          </a:p>
        </p:txBody>
      </p:sp>
      <p:sp>
        <p:nvSpPr>
          <p:cNvPr id="248" name="Google Shape;248;p3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49" name="Google Shape;249;p35"/>
          <p:cNvGrpSpPr/>
          <p:nvPr/>
        </p:nvGrpSpPr>
        <p:grpSpPr>
          <a:xfrm>
            <a:off x="7984201" y="4195474"/>
            <a:ext cx="884557" cy="861343"/>
            <a:chOff x="7984201" y="4195474"/>
            <a:chExt cx="884557" cy="861343"/>
          </a:xfrm>
        </p:grpSpPr>
        <p:sp>
          <p:nvSpPr>
            <p:cNvPr id="250" name="Google Shape;250;p3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51" name="Google Shape;251;p35"/>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252" name="Google Shape;252;p35"/>
          <p:cNvGrpSpPr/>
          <p:nvPr/>
        </p:nvGrpSpPr>
        <p:grpSpPr>
          <a:xfrm>
            <a:off x="298743" y="1128930"/>
            <a:ext cx="3150012" cy="3150012"/>
            <a:chOff x="2335050" y="1017725"/>
            <a:chExt cx="3820975" cy="3820975"/>
          </a:xfrm>
        </p:grpSpPr>
        <p:pic>
          <p:nvPicPr>
            <p:cNvPr id="253" name="Google Shape;253;p35"/>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254" name="Google Shape;254;p35"/>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graphicFrame>
        <p:nvGraphicFramePr>
          <p:cNvPr id="255" name="Google Shape;255;p35"/>
          <p:cNvGraphicFramePr/>
          <p:nvPr/>
        </p:nvGraphicFramePr>
        <p:xfrm>
          <a:off x="3735013" y="1189050"/>
          <a:ext cx="3000000" cy="3000000"/>
        </p:xfrm>
        <a:graphic>
          <a:graphicData uri="http://schemas.openxmlformats.org/drawingml/2006/table">
            <a:tbl>
              <a:tblPr>
                <a:noFill/>
                <a:tableStyleId>{CC1B96C2-53B5-4AC6-A907-071176F89E11}</a:tableStyleId>
              </a:tblPr>
              <a:tblGrid>
                <a:gridCol w="489000"/>
                <a:gridCol w="489000"/>
                <a:gridCol w="489000"/>
                <a:gridCol w="489000"/>
                <a:gridCol w="489000"/>
                <a:gridCol w="489000"/>
              </a:tblGrid>
              <a:tr h="832600">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32600">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65825">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FF00"/>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00FF"/>
                      </a:solidFill>
                      <a:prstDash val="solid"/>
                      <a:round/>
                      <a:headEnd len="sm" w="sm" type="none"/>
                      <a:tailEnd len="sm" w="sm" type="none"/>
                    </a:lnB>
                  </a:tcPr>
                </a:tc>
              </a:tr>
              <a:tr h="865825">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0000"/>
                          </a:solidFill>
                          <a:latin typeface="Roboto"/>
                          <a:ea typeface="Roboto"/>
                          <a:cs typeface="Roboto"/>
                          <a:sym typeface="Roboto"/>
                        </a:rPr>
                        <a:t>R</a:t>
                      </a:r>
                      <a:endParaRPr b="1">
                        <a:solidFill>
                          <a:srgbClr val="FF00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FF00"/>
                          </a:solidFill>
                          <a:latin typeface="Roboto"/>
                          <a:ea typeface="Roboto"/>
                          <a:cs typeface="Roboto"/>
                          <a:sym typeface="Roboto"/>
                        </a:rPr>
                        <a:t>G</a:t>
                      </a:r>
                      <a:endParaRPr b="1">
                        <a:solidFill>
                          <a:srgbClr val="00FF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00FF"/>
                          </a:solidFill>
                          <a:latin typeface="Roboto"/>
                          <a:ea typeface="Roboto"/>
                          <a:cs typeface="Roboto"/>
                          <a:sym typeface="Roboto"/>
                        </a:rPr>
                        <a:t>B</a:t>
                      </a:r>
                      <a:endParaRPr b="1">
                        <a:solidFill>
                          <a:srgbClr val="0000FF"/>
                        </a:solidFill>
                        <a:latin typeface="Roboto"/>
                        <a:ea typeface="Roboto"/>
                        <a:cs typeface="Roboto"/>
                        <a:sym typeface="Roboto"/>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sp>
        <p:nvSpPr>
          <p:cNvPr id="256" name="Google Shape;256;p35"/>
          <p:cNvSpPr txBox="1"/>
          <p:nvPr/>
        </p:nvSpPr>
        <p:spPr>
          <a:xfrm>
            <a:off x="6974275" y="1211175"/>
            <a:ext cx="19611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rgbClr val="434343"/>
              </a:solidFill>
              <a:latin typeface="Roboto"/>
              <a:ea typeface="Roboto"/>
              <a:cs typeface="Roboto"/>
              <a:sym typeface="Roboto"/>
            </a:endParaRPr>
          </a:p>
          <a:p>
            <a:pPr indent="0" lvl="0" marL="0" rtl="0" algn="ctr">
              <a:spcBef>
                <a:spcPts val="0"/>
              </a:spcBef>
              <a:spcAft>
                <a:spcPts val="0"/>
              </a:spcAft>
              <a:buNone/>
            </a:pPr>
            <a:r>
              <a:rPr b="1" lang="en-GB" sz="2300">
                <a:solidFill>
                  <a:srgbClr val="FF0000"/>
                </a:solidFill>
                <a:latin typeface="Roboto Mono"/>
                <a:ea typeface="Roboto Mono"/>
                <a:cs typeface="Roboto Mono"/>
                <a:sym typeface="Roboto Mono"/>
              </a:rPr>
              <a:t>R </a:t>
            </a:r>
            <a:r>
              <a:rPr b="1" lang="en-GB" sz="2300">
                <a:solidFill>
                  <a:srgbClr val="434343"/>
                </a:solidFill>
                <a:latin typeface="Roboto Mono"/>
                <a:ea typeface="Roboto Mono"/>
                <a:cs typeface="Roboto Mono"/>
                <a:sym typeface="Roboto Mono"/>
              </a:rPr>
              <a:t>= 000</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FF00"/>
                </a:solidFill>
                <a:latin typeface="Roboto Mono"/>
                <a:ea typeface="Roboto Mono"/>
                <a:cs typeface="Roboto Mono"/>
                <a:sym typeface="Roboto Mono"/>
              </a:rPr>
              <a:t>G</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000</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00FF"/>
                </a:solidFill>
                <a:latin typeface="Roboto Mono"/>
                <a:ea typeface="Roboto Mono"/>
                <a:cs typeface="Roboto Mono"/>
                <a:sym typeface="Roboto Mono"/>
              </a:rPr>
              <a:t>B</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000</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t/>
            </a:r>
            <a:endParaRPr b="1" sz="2300">
              <a:solidFill>
                <a:srgbClr val="434343"/>
              </a:solidFill>
              <a:latin typeface="Roboto"/>
              <a:ea typeface="Roboto"/>
              <a:cs typeface="Roboto"/>
              <a:sym typeface="Roboto"/>
            </a:endParaRPr>
          </a:p>
          <a:p>
            <a:pPr indent="0" lvl="0" marL="0" rtl="0" algn="ctr">
              <a:spcBef>
                <a:spcPts val="0"/>
              </a:spcBef>
              <a:spcAft>
                <a:spcPts val="0"/>
              </a:spcAft>
              <a:buNone/>
            </a:pPr>
            <a:r>
              <a:rPr b="1" lang="en-GB" sz="1900">
                <a:solidFill>
                  <a:srgbClr val="434343"/>
                </a:solidFill>
                <a:latin typeface="Roboto"/>
                <a:ea typeface="Roboto"/>
                <a:cs typeface="Roboto"/>
                <a:sym typeface="Roboto"/>
              </a:rPr>
              <a:t>Screen Colour:</a:t>
            </a:r>
            <a:endParaRPr b="1" sz="1900">
              <a:solidFill>
                <a:srgbClr val="434343"/>
              </a:solidFill>
              <a:latin typeface="Roboto"/>
              <a:ea typeface="Roboto"/>
              <a:cs typeface="Roboto"/>
              <a:sym typeface="Roboto"/>
            </a:endParaRPr>
          </a:p>
          <a:p>
            <a:pPr indent="0" lvl="0" marL="0" rtl="0" algn="ctr">
              <a:spcBef>
                <a:spcPts val="0"/>
              </a:spcBef>
              <a:spcAft>
                <a:spcPts val="0"/>
              </a:spcAft>
              <a:buNone/>
            </a:pPr>
            <a:r>
              <a:rPr lang="en-GB" sz="1900">
                <a:solidFill>
                  <a:srgbClr val="434343"/>
                </a:solidFill>
                <a:latin typeface="Roboto"/>
                <a:ea typeface="Roboto"/>
                <a:cs typeface="Roboto"/>
                <a:sym typeface="Roboto"/>
              </a:rPr>
              <a:t>Black</a:t>
            </a:r>
            <a:endParaRPr sz="1600">
              <a:solidFill>
                <a:srgbClr val="0000FF"/>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p:nvPr/>
        </p:nvSpPr>
        <p:spPr>
          <a:xfrm>
            <a:off x="464200" y="1570700"/>
            <a:ext cx="2847000" cy="18126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RGB - Red, Green Blue</a:t>
            </a:r>
            <a:endParaRPr>
              <a:solidFill>
                <a:srgbClr val="032F62"/>
              </a:solidFill>
              <a:latin typeface="Francois One"/>
              <a:ea typeface="Francois One"/>
              <a:cs typeface="Francois One"/>
              <a:sym typeface="Francois One"/>
            </a:endParaRPr>
          </a:p>
        </p:txBody>
      </p:sp>
      <p:sp>
        <p:nvSpPr>
          <p:cNvPr id="263" name="Google Shape;263;p3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64" name="Google Shape;264;p36"/>
          <p:cNvGrpSpPr/>
          <p:nvPr/>
        </p:nvGrpSpPr>
        <p:grpSpPr>
          <a:xfrm>
            <a:off x="7984201" y="4195474"/>
            <a:ext cx="884557" cy="861343"/>
            <a:chOff x="7984201" y="4195474"/>
            <a:chExt cx="884557" cy="861343"/>
          </a:xfrm>
        </p:grpSpPr>
        <p:sp>
          <p:nvSpPr>
            <p:cNvPr id="265" name="Google Shape;265;p3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66" name="Google Shape;266;p3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267" name="Google Shape;267;p36"/>
          <p:cNvGrpSpPr/>
          <p:nvPr/>
        </p:nvGrpSpPr>
        <p:grpSpPr>
          <a:xfrm>
            <a:off x="298743" y="1128930"/>
            <a:ext cx="3150012" cy="3150012"/>
            <a:chOff x="2335050" y="1017725"/>
            <a:chExt cx="3820975" cy="3820975"/>
          </a:xfrm>
        </p:grpSpPr>
        <p:pic>
          <p:nvPicPr>
            <p:cNvPr id="268" name="Google Shape;268;p36"/>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269" name="Google Shape;269;p36"/>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sp>
        <p:nvSpPr>
          <p:cNvPr id="270" name="Google Shape;270;p36"/>
          <p:cNvSpPr txBox="1"/>
          <p:nvPr/>
        </p:nvSpPr>
        <p:spPr>
          <a:xfrm>
            <a:off x="4515250" y="4164025"/>
            <a:ext cx="23736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300">
                <a:solidFill>
                  <a:srgbClr val="CC0000"/>
                </a:solidFill>
                <a:latin typeface="Roboto Mono"/>
                <a:ea typeface="Roboto Mono"/>
                <a:cs typeface="Roboto Mono"/>
                <a:sym typeface="Roboto Mono"/>
              </a:rPr>
              <a:t>0</a:t>
            </a:r>
            <a:r>
              <a:rPr b="1" lang="en-GB" sz="2300">
                <a:solidFill>
                  <a:srgbClr val="434343"/>
                </a:solidFill>
                <a:latin typeface="Roboto"/>
                <a:ea typeface="Roboto"/>
                <a:cs typeface="Roboto"/>
                <a:sym typeface="Roboto"/>
              </a:rPr>
              <a:t> </a:t>
            </a:r>
            <a:r>
              <a:rPr lang="en-GB" sz="1700">
                <a:solidFill>
                  <a:srgbClr val="434343"/>
                </a:solidFill>
                <a:latin typeface="Roboto"/>
                <a:ea typeface="Roboto"/>
                <a:cs typeface="Roboto"/>
                <a:sym typeface="Roboto"/>
              </a:rPr>
              <a:t>Represents </a:t>
            </a:r>
            <a:r>
              <a:rPr b="1" lang="en-GB" sz="1700">
                <a:solidFill>
                  <a:srgbClr val="CC0000"/>
                </a:solidFill>
                <a:latin typeface="Roboto"/>
                <a:ea typeface="Roboto"/>
                <a:cs typeface="Roboto"/>
                <a:sym typeface="Roboto"/>
              </a:rPr>
              <a:t>Empty</a:t>
            </a:r>
            <a:endParaRPr b="1" sz="1700">
              <a:solidFill>
                <a:srgbClr val="CC0000"/>
              </a:solidFill>
              <a:latin typeface="Roboto"/>
              <a:ea typeface="Roboto"/>
              <a:cs typeface="Roboto"/>
              <a:sym typeface="Roboto"/>
            </a:endParaRPr>
          </a:p>
          <a:p>
            <a:pPr indent="0" lvl="0" marL="0" rtl="0" algn="l">
              <a:spcBef>
                <a:spcPts val="0"/>
              </a:spcBef>
              <a:spcAft>
                <a:spcPts val="0"/>
              </a:spcAft>
              <a:buNone/>
            </a:pPr>
            <a:r>
              <a:rPr b="1" lang="en-GB" sz="2300">
                <a:solidFill>
                  <a:srgbClr val="CC0000"/>
                </a:solidFill>
                <a:latin typeface="Roboto Mono"/>
                <a:ea typeface="Roboto Mono"/>
                <a:cs typeface="Roboto Mono"/>
                <a:sym typeface="Roboto Mono"/>
              </a:rPr>
              <a:t>255</a:t>
            </a:r>
            <a:r>
              <a:rPr b="1" lang="en-GB" sz="2300">
                <a:solidFill>
                  <a:srgbClr val="434343"/>
                </a:solidFill>
                <a:latin typeface="Roboto"/>
                <a:ea typeface="Roboto"/>
                <a:cs typeface="Roboto"/>
                <a:sym typeface="Roboto"/>
              </a:rPr>
              <a:t> </a:t>
            </a:r>
            <a:r>
              <a:rPr lang="en-GB" sz="1700">
                <a:solidFill>
                  <a:srgbClr val="434343"/>
                </a:solidFill>
                <a:latin typeface="Roboto"/>
                <a:ea typeface="Roboto"/>
                <a:cs typeface="Roboto"/>
                <a:sym typeface="Roboto"/>
              </a:rPr>
              <a:t>Represents </a:t>
            </a:r>
            <a:r>
              <a:rPr b="1" lang="en-GB" sz="1700">
                <a:solidFill>
                  <a:srgbClr val="CC0000"/>
                </a:solidFill>
                <a:latin typeface="Roboto"/>
                <a:ea typeface="Roboto"/>
                <a:cs typeface="Roboto"/>
                <a:sym typeface="Roboto"/>
              </a:rPr>
              <a:t>Full</a:t>
            </a:r>
            <a:endParaRPr b="1" sz="1700">
              <a:solidFill>
                <a:srgbClr val="CC0000"/>
              </a:solidFill>
              <a:latin typeface="Roboto"/>
              <a:ea typeface="Roboto"/>
              <a:cs typeface="Roboto"/>
              <a:sym typeface="Roboto"/>
            </a:endParaRPr>
          </a:p>
        </p:txBody>
      </p:sp>
      <p:graphicFrame>
        <p:nvGraphicFramePr>
          <p:cNvPr id="271" name="Google Shape;271;p36"/>
          <p:cNvGraphicFramePr/>
          <p:nvPr/>
        </p:nvGraphicFramePr>
        <p:xfrm>
          <a:off x="3735013" y="1189050"/>
          <a:ext cx="3000000" cy="3000000"/>
        </p:xfrm>
        <a:graphic>
          <a:graphicData uri="http://schemas.openxmlformats.org/drawingml/2006/table">
            <a:tbl>
              <a:tblPr>
                <a:noFill/>
                <a:tableStyleId>{CC1B96C2-53B5-4AC6-A907-071176F89E11}</a:tableStyleId>
              </a:tblPr>
              <a:tblGrid>
                <a:gridCol w="489000"/>
                <a:gridCol w="489000"/>
                <a:gridCol w="489000"/>
                <a:gridCol w="489000"/>
                <a:gridCol w="489000"/>
                <a:gridCol w="489000"/>
              </a:tblGrid>
              <a:tr h="832600">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solidFill>
                      <a:srgbClr val="FF00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00FF"/>
                    </a:solidFill>
                  </a:tcPr>
                </a:tc>
              </a:tr>
              <a:tr h="832600">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999999">
                          <a:alpha val="0"/>
                        </a:srgbClr>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00FF"/>
                    </a:solidFill>
                  </a:tcPr>
                </a:tc>
              </a:tr>
              <a:tr h="865825">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FF0000"/>
                      </a:solidFill>
                      <a:prstDash val="solid"/>
                      <a:round/>
                      <a:headEnd len="sm" w="sm" type="none"/>
                      <a:tailEnd len="sm" w="sm" type="none"/>
                    </a:lnB>
                    <a:solidFill>
                      <a:srgbClr val="FF00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FF00"/>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00FF"/>
                      </a:solidFill>
                      <a:prstDash val="solid"/>
                      <a:round/>
                      <a:headEnd len="sm" w="sm" type="none"/>
                      <a:tailEnd len="sm" w="sm" type="none"/>
                    </a:lnB>
                    <a:solidFill>
                      <a:srgbClr val="0000FF"/>
                    </a:solidFill>
                  </a:tcPr>
                </a:tc>
              </a:tr>
              <a:tr h="865825">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0000"/>
                          </a:solidFill>
                          <a:latin typeface="Roboto"/>
                          <a:ea typeface="Roboto"/>
                          <a:cs typeface="Roboto"/>
                          <a:sym typeface="Roboto"/>
                        </a:rPr>
                        <a:t>R</a:t>
                      </a:r>
                      <a:endParaRPr b="1">
                        <a:solidFill>
                          <a:srgbClr val="FF00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FF00"/>
                          </a:solidFill>
                          <a:latin typeface="Roboto"/>
                          <a:ea typeface="Roboto"/>
                          <a:cs typeface="Roboto"/>
                          <a:sym typeface="Roboto"/>
                        </a:rPr>
                        <a:t>G</a:t>
                      </a:r>
                      <a:endParaRPr b="1">
                        <a:solidFill>
                          <a:srgbClr val="00FF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00FF"/>
                          </a:solidFill>
                          <a:latin typeface="Roboto"/>
                          <a:ea typeface="Roboto"/>
                          <a:cs typeface="Roboto"/>
                          <a:sym typeface="Roboto"/>
                        </a:rPr>
                        <a:t>B</a:t>
                      </a:r>
                      <a:endParaRPr b="1">
                        <a:solidFill>
                          <a:srgbClr val="0000FF"/>
                        </a:solidFill>
                        <a:latin typeface="Roboto"/>
                        <a:ea typeface="Roboto"/>
                        <a:cs typeface="Roboto"/>
                        <a:sym typeface="Roboto"/>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sp>
        <p:nvSpPr>
          <p:cNvPr id="272" name="Google Shape;272;p36"/>
          <p:cNvSpPr txBox="1"/>
          <p:nvPr/>
        </p:nvSpPr>
        <p:spPr>
          <a:xfrm>
            <a:off x="6974275" y="1211175"/>
            <a:ext cx="1961100" cy="287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rgbClr val="434343"/>
              </a:solidFill>
              <a:latin typeface="Roboto"/>
              <a:ea typeface="Roboto"/>
              <a:cs typeface="Roboto"/>
              <a:sym typeface="Roboto"/>
            </a:endParaRPr>
          </a:p>
          <a:p>
            <a:pPr indent="0" lvl="0" marL="0" rtl="0" algn="ctr">
              <a:spcBef>
                <a:spcPts val="0"/>
              </a:spcBef>
              <a:spcAft>
                <a:spcPts val="0"/>
              </a:spcAft>
              <a:buNone/>
            </a:pPr>
            <a:r>
              <a:rPr b="1" lang="en-GB" sz="2300">
                <a:solidFill>
                  <a:srgbClr val="FF0000"/>
                </a:solidFill>
                <a:latin typeface="Roboto Mono"/>
                <a:ea typeface="Roboto Mono"/>
                <a:cs typeface="Roboto Mono"/>
                <a:sym typeface="Roboto Mono"/>
              </a:rPr>
              <a:t>R </a:t>
            </a:r>
            <a:r>
              <a:rPr b="1" lang="en-GB" sz="2300">
                <a:solidFill>
                  <a:srgbClr val="434343"/>
                </a:solidFill>
                <a:latin typeface="Roboto Mono"/>
                <a:ea typeface="Roboto Mono"/>
                <a:cs typeface="Roboto Mono"/>
                <a:sym typeface="Roboto Mono"/>
              </a:rPr>
              <a:t>= 255</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FF00"/>
                </a:solidFill>
                <a:latin typeface="Roboto Mono"/>
                <a:ea typeface="Roboto Mono"/>
                <a:cs typeface="Roboto Mono"/>
                <a:sym typeface="Roboto Mono"/>
              </a:rPr>
              <a:t>G</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000</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00FF"/>
                </a:solidFill>
                <a:latin typeface="Roboto Mono"/>
                <a:ea typeface="Roboto Mono"/>
                <a:cs typeface="Roboto Mono"/>
                <a:sym typeface="Roboto Mono"/>
              </a:rPr>
              <a:t>B</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255</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t/>
            </a:r>
            <a:endParaRPr b="1" sz="2300">
              <a:solidFill>
                <a:srgbClr val="434343"/>
              </a:solidFill>
              <a:latin typeface="Roboto"/>
              <a:ea typeface="Roboto"/>
              <a:cs typeface="Roboto"/>
              <a:sym typeface="Roboto"/>
            </a:endParaRPr>
          </a:p>
          <a:p>
            <a:pPr indent="0" lvl="0" marL="0" rtl="0" algn="ctr">
              <a:spcBef>
                <a:spcPts val="0"/>
              </a:spcBef>
              <a:spcAft>
                <a:spcPts val="0"/>
              </a:spcAft>
              <a:buNone/>
            </a:pPr>
            <a:r>
              <a:rPr b="1" lang="en-GB" sz="1900">
                <a:solidFill>
                  <a:srgbClr val="434343"/>
                </a:solidFill>
                <a:latin typeface="Roboto"/>
                <a:ea typeface="Roboto"/>
                <a:cs typeface="Roboto"/>
                <a:sym typeface="Roboto"/>
              </a:rPr>
              <a:t>Screen Colour: </a:t>
            </a:r>
            <a:r>
              <a:rPr lang="en-GB" sz="1900">
                <a:solidFill>
                  <a:srgbClr val="434343"/>
                </a:solidFill>
                <a:latin typeface="Roboto"/>
                <a:ea typeface="Roboto"/>
                <a:cs typeface="Roboto"/>
                <a:sym typeface="Roboto"/>
              </a:rPr>
              <a:t>Magenta</a:t>
            </a:r>
            <a:br>
              <a:rPr lang="en-GB" sz="1900">
                <a:solidFill>
                  <a:srgbClr val="434343"/>
                </a:solidFill>
                <a:latin typeface="Roboto"/>
                <a:ea typeface="Roboto"/>
                <a:cs typeface="Roboto"/>
                <a:sym typeface="Roboto"/>
              </a:rPr>
            </a:br>
            <a:endParaRPr sz="1000">
              <a:solidFill>
                <a:srgbClr val="434343"/>
              </a:solidFill>
              <a:latin typeface="Roboto"/>
              <a:ea typeface="Roboto"/>
              <a:cs typeface="Roboto"/>
              <a:sym typeface="Roboto"/>
            </a:endParaRPr>
          </a:p>
          <a:p>
            <a:pPr indent="0" lvl="0" marL="0" rtl="0" algn="ctr">
              <a:spcBef>
                <a:spcPts val="0"/>
              </a:spcBef>
              <a:spcAft>
                <a:spcPts val="0"/>
              </a:spcAft>
              <a:buNone/>
            </a:pPr>
            <a:r>
              <a:rPr b="1" lang="en-GB" sz="1900">
                <a:solidFill>
                  <a:srgbClr val="434343"/>
                </a:solidFill>
                <a:latin typeface="Roboto"/>
                <a:ea typeface="Roboto"/>
                <a:cs typeface="Roboto"/>
                <a:sym typeface="Roboto"/>
              </a:rPr>
              <a:t>HEX: </a:t>
            </a:r>
            <a:r>
              <a:rPr b="1" lang="en-GB" sz="1900">
                <a:solidFill>
                  <a:srgbClr val="FF00FF"/>
                </a:solidFill>
                <a:latin typeface="Roboto Mono"/>
                <a:ea typeface="Roboto Mono"/>
                <a:cs typeface="Roboto Mono"/>
                <a:sym typeface="Roboto Mono"/>
              </a:rPr>
              <a:t>#ff00ff</a:t>
            </a:r>
            <a:endParaRPr b="1" sz="1900">
              <a:solidFill>
                <a:srgbClr val="FF00FF"/>
              </a:solidFill>
              <a:latin typeface="Roboto"/>
              <a:ea typeface="Roboto"/>
              <a:cs typeface="Roboto"/>
              <a:sym typeface="Roboto"/>
            </a:endParaRPr>
          </a:p>
        </p:txBody>
      </p:sp>
      <p:pic>
        <p:nvPicPr>
          <p:cNvPr id="273" name="Google Shape;273;p36"/>
          <p:cNvPicPr preferRelativeResize="0"/>
          <p:nvPr/>
        </p:nvPicPr>
        <p:blipFill>
          <a:blip r:embed="rId5">
            <a:alphaModFix/>
          </a:blip>
          <a:stretch>
            <a:fillRect/>
          </a:stretch>
        </p:blipFill>
        <p:spPr>
          <a:xfrm>
            <a:off x="3838141" y="4271875"/>
            <a:ext cx="677100" cy="677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7"/>
          <p:cNvSpPr/>
          <p:nvPr/>
        </p:nvSpPr>
        <p:spPr>
          <a:xfrm>
            <a:off x="464200" y="1570700"/>
            <a:ext cx="2847000" cy="1812600"/>
          </a:xfrm>
          <a:prstGeom prst="rect">
            <a:avLst/>
          </a:prstGeom>
          <a:solidFill>
            <a:srgbClr val="B5286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Mixing our own colours</a:t>
            </a:r>
            <a:endParaRPr>
              <a:solidFill>
                <a:srgbClr val="032F62"/>
              </a:solidFill>
              <a:latin typeface="Francois One"/>
              <a:ea typeface="Francois One"/>
              <a:cs typeface="Francois One"/>
              <a:sym typeface="Francois One"/>
            </a:endParaRPr>
          </a:p>
        </p:txBody>
      </p:sp>
      <p:sp>
        <p:nvSpPr>
          <p:cNvPr id="280" name="Google Shape;280;p3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81" name="Google Shape;281;p37"/>
          <p:cNvGrpSpPr/>
          <p:nvPr/>
        </p:nvGrpSpPr>
        <p:grpSpPr>
          <a:xfrm>
            <a:off x="7984201" y="4195474"/>
            <a:ext cx="884557" cy="861343"/>
            <a:chOff x="7984201" y="4195474"/>
            <a:chExt cx="884557" cy="861343"/>
          </a:xfrm>
        </p:grpSpPr>
        <p:sp>
          <p:nvSpPr>
            <p:cNvPr id="282" name="Google Shape;282;p3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83" name="Google Shape;283;p3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284" name="Google Shape;284;p37"/>
          <p:cNvGrpSpPr/>
          <p:nvPr/>
        </p:nvGrpSpPr>
        <p:grpSpPr>
          <a:xfrm>
            <a:off x="298743" y="1128930"/>
            <a:ext cx="3150012" cy="3150012"/>
            <a:chOff x="2335050" y="1017725"/>
            <a:chExt cx="3820975" cy="3820975"/>
          </a:xfrm>
        </p:grpSpPr>
        <p:pic>
          <p:nvPicPr>
            <p:cNvPr id="285" name="Google Shape;285;p37"/>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286" name="Google Shape;286;p37"/>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sp>
        <p:nvSpPr>
          <p:cNvPr id="287" name="Google Shape;287;p37"/>
          <p:cNvSpPr txBox="1"/>
          <p:nvPr/>
        </p:nvSpPr>
        <p:spPr>
          <a:xfrm>
            <a:off x="4515250" y="4164025"/>
            <a:ext cx="23736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300">
                <a:solidFill>
                  <a:srgbClr val="CC0000"/>
                </a:solidFill>
                <a:latin typeface="Roboto Mono"/>
                <a:ea typeface="Roboto Mono"/>
                <a:cs typeface="Roboto Mono"/>
                <a:sym typeface="Roboto Mono"/>
              </a:rPr>
              <a:t>0</a:t>
            </a:r>
            <a:r>
              <a:rPr b="1" lang="en-GB" sz="2300">
                <a:solidFill>
                  <a:srgbClr val="434343"/>
                </a:solidFill>
                <a:latin typeface="Roboto"/>
                <a:ea typeface="Roboto"/>
                <a:cs typeface="Roboto"/>
                <a:sym typeface="Roboto"/>
              </a:rPr>
              <a:t> </a:t>
            </a:r>
            <a:r>
              <a:rPr lang="en-GB" sz="1700">
                <a:solidFill>
                  <a:srgbClr val="434343"/>
                </a:solidFill>
                <a:latin typeface="Roboto"/>
                <a:ea typeface="Roboto"/>
                <a:cs typeface="Roboto"/>
                <a:sym typeface="Roboto"/>
              </a:rPr>
              <a:t>Represents </a:t>
            </a:r>
            <a:r>
              <a:rPr b="1" lang="en-GB" sz="1700">
                <a:solidFill>
                  <a:srgbClr val="CC0000"/>
                </a:solidFill>
                <a:latin typeface="Roboto"/>
                <a:ea typeface="Roboto"/>
                <a:cs typeface="Roboto"/>
                <a:sym typeface="Roboto"/>
              </a:rPr>
              <a:t>Empty</a:t>
            </a:r>
            <a:endParaRPr b="1" sz="1700">
              <a:solidFill>
                <a:srgbClr val="CC0000"/>
              </a:solidFill>
              <a:latin typeface="Roboto"/>
              <a:ea typeface="Roboto"/>
              <a:cs typeface="Roboto"/>
              <a:sym typeface="Roboto"/>
            </a:endParaRPr>
          </a:p>
          <a:p>
            <a:pPr indent="0" lvl="0" marL="0" rtl="0" algn="l">
              <a:spcBef>
                <a:spcPts val="0"/>
              </a:spcBef>
              <a:spcAft>
                <a:spcPts val="0"/>
              </a:spcAft>
              <a:buNone/>
            </a:pPr>
            <a:r>
              <a:rPr b="1" lang="en-GB" sz="2300">
                <a:solidFill>
                  <a:srgbClr val="CC0000"/>
                </a:solidFill>
                <a:latin typeface="Roboto Mono"/>
                <a:ea typeface="Roboto Mono"/>
                <a:cs typeface="Roboto Mono"/>
                <a:sym typeface="Roboto Mono"/>
              </a:rPr>
              <a:t>255</a:t>
            </a:r>
            <a:r>
              <a:rPr b="1" lang="en-GB" sz="2300">
                <a:solidFill>
                  <a:srgbClr val="434343"/>
                </a:solidFill>
                <a:latin typeface="Roboto"/>
                <a:ea typeface="Roboto"/>
                <a:cs typeface="Roboto"/>
                <a:sym typeface="Roboto"/>
              </a:rPr>
              <a:t> </a:t>
            </a:r>
            <a:r>
              <a:rPr lang="en-GB" sz="1700">
                <a:solidFill>
                  <a:srgbClr val="434343"/>
                </a:solidFill>
                <a:latin typeface="Roboto"/>
                <a:ea typeface="Roboto"/>
                <a:cs typeface="Roboto"/>
                <a:sym typeface="Roboto"/>
              </a:rPr>
              <a:t>Represents </a:t>
            </a:r>
            <a:r>
              <a:rPr b="1" lang="en-GB" sz="1700">
                <a:solidFill>
                  <a:srgbClr val="CC0000"/>
                </a:solidFill>
                <a:latin typeface="Roboto"/>
                <a:ea typeface="Roboto"/>
                <a:cs typeface="Roboto"/>
                <a:sym typeface="Roboto"/>
              </a:rPr>
              <a:t>Full</a:t>
            </a:r>
            <a:endParaRPr b="1" sz="1700">
              <a:solidFill>
                <a:srgbClr val="CC0000"/>
              </a:solidFill>
              <a:latin typeface="Roboto"/>
              <a:ea typeface="Roboto"/>
              <a:cs typeface="Roboto"/>
              <a:sym typeface="Roboto"/>
            </a:endParaRPr>
          </a:p>
        </p:txBody>
      </p:sp>
      <p:graphicFrame>
        <p:nvGraphicFramePr>
          <p:cNvPr id="288" name="Google Shape;288;p37"/>
          <p:cNvGraphicFramePr/>
          <p:nvPr/>
        </p:nvGraphicFramePr>
        <p:xfrm>
          <a:off x="3735013" y="1189050"/>
          <a:ext cx="3000000" cy="3000000"/>
        </p:xfrm>
        <a:graphic>
          <a:graphicData uri="http://schemas.openxmlformats.org/drawingml/2006/table">
            <a:tbl>
              <a:tblPr>
                <a:noFill/>
                <a:tableStyleId>{CC1B96C2-53B5-4AC6-A907-071176F89E11}</a:tableStyleId>
              </a:tblPr>
              <a:tblGrid>
                <a:gridCol w="489000"/>
                <a:gridCol w="489000"/>
                <a:gridCol w="489000"/>
                <a:gridCol w="489000"/>
                <a:gridCol w="489000"/>
                <a:gridCol w="489000"/>
              </a:tblGrid>
              <a:tr h="832600">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32600">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999999">
                          <a:alpha val="0"/>
                        </a:srgbClr>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65825">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chemeClr val="lt1">
                          <a:alpha val="0"/>
                        </a:scheme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00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00FF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0000FF"/>
                    </a:solidFill>
                  </a:tcPr>
                </a:tc>
              </a:tr>
              <a:tr h="865825">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0000"/>
                          </a:solidFill>
                          <a:latin typeface="Roboto"/>
                          <a:ea typeface="Roboto"/>
                          <a:cs typeface="Roboto"/>
                          <a:sym typeface="Roboto"/>
                        </a:rPr>
                        <a:t>R</a:t>
                      </a:r>
                      <a:endParaRPr b="1">
                        <a:solidFill>
                          <a:srgbClr val="FF00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FF00"/>
                          </a:solidFill>
                          <a:latin typeface="Roboto"/>
                          <a:ea typeface="Roboto"/>
                          <a:cs typeface="Roboto"/>
                          <a:sym typeface="Roboto"/>
                        </a:rPr>
                        <a:t>G</a:t>
                      </a:r>
                      <a:endParaRPr b="1">
                        <a:solidFill>
                          <a:srgbClr val="00FF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00FF"/>
                          </a:solidFill>
                          <a:latin typeface="Roboto"/>
                          <a:ea typeface="Roboto"/>
                          <a:cs typeface="Roboto"/>
                          <a:sym typeface="Roboto"/>
                        </a:rPr>
                        <a:t>B</a:t>
                      </a:r>
                      <a:endParaRPr b="1">
                        <a:solidFill>
                          <a:srgbClr val="0000FF"/>
                        </a:solidFill>
                        <a:latin typeface="Roboto"/>
                        <a:ea typeface="Roboto"/>
                        <a:cs typeface="Roboto"/>
                        <a:sym typeface="Roboto"/>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sp>
        <p:nvSpPr>
          <p:cNvPr id="289" name="Google Shape;289;p37"/>
          <p:cNvSpPr txBox="1"/>
          <p:nvPr/>
        </p:nvSpPr>
        <p:spPr>
          <a:xfrm>
            <a:off x="6974275" y="1211175"/>
            <a:ext cx="1961100" cy="287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rgbClr val="434343"/>
              </a:solidFill>
              <a:latin typeface="Roboto"/>
              <a:ea typeface="Roboto"/>
              <a:cs typeface="Roboto"/>
              <a:sym typeface="Roboto"/>
            </a:endParaRPr>
          </a:p>
          <a:p>
            <a:pPr indent="0" lvl="0" marL="0" rtl="0" algn="ctr">
              <a:spcBef>
                <a:spcPts val="0"/>
              </a:spcBef>
              <a:spcAft>
                <a:spcPts val="0"/>
              </a:spcAft>
              <a:buNone/>
            </a:pPr>
            <a:r>
              <a:rPr b="1" lang="en-GB" sz="2300">
                <a:solidFill>
                  <a:srgbClr val="FF0000"/>
                </a:solidFill>
                <a:latin typeface="Roboto Mono"/>
                <a:ea typeface="Roboto Mono"/>
                <a:cs typeface="Roboto Mono"/>
                <a:sym typeface="Roboto Mono"/>
              </a:rPr>
              <a:t>R </a:t>
            </a:r>
            <a:r>
              <a:rPr b="1" lang="en-GB" sz="2300">
                <a:solidFill>
                  <a:srgbClr val="434343"/>
                </a:solidFill>
                <a:latin typeface="Roboto Mono"/>
                <a:ea typeface="Roboto Mono"/>
                <a:cs typeface="Roboto Mono"/>
                <a:sym typeface="Roboto Mono"/>
              </a:rPr>
              <a:t>= 181</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FF00"/>
                </a:solidFill>
                <a:latin typeface="Roboto Mono"/>
                <a:ea typeface="Roboto Mono"/>
                <a:cs typeface="Roboto Mono"/>
                <a:sym typeface="Roboto Mono"/>
              </a:rPr>
              <a:t>G</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040</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00FF"/>
                </a:solidFill>
                <a:latin typeface="Roboto Mono"/>
                <a:ea typeface="Roboto Mono"/>
                <a:cs typeface="Roboto Mono"/>
                <a:sym typeface="Roboto Mono"/>
              </a:rPr>
              <a:t>B</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101</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t/>
            </a:r>
            <a:endParaRPr b="1" sz="2300">
              <a:solidFill>
                <a:srgbClr val="434343"/>
              </a:solidFill>
              <a:latin typeface="Roboto"/>
              <a:ea typeface="Roboto"/>
              <a:cs typeface="Roboto"/>
              <a:sym typeface="Roboto"/>
            </a:endParaRPr>
          </a:p>
          <a:p>
            <a:pPr indent="0" lvl="0" marL="0" rtl="0" algn="ctr">
              <a:spcBef>
                <a:spcPts val="0"/>
              </a:spcBef>
              <a:spcAft>
                <a:spcPts val="0"/>
              </a:spcAft>
              <a:buNone/>
            </a:pPr>
            <a:r>
              <a:rPr b="1" lang="en-GB" sz="1900">
                <a:solidFill>
                  <a:srgbClr val="434343"/>
                </a:solidFill>
                <a:latin typeface="Roboto"/>
                <a:ea typeface="Roboto"/>
                <a:cs typeface="Roboto"/>
                <a:sym typeface="Roboto"/>
              </a:rPr>
              <a:t>Screen Colour: </a:t>
            </a:r>
            <a:r>
              <a:rPr lang="en-GB" sz="1900">
                <a:solidFill>
                  <a:srgbClr val="434343"/>
                </a:solidFill>
                <a:latin typeface="Roboto"/>
                <a:ea typeface="Roboto"/>
                <a:cs typeface="Roboto"/>
                <a:sym typeface="Roboto"/>
              </a:rPr>
              <a:t>Plum</a:t>
            </a:r>
            <a:br>
              <a:rPr lang="en-GB" sz="1900">
                <a:solidFill>
                  <a:srgbClr val="434343"/>
                </a:solidFill>
                <a:latin typeface="Roboto"/>
                <a:ea typeface="Roboto"/>
                <a:cs typeface="Roboto"/>
                <a:sym typeface="Roboto"/>
              </a:rPr>
            </a:br>
            <a:endParaRPr sz="1000">
              <a:solidFill>
                <a:srgbClr val="434343"/>
              </a:solidFill>
              <a:latin typeface="Roboto"/>
              <a:ea typeface="Roboto"/>
              <a:cs typeface="Roboto"/>
              <a:sym typeface="Roboto"/>
            </a:endParaRPr>
          </a:p>
          <a:p>
            <a:pPr indent="0" lvl="0" marL="0" rtl="0" algn="ctr">
              <a:spcBef>
                <a:spcPts val="0"/>
              </a:spcBef>
              <a:spcAft>
                <a:spcPts val="0"/>
              </a:spcAft>
              <a:buNone/>
            </a:pPr>
            <a:r>
              <a:rPr b="1" lang="en-GB" sz="1900">
                <a:solidFill>
                  <a:srgbClr val="434343"/>
                </a:solidFill>
                <a:latin typeface="Roboto"/>
                <a:ea typeface="Roboto"/>
                <a:cs typeface="Roboto"/>
                <a:sym typeface="Roboto"/>
              </a:rPr>
              <a:t>HEX: </a:t>
            </a:r>
            <a:r>
              <a:rPr b="1" lang="en-GB" sz="1900">
                <a:solidFill>
                  <a:srgbClr val="B52765"/>
                </a:solidFill>
                <a:latin typeface="Roboto Mono"/>
                <a:ea typeface="Roboto Mono"/>
                <a:cs typeface="Roboto Mono"/>
                <a:sym typeface="Roboto Mono"/>
              </a:rPr>
              <a:t>#b52865</a:t>
            </a:r>
            <a:endParaRPr b="1" sz="1900">
              <a:solidFill>
                <a:srgbClr val="B52765"/>
              </a:solidFill>
              <a:latin typeface="Roboto Mono"/>
              <a:ea typeface="Roboto Mono"/>
              <a:cs typeface="Roboto Mono"/>
              <a:sym typeface="Roboto Mono"/>
            </a:endParaRPr>
          </a:p>
        </p:txBody>
      </p:sp>
      <p:pic>
        <p:nvPicPr>
          <p:cNvPr id="290" name="Google Shape;290;p37"/>
          <p:cNvPicPr preferRelativeResize="0"/>
          <p:nvPr/>
        </p:nvPicPr>
        <p:blipFill>
          <a:blip r:embed="rId5">
            <a:alphaModFix/>
          </a:blip>
          <a:stretch>
            <a:fillRect/>
          </a:stretch>
        </p:blipFill>
        <p:spPr>
          <a:xfrm>
            <a:off x="3838141" y="4271875"/>
            <a:ext cx="677100" cy="677100"/>
          </a:xfrm>
          <a:prstGeom prst="rect">
            <a:avLst/>
          </a:prstGeom>
          <a:noFill/>
          <a:ln>
            <a:noFill/>
          </a:ln>
        </p:spPr>
      </p:pic>
      <p:sp>
        <p:nvSpPr>
          <p:cNvPr id="291" name="Google Shape;291;p37"/>
          <p:cNvSpPr txBox="1"/>
          <p:nvPr/>
        </p:nvSpPr>
        <p:spPr>
          <a:xfrm>
            <a:off x="4713025" y="1979125"/>
            <a:ext cx="489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solidFill>
                  <a:srgbClr val="FF0000"/>
                </a:solidFill>
                <a:latin typeface="Roboto Mono"/>
                <a:ea typeface="Roboto Mono"/>
                <a:cs typeface="Roboto Mono"/>
                <a:sym typeface="Roboto Mono"/>
              </a:rPr>
              <a:t>181</a:t>
            </a:r>
            <a:endParaRPr b="1" sz="1300">
              <a:solidFill>
                <a:srgbClr val="FF0000"/>
              </a:solidFill>
              <a:latin typeface="Roboto Mono"/>
              <a:ea typeface="Roboto Mono"/>
              <a:cs typeface="Roboto Mono"/>
              <a:sym typeface="Roboto Mono"/>
            </a:endParaRPr>
          </a:p>
        </p:txBody>
      </p:sp>
      <p:sp>
        <p:nvSpPr>
          <p:cNvPr id="292" name="Google Shape;292;p37"/>
          <p:cNvSpPr txBox="1"/>
          <p:nvPr/>
        </p:nvSpPr>
        <p:spPr>
          <a:xfrm>
            <a:off x="5691025" y="2839775"/>
            <a:ext cx="489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solidFill>
                  <a:srgbClr val="00FF00"/>
                </a:solidFill>
                <a:latin typeface="Roboto Mono"/>
                <a:ea typeface="Roboto Mono"/>
                <a:cs typeface="Roboto Mono"/>
                <a:sym typeface="Roboto Mono"/>
              </a:rPr>
              <a:t>40</a:t>
            </a:r>
            <a:endParaRPr b="1" sz="1300">
              <a:solidFill>
                <a:srgbClr val="00FF00"/>
              </a:solidFill>
              <a:latin typeface="Roboto Mono"/>
              <a:ea typeface="Roboto Mono"/>
              <a:cs typeface="Roboto Mono"/>
              <a:sym typeface="Roboto Mono"/>
            </a:endParaRPr>
          </a:p>
        </p:txBody>
      </p:sp>
      <p:sp>
        <p:nvSpPr>
          <p:cNvPr id="293" name="Google Shape;293;p37"/>
          <p:cNvSpPr txBox="1"/>
          <p:nvPr/>
        </p:nvSpPr>
        <p:spPr>
          <a:xfrm>
            <a:off x="6746600" y="2501968"/>
            <a:ext cx="489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solidFill>
                  <a:srgbClr val="0000FF"/>
                </a:solidFill>
                <a:latin typeface="Roboto Mono"/>
                <a:ea typeface="Roboto Mono"/>
                <a:cs typeface="Roboto Mono"/>
                <a:sym typeface="Roboto Mono"/>
              </a:rPr>
              <a:t>101</a:t>
            </a:r>
            <a:endParaRPr b="1" sz="1300">
              <a:solidFill>
                <a:srgbClr val="0000FF"/>
              </a:solidFill>
              <a:latin typeface="Roboto Mono"/>
              <a:ea typeface="Roboto Mono"/>
              <a:cs typeface="Roboto Mono"/>
              <a:sym typeface="Roboto Mono"/>
            </a:endParaRPr>
          </a:p>
        </p:txBody>
      </p:sp>
      <p:sp>
        <p:nvSpPr>
          <p:cNvPr id="294" name="Google Shape;294;p37"/>
          <p:cNvSpPr/>
          <p:nvPr/>
        </p:nvSpPr>
        <p:spPr>
          <a:xfrm>
            <a:off x="4127260" y="2007088"/>
            <a:ext cx="644100" cy="3321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7"/>
          <p:cNvSpPr/>
          <p:nvPr/>
        </p:nvSpPr>
        <p:spPr>
          <a:xfrm>
            <a:off x="5105235" y="2858825"/>
            <a:ext cx="644100" cy="3321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7"/>
          <p:cNvSpPr/>
          <p:nvPr/>
        </p:nvSpPr>
        <p:spPr>
          <a:xfrm>
            <a:off x="6102490" y="2528368"/>
            <a:ext cx="644100" cy="3321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sp>
        <p:nvSpPr>
          <p:cNvPr id="302" name="Google Shape;302;p38"/>
          <p:cNvSpPr txBox="1"/>
          <p:nvPr/>
        </p:nvSpPr>
        <p:spPr>
          <a:xfrm>
            <a:off x="378375" y="1113750"/>
            <a:ext cx="3992700" cy="114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a:latin typeface="Roboto"/>
                <a:ea typeface="Roboto"/>
                <a:cs typeface="Roboto"/>
                <a:sym typeface="Roboto"/>
              </a:rPr>
              <a:t>If the red, green, and blue values are equal, you will get a shade of grey. The closer to </a:t>
            </a:r>
            <a:r>
              <a:rPr lang="en-GB">
                <a:latin typeface="Roboto Mono"/>
                <a:ea typeface="Roboto Mono"/>
                <a:cs typeface="Roboto Mono"/>
                <a:sym typeface="Roboto Mono"/>
              </a:rPr>
              <a:t>0</a:t>
            </a:r>
            <a:r>
              <a:rPr lang="en-GB">
                <a:latin typeface="Roboto"/>
                <a:ea typeface="Roboto"/>
                <a:cs typeface="Roboto"/>
                <a:sym typeface="Roboto"/>
              </a:rPr>
              <a:t> the numbers, the darker the shade, the closer to </a:t>
            </a:r>
            <a:r>
              <a:rPr lang="en-GB">
                <a:latin typeface="Roboto Mono"/>
                <a:ea typeface="Roboto Mono"/>
                <a:cs typeface="Roboto Mono"/>
                <a:sym typeface="Roboto Mono"/>
              </a:rPr>
              <a:t>255</a:t>
            </a:r>
            <a:r>
              <a:rPr lang="en-GB">
                <a:latin typeface="Roboto"/>
                <a:ea typeface="Roboto"/>
                <a:cs typeface="Roboto"/>
                <a:sym typeface="Roboto"/>
              </a:rPr>
              <a:t>, the lighter the shade.</a:t>
            </a:r>
            <a:endParaRPr>
              <a:latin typeface="Roboto"/>
              <a:ea typeface="Roboto"/>
              <a:cs typeface="Roboto"/>
              <a:sym typeface="Roboto"/>
            </a:endParaRPr>
          </a:p>
        </p:txBody>
      </p:sp>
      <p:graphicFrame>
        <p:nvGraphicFramePr>
          <p:cNvPr id="303" name="Google Shape;303;p38"/>
          <p:cNvGraphicFramePr/>
          <p:nvPr/>
        </p:nvGraphicFramePr>
        <p:xfrm>
          <a:off x="4218725" y="1317240"/>
          <a:ext cx="3000000" cy="3000000"/>
        </p:xfrm>
        <a:graphic>
          <a:graphicData uri="http://schemas.openxmlformats.org/drawingml/2006/table">
            <a:tbl>
              <a:tblPr>
                <a:noFill/>
                <a:tableStyleId>{CC1B96C2-53B5-4AC6-A907-071176F89E11}</a:tableStyleId>
              </a:tblPr>
              <a:tblGrid>
                <a:gridCol w="586175"/>
                <a:gridCol w="586175"/>
                <a:gridCol w="586175"/>
                <a:gridCol w="586175"/>
                <a:gridCol w="586175"/>
                <a:gridCol w="586175"/>
              </a:tblGrid>
              <a:tr h="396200">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6200">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6200">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620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FF"/>
                    </a:solidFill>
                  </a:tcPr>
                </a:tc>
              </a:tr>
              <a:tr h="396200">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FF"/>
                    </a:solidFill>
                  </a:tcPr>
                </a:tc>
              </a:tr>
              <a:tr h="396200">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0000"/>
                    </a:solidFill>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FF00"/>
                    </a:solidFill>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FF"/>
                    </a:solidFill>
                  </a:tcPr>
                </a:tc>
              </a:tr>
              <a:tr h="396200">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0000"/>
                    </a:solidFill>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FF00"/>
                    </a:solidFill>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FF"/>
                    </a:solidFill>
                  </a:tcPr>
                </a:tc>
              </a:tr>
              <a:tr h="396200">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00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00FF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0000FF"/>
                    </a:solidFill>
                  </a:tcPr>
                </a:tc>
              </a:tr>
              <a:tr h="396200">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0000"/>
                          </a:solidFill>
                          <a:latin typeface="Roboto"/>
                          <a:ea typeface="Roboto"/>
                          <a:cs typeface="Roboto"/>
                          <a:sym typeface="Roboto"/>
                        </a:rPr>
                        <a:t>R</a:t>
                      </a:r>
                      <a:endParaRPr b="1">
                        <a:solidFill>
                          <a:srgbClr val="FF0000"/>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FF00"/>
                          </a:solidFill>
                          <a:latin typeface="Roboto"/>
                          <a:ea typeface="Roboto"/>
                          <a:cs typeface="Roboto"/>
                          <a:sym typeface="Roboto"/>
                        </a:rPr>
                        <a:t>G</a:t>
                      </a:r>
                      <a:endParaRPr b="1">
                        <a:solidFill>
                          <a:srgbClr val="00FF00"/>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00FF"/>
                          </a:solidFill>
                          <a:latin typeface="Roboto"/>
                          <a:ea typeface="Roboto"/>
                          <a:cs typeface="Roboto"/>
                          <a:sym typeface="Roboto"/>
                        </a:rPr>
                        <a:t>B</a:t>
                      </a:r>
                      <a:endParaRPr b="1">
                        <a:solidFill>
                          <a:srgbClr val="0000FF"/>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pSp>
        <p:nvGrpSpPr>
          <p:cNvPr id="304" name="Google Shape;304;p38"/>
          <p:cNvGrpSpPr/>
          <p:nvPr/>
        </p:nvGrpSpPr>
        <p:grpSpPr>
          <a:xfrm>
            <a:off x="7984201" y="4195474"/>
            <a:ext cx="884557" cy="861343"/>
            <a:chOff x="7984201" y="4195474"/>
            <a:chExt cx="884557" cy="861343"/>
          </a:xfrm>
        </p:grpSpPr>
        <p:sp>
          <p:nvSpPr>
            <p:cNvPr id="305" name="Google Shape;305;p3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06" name="Google Shape;306;p3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307" name="Google Shape;307;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32F62"/>
                </a:solidFill>
              </a:rPr>
              <a:t>RGB - Equal Values</a:t>
            </a:r>
            <a:endParaRPr>
              <a:solidFill>
                <a:srgbClr val="032F62"/>
              </a:solidFill>
              <a:latin typeface="Francois One"/>
              <a:ea typeface="Francois One"/>
              <a:cs typeface="Francois One"/>
              <a:sym typeface="Francois One"/>
            </a:endParaRPr>
          </a:p>
        </p:txBody>
      </p:sp>
      <p:sp>
        <p:nvSpPr>
          <p:cNvPr id="308" name="Google Shape;308;p38"/>
          <p:cNvSpPr/>
          <p:nvPr/>
        </p:nvSpPr>
        <p:spPr>
          <a:xfrm>
            <a:off x="845200" y="2408900"/>
            <a:ext cx="2847000" cy="1812600"/>
          </a:xfrm>
          <a:prstGeom prst="rect">
            <a:avLst/>
          </a:prstGeom>
          <a:solidFill>
            <a:srgbClr val="A4A4A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8"/>
          <p:cNvSpPr/>
          <p:nvPr/>
        </p:nvSpPr>
        <p:spPr>
          <a:xfrm>
            <a:off x="4786673" y="2397600"/>
            <a:ext cx="644100" cy="3321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8"/>
          <p:cNvSpPr/>
          <p:nvPr/>
        </p:nvSpPr>
        <p:spPr>
          <a:xfrm>
            <a:off x="5948873" y="2398588"/>
            <a:ext cx="644100" cy="3321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 name="Google Shape;311;p38"/>
          <p:cNvGrpSpPr/>
          <p:nvPr/>
        </p:nvGrpSpPr>
        <p:grpSpPr>
          <a:xfrm>
            <a:off x="679743" y="1967130"/>
            <a:ext cx="3150012" cy="3150012"/>
            <a:chOff x="2335050" y="1017725"/>
            <a:chExt cx="3820975" cy="3820975"/>
          </a:xfrm>
        </p:grpSpPr>
        <p:pic>
          <p:nvPicPr>
            <p:cNvPr id="312" name="Google Shape;312;p38"/>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313" name="Google Shape;313;p38"/>
            <p:cNvPicPr preferRelativeResize="0"/>
            <p:nvPr/>
          </p:nvPicPr>
          <p:blipFill rotWithShape="1">
            <a:blip r:embed="rId5">
              <a:alphaModFix/>
            </a:blip>
            <a:srcRect b="19478" l="0" r="0" t="0"/>
            <a:stretch/>
          </p:blipFill>
          <p:spPr>
            <a:xfrm>
              <a:off x="3454161" y="1785101"/>
              <a:ext cx="1582752" cy="1573298"/>
            </a:xfrm>
            <a:prstGeom prst="rect">
              <a:avLst/>
            </a:prstGeom>
            <a:noFill/>
            <a:ln>
              <a:noFill/>
            </a:ln>
          </p:spPr>
        </p:pic>
      </p:grpSp>
      <p:sp>
        <p:nvSpPr>
          <p:cNvPr id="314" name="Google Shape;314;p38"/>
          <p:cNvSpPr/>
          <p:nvPr/>
        </p:nvSpPr>
        <p:spPr>
          <a:xfrm>
            <a:off x="7114135" y="2396163"/>
            <a:ext cx="644100" cy="3321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8"/>
          <p:cNvSpPr txBox="1"/>
          <p:nvPr/>
        </p:nvSpPr>
        <p:spPr>
          <a:xfrm>
            <a:off x="5372038" y="2362125"/>
            <a:ext cx="489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solidFill>
                  <a:srgbClr val="FF0000"/>
                </a:solidFill>
                <a:latin typeface="Roboto Mono"/>
                <a:ea typeface="Roboto Mono"/>
                <a:cs typeface="Roboto Mono"/>
                <a:sym typeface="Roboto Mono"/>
              </a:rPr>
              <a:t>164</a:t>
            </a:r>
            <a:endParaRPr b="1" sz="1300">
              <a:solidFill>
                <a:srgbClr val="FF0000"/>
              </a:solidFill>
              <a:latin typeface="Roboto Mono"/>
              <a:ea typeface="Roboto Mono"/>
              <a:cs typeface="Roboto Mono"/>
              <a:sym typeface="Roboto Mono"/>
            </a:endParaRPr>
          </a:p>
        </p:txBody>
      </p:sp>
      <p:sp>
        <p:nvSpPr>
          <p:cNvPr id="316" name="Google Shape;316;p38"/>
          <p:cNvSpPr txBox="1"/>
          <p:nvPr/>
        </p:nvSpPr>
        <p:spPr>
          <a:xfrm>
            <a:off x="6550850" y="2371650"/>
            <a:ext cx="489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solidFill>
                  <a:srgbClr val="00FF00"/>
                </a:solidFill>
                <a:latin typeface="Roboto Mono"/>
                <a:ea typeface="Roboto Mono"/>
                <a:cs typeface="Roboto Mono"/>
                <a:sym typeface="Roboto Mono"/>
              </a:rPr>
              <a:t>164</a:t>
            </a:r>
            <a:endParaRPr b="1" sz="1300">
              <a:solidFill>
                <a:srgbClr val="00FF00"/>
              </a:solidFill>
              <a:latin typeface="Roboto Mono"/>
              <a:ea typeface="Roboto Mono"/>
              <a:cs typeface="Roboto Mono"/>
              <a:sym typeface="Roboto Mono"/>
            </a:endParaRPr>
          </a:p>
        </p:txBody>
      </p:sp>
      <p:sp>
        <p:nvSpPr>
          <p:cNvPr id="317" name="Google Shape;317;p38"/>
          <p:cNvSpPr txBox="1"/>
          <p:nvPr/>
        </p:nvSpPr>
        <p:spPr>
          <a:xfrm>
            <a:off x="7726150" y="2362125"/>
            <a:ext cx="489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solidFill>
                  <a:srgbClr val="0000FF"/>
                </a:solidFill>
                <a:latin typeface="Roboto Mono"/>
                <a:ea typeface="Roboto Mono"/>
                <a:cs typeface="Roboto Mono"/>
                <a:sym typeface="Roboto Mono"/>
              </a:rPr>
              <a:t>164</a:t>
            </a:r>
            <a:endParaRPr b="1" sz="1300">
              <a:solidFill>
                <a:srgbClr val="0000FF"/>
              </a:solidFill>
              <a:latin typeface="Roboto Mono"/>
              <a:ea typeface="Roboto Mono"/>
              <a:cs typeface="Roboto Mono"/>
              <a:sym typeface="Roboto Mon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Not sure which colour to choose?</a:t>
            </a:r>
            <a:endParaRPr>
              <a:solidFill>
                <a:srgbClr val="032F62"/>
              </a:solidFill>
              <a:latin typeface="Francois One"/>
              <a:ea typeface="Francois One"/>
              <a:cs typeface="Francois One"/>
              <a:sym typeface="Francois One"/>
            </a:endParaRPr>
          </a:p>
        </p:txBody>
      </p:sp>
      <p:sp>
        <p:nvSpPr>
          <p:cNvPr id="323" name="Google Shape;323;p3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324" name="Google Shape;324;p39"/>
          <p:cNvGrpSpPr/>
          <p:nvPr/>
        </p:nvGrpSpPr>
        <p:grpSpPr>
          <a:xfrm>
            <a:off x="7984201" y="4195474"/>
            <a:ext cx="884557" cy="861343"/>
            <a:chOff x="7984201" y="4195474"/>
            <a:chExt cx="884557" cy="861343"/>
          </a:xfrm>
        </p:grpSpPr>
        <p:sp>
          <p:nvSpPr>
            <p:cNvPr id="325" name="Google Shape;325;p3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26" name="Google Shape;326;p3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327" name="Google Shape;327;p39"/>
          <p:cNvPicPr preferRelativeResize="0"/>
          <p:nvPr/>
        </p:nvPicPr>
        <p:blipFill>
          <a:blip r:embed="rId4">
            <a:alphaModFix/>
          </a:blip>
          <a:stretch>
            <a:fillRect/>
          </a:stretch>
        </p:blipFill>
        <p:spPr>
          <a:xfrm>
            <a:off x="2227974" y="1251512"/>
            <a:ext cx="2000299" cy="1774214"/>
          </a:xfrm>
          <a:prstGeom prst="rect">
            <a:avLst/>
          </a:prstGeom>
          <a:noFill/>
          <a:ln>
            <a:noFill/>
          </a:ln>
        </p:spPr>
      </p:pic>
      <p:grpSp>
        <p:nvGrpSpPr>
          <p:cNvPr id="328" name="Google Shape;328;p39"/>
          <p:cNvGrpSpPr/>
          <p:nvPr/>
        </p:nvGrpSpPr>
        <p:grpSpPr>
          <a:xfrm>
            <a:off x="4544100" y="941520"/>
            <a:ext cx="4226867" cy="3499728"/>
            <a:chOff x="4399625" y="597420"/>
            <a:chExt cx="4226867" cy="3499728"/>
          </a:xfrm>
        </p:grpSpPr>
        <p:grpSp>
          <p:nvGrpSpPr>
            <p:cNvPr id="329" name="Google Shape;329;p39"/>
            <p:cNvGrpSpPr/>
            <p:nvPr/>
          </p:nvGrpSpPr>
          <p:grpSpPr>
            <a:xfrm>
              <a:off x="4399625" y="597420"/>
              <a:ext cx="4226867" cy="3499728"/>
              <a:chOff x="4399625" y="597420"/>
              <a:chExt cx="4226867" cy="3499728"/>
            </a:xfrm>
          </p:grpSpPr>
          <p:pic>
            <p:nvPicPr>
              <p:cNvPr id="330" name="Google Shape;330;p39"/>
              <p:cNvPicPr preferRelativeResize="0"/>
              <p:nvPr/>
            </p:nvPicPr>
            <p:blipFill>
              <a:blip r:embed="rId5">
                <a:alphaModFix amt="67000"/>
              </a:blip>
              <a:stretch>
                <a:fillRect/>
              </a:stretch>
            </p:blipFill>
            <p:spPr>
              <a:xfrm>
                <a:off x="4399625" y="966850"/>
                <a:ext cx="4057800" cy="3130298"/>
              </a:xfrm>
              <a:prstGeom prst="rect">
                <a:avLst/>
              </a:prstGeom>
              <a:noFill/>
              <a:ln>
                <a:noFill/>
              </a:ln>
            </p:spPr>
          </p:pic>
          <p:pic>
            <p:nvPicPr>
              <p:cNvPr id="331" name="Google Shape;331;p39"/>
              <p:cNvPicPr preferRelativeResize="0"/>
              <p:nvPr/>
            </p:nvPicPr>
            <p:blipFill>
              <a:blip r:embed="rId6">
                <a:alphaModFix/>
              </a:blip>
              <a:stretch>
                <a:fillRect/>
              </a:stretch>
            </p:blipFill>
            <p:spPr>
              <a:xfrm rot="2700000">
                <a:off x="7860100" y="728912"/>
                <a:ext cx="634900" cy="634900"/>
              </a:xfrm>
              <a:prstGeom prst="rect">
                <a:avLst/>
              </a:prstGeom>
              <a:noFill/>
              <a:ln>
                <a:noFill/>
              </a:ln>
            </p:spPr>
          </p:pic>
        </p:grpSp>
        <p:sp>
          <p:nvSpPr>
            <p:cNvPr id="332" name="Google Shape;332;p39"/>
            <p:cNvSpPr txBox="1"/>
            <p:nvPr/>
          </p:nvSpPr>
          <p:spPr>
            <a:xfrm>
              <a:off x="4494875" y="983825"/>
              <a:ext cx="4057800" cy="252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434343"/>
                  </a:solidFill>
                  <a:latin typeface="Roboto"/>
                  <a:ea typeface="Roboto"/>
                  <a:cs typeface="Roboto"/>
                  <a:sym typeface="Roboto"/>
                </a:rPr>
                <a:t>Remember...</a:t>
              </a:r>
              <a:endParaRPr b="1" sz="1800">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rPr lang="en-GB">
                  <a:solidFill>
                    <a:srgbClr val="434343"/>
                  </a:solidFill>
                  <a:latin typeface="Roboto"/>
                  <a:ea typeface="Roboto"/>
                  <a:cs typeface="Roboto"/>
                  <a:sym typeface="Roboto"/>
                </a:rPr>
                <a:t>We can have from </a:t>
              </a:r>
              <a:r>
                <a:rPr lang="en-GB">
                  <a:solidFill>
                    <a:srgbClr val="434343"/>
                  </a:solidFill>
                  <a:latin typeface="Roboto Mono"/>
                  <a:ea typeface="Roboto Mono"/>
                  <a:cs typeface="Roboto Mono"/>
                  <a:sym typeface="Roboto Mono"/>
                </a:rPr>
                <a:t>0-255</a:t>
              </a:r>
              <a:r>
                <a:rPr lang="en-GB">
                  <a:solidFill>
                    <a:srgbClr val="434343"/>
                  </a:solidFill>
                  <a:latin typeface="Roboto"/>
                  <a:ea typeface="Roboto"/>
                  <a:cs typeface="Roboto"/>
                  <a:sym typeface="Roboto"/>
                </a:rPr>
                <a:t> colour shades for</a:t>
              </a:r>
              <a:r>
                <a:rPr lang="en-GB">
                  <a:latin typeface="Roboto"/>
                  <a:ea typeface="Roboto"/>
                  <a:cs typeface="Roboto"/>
                  <a:sym typeface="Roboto"/>
                </a:rPr>
                <a:t> </a:t>
              </a:r>
              <a:r>
                <a:rPr b="1" lang="en-GB">
                  <a:solidFill>
                    <a:srgbClr val="FF0000"/>
                  </a:solidFill>
                  <a:latin typeface="Roboto"/>
                  <a:ea typeface="Roboto"/>
                  <a:cs typeface="Roboto"/>
                  <a:sym typeface="Roboto"/>
                </a:rPr>
                <a:t>RED</a:t>
              </a:r>
              <a:r>
                <a:rPr lang="en-GB">
                  <a:latin typeface="Roboto"/>
                  <a:ea typeface="Roboto"/>
                  <a:cs typeface="Roboto"/>
                  <a:sym typeface="Roboto"/>
                </a:rPr>
                <a:t>, </a:t>
              </a:r>
              <a:r>
                <a:rPr b="1" lang="en-GB">
                  <a:solidFill>
                    <a:srgbClr val="00FF00"/>
                  </a:solidFill>
                  <a:latin typeface="Roboto"/>
                  <a:ea typeface="Roboto"/>
                  <a:cs typeface="Roboto"/>
                  <a:sym typeface="Roboto"/>
                </a:rPr>
                <a:t>GREEN</a:t>
              </a:r>
              <a:r>
                <a:rPr lang="en-GB">
                  <a:latin typeface="Roboto"/>
                  <a:ea typeface="Roboto"/>
                  <a:cs typeface="Roboto"/>
                  <a:sym typeface="Roboto"/>
                </a:rPr>
                <a:t> </a:t>
              </a:r>
              <a:r>
                <a:rPr lang="en-GB">
                  <a:solidFill>
                    <a:srgbClr val="434343"/>
                  </a:solidFill>
                  <a:latin typeface="Roboto"/>
                  <a:ea typeface="Roboto"/>
                  <a:cs typeface="Roboto"/>
                  <a:sym typeface="Roboto"/>
                </a:rPr>
                <a:t>and</a:t>
              </a:r>
              <a:r>
                <a:rPr lang="en-GB">
                  <a:latin typeface="Roboto"/>
                  <a:ea typeface="Roboto"/>
                  <a:cs typeface="Roboto"/>
                  <a:sym typeface="Roboto"/>
                </a:rPr>
                <a:t> </a:t>
              </a:r>
              <a:r>
                <a:rPr b="1" lang="en-GB">
                  <a:solidFill>
                    <a:srgbClr val="0000FF"/>
                  </a:solidFill>
                  <a:latin typeface="Roboto"/>
                  <a:ea typeface="Roboto"/>
                  <a:cs typeface="Roboto"/>
                  <a:sym typeface="Roboto"/>
                </a:rPr>
                <a:t>BLUE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GB">
                  <a:solidFill>
                    <a:srgbClr val="434343"/>
                  </a:solidFill>
                  <a:latin typeface="Roboto"/>
                  <a:ea typeface="Roboto"/>
                  <a:cs typeface="Roboto"/>
                  <a:sym typeface="Roboto"/>
                </a:rPr>
                <a:t>By mixing the the</a:t>
              </a:r>
              <a:r>
                <a:rPr lang="en-GB">
                  <a:latin typeface="Roboto"/>
                  <a:ea typeface="Roboto"/>
                  <a:cs typeface="Roboto"/>
                  <a:sym typeface="Roboto"/>
                </a:rPr>
                <a:t> </a:t>
              </a:r>
              <a:r>
                <a:rPr b="1" lang="en-GB">
                  <a:solidFill>
                    <a:srgbClr val="FF0000"/>
                  </a:solidFill>
                  <a:latin typeface="Roboto"/>
                  <a:ea typeface="Roboto"/>
                  <a:cs typeface="Roboto"/>
                  <a:sym typeface="Roboto"/>
                </a:rPr>
                <a:t>R </a:t>
              </a:r>
              <a:r>
                <a:rPr b="1" lang="en-GB">
                  <a:solidFill>
                    <a:srgbClr val="00FF00"/>
                  </a:solidFill>
                  <a:latin typeface="Roboto"/>
                  <a:ea typeface="Roboto"/>
                  <a:cs typeface="Roboto"/>
                  <a:sym typeface="Roboto"/>
                </a:rPr>
                <a:t>G </a:t>
              </a:r>
              <a:r>
                <a:rPr b="1" lang="en-GB">
                  <a:solidFill>
                    <a:srgbClr val="0000FF"/>
                  </a:solidFill>
                  <a:latin typeface="Roboto"/>
                  <a:ea typeface="Roboto"/>
                  <a:cs typeface="Roboto"/>
                  <a:sym typeface="Roboto"/>
                </a:rPr>
                <a:t>B</a:t>
              </a:r>
              <a:r>
                <a:rPr lang="en-GB">
                  <a:latin typeface="Roboto"/>
                  <a:ea typeface="Roboto"/>
                  <a:cs typeface="Roboto"/>
                  <a:sym typeface="Roboto"/>
                </a:rPr>
                <a:t> </a:t>
              </a:r>
              <a:r>
                <a:rPr lang="en-GB">
                  <a:solidFill>
                    <a:srgbClr val="434343"/>
                  </a:solidFill>
                  <a:latin typeface="Roboto"/>
                  <a:ea typeface="Roboto"/>
                  <a:cs typeface="Roboto"/>
                  <a:sym typeface="Roboto"/>
                </a:rPr>
                <a:t>channels, we are able to create a vast range of colours:</a:t>
              </a:r>
              <a:endParaRPr>
                <a:solidFill>
                  <a:srgbClr val="434343"/>
                </a:solidFill>
                <a:latin typeface="Roboto"/>
                <a:ea typeface="Roboto"/>
                <a:cs typeface="Roboto"/>
                <a:sym typeface="Roboto"/>
              </a:endParaRPr>
            </a:p>
            <a:p>
              <a:pPr indent="0" lvl="0" marL="0" rtl="0" algn="l">
                <a:spcBef>
                  <a:spcPts val="0"/>
                </a:spcBef>
                <a:spcAft>
                  <a:spcPts val="0"/>
                </a:spcAft>
                <a:buNone/>
              </a:pPr>
              <a:r>
                <a:rPr lang="en-GB">
                  <a:latin typeface="Roboto"/>
                  <a:ea typeface="Roboto"/>
                  <a:cs typeface="Roboto"/>
                  <a:sym typeface="Roboto"/>
                </a:rPr>
                <a:t> </a:t>
              </a:r>
              <a:endParaRPr>
                <a:latin typeface="Roboto"/>
                <a:ea typeface="Roboto"/>
                <a:cs typeface="Roboto"/>
                <a:sym typeface="Roboto"/>
              </a:endParaRPr>
            </a:p>
            <a:p>
              <a:pPr indent="0" lvl="0" marL="0" rtl="0" algn="ctr">
                <a:spcBef>
                  <a:spcPts val="0"/>
                </a:spcBef>
                <a:spcAft>
                  <a:spcPts val="0"/>
                </a:spcAft>
                <a:buNone/>
              </a:pPr>
              <a:r>
                <a:rPr b="1" lang="en-GB" sz="1800">
                  <a:solidFill>
                    <a:srgbClr val="FF0000"/>
                  </a:solidFill>
                  <a:latin typeface="Roboto Mono"/>
                  <a:ea typeface="Roboto Mono"/>
                  <a:cs typeface="Roboto Mono"/>
                  <a:sym typeface="Roboto Mono"/>
                </a:rPr>
                <a:t>256</a:t>
              </a:r>
              <a:r>
                <a:rPr lang="en-GB" sz="1800">
                  <a:latin typeface="Roboto Mono"/>
                  <a:ea typeface="Roboto Mono"/>
                  <a:cs typeface="Roboto Mono"/>
                  <a:sym typeface="Roboto Mono"/>
                </a:rPr>
                <a:t> </a:t>
              </a:r>
              <a:r>
                <a:rPr lang="en-GB" sz="1800">
                  <a:solidFill>
                    <a:srgbClr val="434343"/>
                  </a:solidFill>
                  <a:latin typeface="Roboto Mono"/>
                  <a:ea typeface="Roboto Mono"/>
                  <a:cs typeface="Roboto Mono"/>
                  <a:sym typeface="Roboto Mono"/>
                </a:rPr>
                <a:t>x</a:t>
              </a:r>
              <a:r>
                <a:rPr lang="en-GB" sz="1800">
                  <a:solidFill>
                    <a:srgbClr val="434343"/>
                  </a:solidFill>
                  <a:latin typeface="Roboto Mono"/>
                  <a:ea typeface="Roboto Mono"/>
                  <a:cs typeface="Roboto Mono"/>
                  <a:sym typeface="Roboto Mono"/>
                </a:rPr>
                <a:t> </a:t>
              </a:r>
              <a:r>
                <a:rPr b="1" lang="en-GB" sz="1800">
                  <a:solidFill>
                    <a:srgbClr val="00FF00"/>
                  </a:solidFill>
                  <a:latin typeface="Roboto Mono"/>
                  <a:ea typeface="Roboto Mono"/>
                  <a:cs typeface="Roboto Mono"/>
                  <a:sym typeface="Roboto Mono"/>
                </a:rPr>
                <a:t>256</a:t>
              </a:r>
              <a:r>
                <a:rPr lang="en-GB" sz="1800">
                  <a:latin typeface="Roboto Mono"/>
                  <a:ea typeface="Roboto Mono"/>
                  <a:cs typeface="Roboto Mono"/>
                  <a:sym typeface="Roboto Mono"/>
                </a:rPr>
                <a:t> </a:t>
              </a:r>
              <a:r>
                <a:rPr lang="en-GB" sz="1800">
                  <a:solidFill>
                    <a:srgbClr val="434343"/>
                  </a:solidFill>
                  <a:latin typeface="Roboto Mono"/>
                  <a:ea typeface="Roboto Mono"/>
                  <a:cs typeface="Roboto Mono"/>
                  <a:sym typeface="Roboto Mono"/>
                </a:rPr>
                <a:t>x</a:t>
              </a:r>
              <a:r>
                <a:rPr lang="en-GB" sz="1800">
                  <a:latin typeface="Roboto Mono"/>
                  <a:ea typeface="Roboto Mono"/>
                  <a:cs typeface="Roboto Mono"/>
                  <a:sym typeface="Roboto Mono"/>
                </a:rPr>
                <a:t> </a:t>
              </a:r>
              <a:r>
                <a:rPr b="1" lang="en-GB" sz="1800">
                  <a:solidFill>
                    <a:srgbClr val="0000FF"/>
                  </a:solidFill>
                  <a:latin typeface="Roboto Mono"/>
                  <a:ea typeface="Roboto Mono"/>
                  <a:cs typeface="Roboto Mono"/>
                  <a:sym typeface="Roboto Mono"/>
                </a:rPr>
                <a:t>256</a:t>
              </a:r>
              <a:r>
                <a:rPr lang="en-GB" sz="1800">
                  <a:latin typeface="Roboto Mono"/>
                  <a:ea typeface="Roboto Mono"/>
                  <a:cs typeface="Roboto Mono"/>
                  <a:sym typeface="Roboto Mono"/>
                </a:rPr>
                <a:t> = </a:t>
              </a:r>
              <a:endParaRPr sz="1800">
                <a:latin typeface="Roboto Mono"/>
                <a:ea typeface="Roboto Mono"/>
                <a:cs typeface="Roboto Mono"/>
                <a:sym typeface="Roboto Mono"/>
              </a:endParaRPr>
            </a:p>
            <a:p>
              <a:pPr indent="0" lvl="0" marL="0" rtl="0" algn="ctr">
                <a:spcBef>
                  <a:spcPts val="0"/>
                </a:spcBef>
                <a:spcAft>
                  <a:spcPts val="0"/>
                </a:spcAft>
                <a:buNone/>
              </a:pPr>
              <a:r>
                <a:rPr lang="en-GB" sz="1800">
                  <a:solidFill>
                    <a:srgbClr val="434343"/>
                  </a:solidFill>
                  <a:latin typeface="Roboto Mono"/>
                  <a:ea typeface="Roboto Mono"/>
                  <a:cs typeface="Roboto Mono"/>
                  <a:sym typeface="Roboto Mono"/>
                </a:rPr>
                <a:t>16,777,216 colours</a:t>
              </a:r>
              <a:endParaRPr>
                <a:solidFill>
                  <a:srgbClr val="434343"/>
                </a:solidFill>
                <a:latin typeface="Roboto Mono"/>
                <a:ea typeface="Roboto Mono"/>
                <a:cs typeface="Roboto Mono"/>
                <a:sym typeface="Roboto Mono"/>
              </a:endParaRPr>
            </a:p>
          </p:txBody>
        </p:sp>
        <p:sp>
          <p:nvSpPr>
            <p:cNvPr id="333" name="Google Shape;333;p39"/>
            <p:cNvSpPr txBox="1"/>
            <p:nvPr/>
          </p:nvSpPr>
          <p:spPr>
            <a:xfrm>
              <a:off x="4748100" y="3540500"/>
              <a:ext cx="2980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434343"/>
                  </a:solidFill>
                  <a:latin typeface="Roboto"/>
                  <a:ea typeface="Roboto"/>
                  <a:cs typeface="Roboto"/>
                  <a:sym typeface="Roboto"/>
                </a:rPr>
                <a:t>(We include </a:t>
              </a:r>
              <a:r>
                <a:rPr lang="en-GB" sz="1000">
                  <a:solidFill>
                    <a:srgbClr val="434343"/>
                  </a:solidFill>
                  <a:latin typeface="Roboto Mono"/>
                  <a:ea typeface="Roboto Mono"/>
                  <a:cs typeface="Roboto Mono"/>
                  <a:sym typeface="Roboto Mono"/>
                </a:rPr>
                <a:t>0</a:t>
              </a:r>
              <a:r>
                <a:rPr lang="en-GB" sz="1000">
                  <a:solidFill>
                    <a:srgbClr val="434343"/>
                  </a:solidFill>
                  <a:latin typeface="Roboto"/>
                  <a:ea typeface="Roboto"/>
                  <a:cs typeface="Roboto"/>
                  <a:sym typeface="Roboto"/>
                </a:rPr>
                <a:t> as part of the colour scale, that is why there is </a:t>
              </a:r>
              <a:r>
                <a:rPr lang="en-GB" sz="1000">
                  <a:solidFill>
                    <a:srgbClr val="434343"/>
                  </a:solidFill>
                  <a:latin typeface="Roboto Mono"/>
                  <a:ea typeface="Roboto Mono"/>
                  <a:cs typeface="Roboto Mono"/>
                  <a:sym typeface="Roboto Mono"/>
                </a:rPr>
                <a:t>256</a:t>
              </a:r>
              <a:r>
                <a:rPr lang="en-GB" sz="1000">
                  <a:solidFill>
                    <a:srgbClr val="434343"/>
                  </a:solidFill>
                  <a:latin typeface="Roboto"/>
                  <a:ea typeface="Roboto"/>
                  <a:cs typeface="Roboto"/>
                  <a:sym typeface="Roboto"/>
                </a:rPr>
                <a:t> parts of each </a:t>
              </a:r>
              <a:r>
                <a:rPr lang="en-GB" sz="1000">
                  <a:solidFill>
                    <a:srgbClr val="434343"/>
                  </a:solidFill>
                  <a:latin typeface="Roboto Mono"/>
                  <a:ea typeface="Roboto Mono"/>
                  <a:cs typeface="Roboto Mono"/>
                  <a:sym typeface="Roboto Mono"/>
                </a:rPr>
                <a:t>RGB</a:t>
              </a:r>
              <a:r>
                <a:rPr lang="en-GB" sz="1000">
                  <a:solidFill>
                    <a:srgbClr val="434343"/>
                  </a:solidFill>
                  <a:latin typeface="Roboto"/>
                  <a:ea typeface="Roboto"/>
                  <a:cs typeface="Roboto"/>
                  <a:sym typeface="Roboto"/>
                </a:rPr>
                <a:t> component)</a:t>
              </a:r>
              <a:endParaRPr sz="1000"/>
            </a:p>
          </p:txBody>
        </p:sp>
      </p:grpSp>
      <p:pic>
        <p:nvPicPr>
          <p:cNvPr id="334" name="Google Shape;334;p39"/>
          <p:cNvPicPr preferRelativeResize="0"/>
          <p:nvPr/>
        </p:nvPicPr>
        <p:blipFill>
          <a:blip r:embed="rId7">
            <a:alphaModFix/>
          </a:blip>
          <a:stretch>
            <a:fillRect/>
          </a:stretch>
        </p:blipFill>
        <p:spPr>
          <a:xfrm>
            <a:off x="224575" y="1251500"/>
            <a:ext cx="1916168" cy="1774224"/>
          </a:xfrm>
          <a:prstGeom prst="rect">
            <a:avLst/>
          </a:prstGeom>
          <a:noFill/>
          <a:ln>
            <a:noFill/>
          </a:ln>
        </p:spPr>
      </p:pic>
      <p:pic>
        <p:nvPicPr>
          <p:cNvPr id="335" name="Google Shape;335;p39"/>
          <p:cNvPicPr preferRelativeResize="0"/>
          <p:nvPr/>
        </p:nvPicPr>
        <p:blipFill>
          <a:blip r:embed="rId8">
            <a:alphaModFix/>
          </a:blip>
          <a:stretch>
            <a:fillRect/>
          </a:stretch>
        </p:blipFill>
        <p:spPr>
          <a:xfrm>
            <a:off x="2588425" y="3114925"/>
            <a:ext cx="1639850" cy="1343750"/>
          </a:xfrm>
          <a:prstGeom prst="rect">
            <a:avLst/>
          </a:prstGeom>
          <a:noFill/>
          <a:ln>
            <a:noFill/>
          </a:ln>
        </p:spPr>
      </p:pic>
      <p:pic>
        <p:nvPicPr>
          <p:cNvPr id="336" name="Google Shape;336;p39"/>
          <p:cNvPicPr preferRelativeResize="0"/>
          <p:nvPr/>
        </p:nvPicPr>
        <p:blipFill>
          <a:blip r:embed="rId9">
            <a:alphaModFix/>
          </a:blip>
          <a:stretch>
            <a:fillRect/>
          </a:stretch>
        </p:blipFill>
        <p:spPr>
          <a:xfrm>
            <a:off x="211101" y="3209497"/>
            <a:ext cx="2110724" cy="11546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Industry Connection: Thinktank Time...</a:t>
            </a:r>
            <a:endParaRPr>
              <a:solidFill>
                <a:srgbClr val="032F62"/>
              </a:solidFill>
              <a:latin typeface="Francois One"/>
              <a:ea typeface="Francois One"/>
              <a:cs typeface="Francois One"/>
              <a:sym typeface="Francois One"/>
            </a:endParaRPr>
          </a:p>
        </p:txBody>
      </p:sp>
      <p:sp>
        <p:nvSpPr>
          <p:cNvPr id="342" name="Google Shape;342;p40"/>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343" name="Google Shape;343;p40"/>
          <p:cNvGrpSpPr/>
          <p:nvPr/>
        </p:nvGrpSpPr>
        <p:grpSpPr>
          <a:xfrm>
            <a:off x="7984201" y="4195474"/>
            <a:ext cx="884557" cy="861343"/>
            <a:chOff x="7984201" y="4195474"/>
            <a:chExt cx="884557" cy="861343"/>
          </a:xfrm>
        </p:grpSpPr>
        <p:sp>
          <p:nvSpPr>
            <p:cNvPr id="344" name="Google Shape;344;p4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45" name="Google Shape;345;p4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346" name="Google Shape;346;p40"/>
          <p:cNvSpPr txBox="1"/>
          <p:nvPr/>
        </p:nvSpPr>
        <p:spPr>
          <a:xfrm>
            <a:off x="1100850" y="1517675"/>
            <a:ext cx="6942300" cy="1854900"/>
          </a:xfrm>
          <a:prstGeom prst="rect">
            <a:avLst/>
          </a:prstGeom>
          <a:solidFill>
            <a:srgbClr val="D96DB1">
              <a:alpha val="21230"/>
            </a:srgbClr>
          </a:solidFill>
          <a:ln cap="flat" cmpd="sng" w="38100">
            <a:solidFill>
              <a:srgbClr val="D96DB1"/>
            </a:solidFill>
            <a:prstDash val="solid"/>
            <a:round/>
            <a:headEnd len="sm" w="sm" type="none"/>
            <a:tailEnd len="sm" w="sm" type="none"/>
          </a:ln>
        </p:spPr>
        <p:txBody>
          <a:bodyPr anchorCtr="0" anchor="t" bIns="91425" lIns="91425" spcFirstLastPara="1" rIns="91425" wrap="square" tIns="91425">
            <a:normAutofit/>
          </a:bodyPr>
          <a:lstStyle/>
          <a:p>
            <a:pPr indent="0" lvl="0" marL="457200" marR="2011492" rtl="0" algn="l">
              <a:lnSpc>
                <a:spcPct val="150000"/>
              </a:lnSpc>
              <a:spcBef>
                <a:spcPts val="0"/>
              </a:spcBef>
              <a:spcAft>
                <a:spcPts val="0"/>
              </a:spcAft>
              <a:buNone/>
            </a:pPr>
            <a:r>
              <a:t/>
            </a:r>
            <a:endParaRPr sz="1800">
              <a:solidFill>
                <a:schemeClr val="dk2"/>
              </a:solidFill>
              <a:latin typeface="Roboto"/>
              <a:ea typeface="Roboto"/>
              <a:cs typeface="Roboto"/>
              <a:sym typeface="Roboto"/>
            </a:endParaRPr>
          </a:p>
          <a:p>
            <a:pPr indent="-342900" lvl="0" marL="457200" marR="2011492" rtl="0" algn="l">
              <a:lnSpc>
                <a:spcPct val="150000"/>
              </a:lnSpc>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Look at the following Slides</a:t>
            </a:r>
            <a:endParaRPr sz="1800">
              <a:solidFill>
                <a:schemeClr val="dk2"/>
              </a:solidFill>
              <a:latin typeface="Roboto"/>
              <a:ea typeface="Roboto"/>
              <a:cs typeface="Roboto"/>
              <a:sym typeface="Roboto"/>
            </a:endParaRPr>
          </a:p>
          <a:p>
            <a:pPr indent="-342900" lvl="0" marL="457200" marR="2011492" rtl="0" algn="l">
              <a:lnSpc>
                <a:spcPct val="150000"/>
              </a:lnSpc>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Class Discussion: “Company: Who Am I?”</a:t>
            </a:r>
            <a:endParaRPr sz="1800">
              <a:solidFill>
                <a:schemeClr val="dk2"/>
              </a:solidFill>
              <a:latin typeface="Roboto"/>
              <a:ea typeface="Roboto"/>
              <a:cs typeface="Roboto"/>
              <a:sym typeface="Roboto"/>
            </a:endParaRPr>
          </a:p>
        </p:txBody>
      </p:sp>
      <p:pic>
        <p:nvPicPr>
          <p:cNvPr id="347" name="Google Shape;347;p40"/>
          <p:cNvPicPr preferRelativeResize="0"/>
          <p:nvPr/>
        </p:nvPicPr>
        <p:blipFill>
          <a:blip r:embed="rId4">
            <a:alphaModFix/>
          </a:blip>
          <a:stretch>
            <a:fillRect/>
          </a:stretch>
        </p:blipFill>
        <p:spPr>
          <a:xfrm>
            <a:off x="6367250" y="1737575"/>
            <a:ext cx="1415100" cy="1415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Industry Connection: Company Who am I?</a:t>
            </a:r>
            <a:endParaRPr>
              <a:solidFill>
                <a:srgbClr val="032F62"/>
              </a:solidFill>
              <a:latin typeface="Francois One"/>
              <a:ea typeface="Francois One"/>
              <a:cs typeface="Francois One"/>
              <a:sym typeface="Francois One"/>
            </a:endParaRPr>
          </a:p>
        </p:txBody>
      </p:sp>
      <p:sp>
        <p:nvSpPr>
          <p:cNvPr id="353" name="Google Shape;353;p41"/>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354" name="Google Shape;354;p41"/>
          <p:cNvGrpSpPr/>
          <p:nvPr/>
        </p:nvGrpSpPr>
        <p:grpSpPr>
          <a:xfrm>
            <a:off x="7984201" y="4195474"/>
            <a:ext cx="884557" cy="861343"/>
            <a:chOff x="7984201" y="4195474"/>
            <a:chExt cx="884557" cy="861343"/>
          </a:xfrm>
        </p:grpSpPr>
        <p:sp>
          <p:nvSpPr>
            <p:cNvPr id="355" name="Google Shape;355;p4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56" name="Google Shape;356;p4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357" name="Google Shape;357;p41"/>
          <p:cNvPicPr preferRelativeResize="0"/>
          <p:nvPr/>
        </p:nvPicPr>
        <p:blipFill>
          <a:blip r:embed="rId4">
            <a:alphaModFix/>
          </a:blip>
          <a:stretch>
            <a:fillRect/>
          </a:stretch>
        </p:blipFill>
        <p:spPr>
          <a:xfrm>
            <a:off x="3451621" y="1177100"/>
            <a:ext cx="2362230" cy="1189776"/>
          </a:xfrm>
          <a:prstGeom prst="rect">
            <a:avLst/>
          </a:prstGeom>
          <a:noFill/>
          <a:ln>
            <a:noFill/>
          </a:ln>
        </p:spPr>
      </p:pic>
      <p:pic>
        <p:nvPicPr>
          <p:cNvPr id="358" name="Google Shape;358;p41"/>
          <p:cNvPicPr preferRelativeResize="0"/>
          <p:nvPr/>
        </p:nvPicPr>
        <p:blipFill>
          <a:blip r:embed="rId5">
            <a:alphaModFix/>
          </a:blip>
          <a:stretch>
            <a:fillRect/>
          </a:stretch>
        </p:blipFill>
        <p:spPr>
          <a:xfrm>
            <a:off x="213441" y="3896088"/>
            <a:ext cx="1940136" cy="1119175"/>
          </a:xfrm>
          <a:prstGeom prst="rect">
            <a:avLst/>
          </a:prstGeom>
          <a:noFill/>
          <a:ln>
            <a:noFill/>
          </a:ln>
        </p:spPr>
      </p:pic>
      <p:pic>
        <p:nvPicPr>
          <p:cNvPr id="359" name="Google Shape;359;p41"/>
          <p:cNvPicPr preferRelativeResize="0"/>
          <p:nvPr/>
        </p:nvPicPr>
        <p:blipFill>
          <a:blip r:embed="rId6">
            <a:alphaModFix/>
          </a:blip>
          <a:stretch>
            <a:fillRect/>
          </a:stretch>
        </p:blipFill>
        <p:spPr>
          <a:xfrm>
            <a:off x="2866075" y="2526248"/>
            <a:ext cx="2172300" cy="985125"/>
          </a:xfrm>
          <a:prstGeom prst="rect">
            <a:avLst/>
          </a:prstGeom>
          <a:noFill/>
          <a:ln>
            <a:noFill/>
          </a:ln>
        </p:spPr>
      </p:pic>
      <p:pic>
        <p:nvPicPr>
          <p:cNvPr id="360" name="Google Shape;360;p41"/>
          <p:cNvPicPr preferRelativeResize="0"/>
          <p:nvPr/>
        </p:nvPicPr>
        <p:blipFill>
          <a:blip r:embed="rId7">
            <a:alphaModFix/>
          </a:blip>
          <a:stretch>
            <a:fillRect/>
          </a:stretch>
        </p:blipFill>
        <p:spPr>
          <a:xfrm>
            <a:off x="2769425" y="3666172"/>
            <a:ext cx="1288475" cy="1307825"/>
          </a:xfrm>
          <a:prstGeom prst="rect">
            <a:avLst/>
          </a:prstGeom>
          <a:noFill/>
          <a:ln>
            <a:noFill/>
          </a:ln>
        </p:spPr>
      </p:pic>
      <p:pic>
        <p:nvPicPr>
          <p:cNvPr id="361" name="Google Shape;361;p41"/>
          <p:cNvPicPr preferRelativeResize="0"/>
          <p:nvPr/>
        </p:nvPicPr>
        <p:blipFill>
          <a:blip r:embed="rId8">
            <a:alphaModFix/>
          </a:blip>
          <a:stretch>
            <a:fillRect/>
          </a:stretch>
        </p:blipFill>
        <p:spPr>
          <a:xfrm>
            <a:off x="934673" y="2546385"/>
            <a:ext cx="1186877" cy="1189775"/>
          </a:xfrm>
          <a:prstGeom prst="rect">
            <a:avLst/>
          </a:prstGeom>
          <a:noFill/>
          <a:ln>
            <a:noFill/>
          </a:ln>
        </p:spPr>
      </p:pic>
      <p:pic>
        <p:nvPicPr>
          <p:cNvPr id="362" name="Google Shape;362;p41"/>
          <p:cNvPicPr preferRelativeResize="0"/>
          <p:nvPr/>
        </p:nvPicPr>
        <p:blipFill>
          <a:blip r:embed="rId9">
            <a:alphaModFix/>
          </a:blip>
          <a:stretch>
            <a:fillRect/>
          </a:stretch>
        </p:blipFill>
        <p:spPr>
          <a:xfrm>
            <a:off x="5947450" y="1164667"/>
            <a:ext cx="1092500" cy="1117123"/>
          </a:xfrm>
          <a:prstGeom prst="rect">
            <a:avLst/>
          </a:prstGeom>
          <a:noFill/>
          <a:ln>
            <a:noFill/>
          </a:ln>
        </p:spPr>
      </p:pic>
      <p:pic>
        <p:nvPicPr>
          <p:cNvPr id="363" name="Google Shape;363;p41"/>
          <p:cNvPicPr preferRelativeResize="0"/>
          <p:nvPr/>
        </p:nvPicPr>
        <p:blipFill rotWithShape="1">
          <a:blip r:embed="rId10">
            <a:alphaModFix/>
          </a:blip>
          <a:srcRect b="0" l="0" r="0" t="10801"/>
          <a:stretch/>
        </p:blipFill>
        <p:spPr>
          <a:xfrm>
            <a:off x="261150" y="1017725"/>
            <a:ext cx="1278475" cy="1258600"/>
          </a:xfrm>
          <a:prstGeom prst="rect">
            <a:avLst/>
          </a:prstGeom>
          <a:noFill/>
          <a:ln>
            <a:noFill/>
          </a:ln>
        </p:spPr>
      </p:pic>
      <p:pic>
        <p:nvPicPr>
          <p:cNvPr id="364" name="Google Shape;364;p41"/>
          <p:cNvPicPr preferRelativeResize="0"/>
          <p:nvPr/>
        </p:nvPicPr>
        <p:blipFill>
          <a:blip r:embed="rId11">
            <a:alphaModFix/>
          </a:blip>
          <a:stretch>
            <a:fillRect/>
          </a:stretch>
        </p:blipFill>
        <p:spPr>
          <a:xfrm>
            <a:off x="1890921" y="1127856"/>
            <a:ext cx="990431" cy="985125"/>
          </a:xfrm>
          <a:prstGeom prst="rect">
            <a:avLst/>
          </a:prstGeom>
          <a:noFill/>
          <a:ln>
            <a:noFill/>
          </a:ln>
        </p:spPr>
      </p:pic>
      <p:pic>
        <p:nvPicPr>
          <p:cNvPr id="365" name="Google Shape;365;p41"/>
          <p:cNvPicPr preferRelativeResize="0"/>
          <p:nvPr/>
        </p:nvPicPr>
        <p:blipFill>
          <a:blip r:embed="rId12">
            <a:alphaModFix/>
          </a:blip>
          <a:stretch>
            <a:fillRect/>
          </a:stretch>
        </p:blipFill>
        <p:spPr>
          <a:xfrm>
            <a:off x="7296024" y="1412554"/>
            <a:ext cx="1448752" cy="645221"/>
          </a:xfrm>
          <a:prstGeom prst="rect">
            <a:avLst/>
          </a:prstGeom>
          <a:noFill/>
          <a:ln>
            <a:noFill/>
          </a:ln>
        </p:spPr>
      </p:pic>
      <p:pic>
        <p:nvPicPr>
          <p:cNvPr id="366" name="Google Shape;366;p41"/>
          <p:cNvPicPr preferRelativeResize="0"/>
          <p:nvPr/>
        </p:nvPicPr>
        <p:blipFill>
          <a:blip r:embed="rId13">
            <a:alphaModFix/>
          </a:blip>
          <a:stretch>
            <a:fillRect/>
          </a:stretch>
        </p:blipFill>
        <p:spPr>
          <a:xfrm>
            <a:off x="6630250" y="3826524"/>
            <a:ext cx="1092510" cy="1119150"/>
          </a:xfrm>
          <a:prstGeom prst="rect">
            <a:avLst/>
          </a:prstGeom>
          <a:noFill/>
          <a:ln>
            <a:noFill/>
          </a:ln>
        </p:spPr>
      </p:pic>
      <p:pic>
        <p:nvPicPr>
          <p:cNvPr id="367" name="Google Shape;367;p41"/>
          <p:cNvPicPr preferRelativeResize="0"/>
          <p:nvPr/>
        </p:nvPicPr>
        <p:blipFill>
          <a:blip r:embed="rId14">
            <a:alphaModFix/>
          </a:blip>
          <a:stretch>
            <a:fillRect/>
          </a:stretch>
        </p:blipFill>
        <p:spPr>
          <a:xfrm>
            <a:off x="5754500" y="2428715"/>
            <a:ext cx="2743202" cy="1312849"/>
          </a:xfrm>
          <a:prstGeom prst="rect">
            <a:avLst/>
          </a:prstGeom>
          <a:noFill/>
          <a:ln>
            <a:noFill/>
          </a:ln>
        </p:spPr>
      </p:pic>
      <p:pic>
        <p:nvPicPr>
          <p:cNvPr id="368" name="Google Shape;368;p41"/>
          <p:cNvPicPr preferRelativeResize="0"/>
          <p:nvPr/>
        </p:nvPicPr>
        <p:blipFill>
          <a:blip r:embed="rId15">
            <a:alphaModFix/>
          </a:blip>
          <a:stretch>
            <a:fillRect/>
          </a:stretch>
        </p:blipFill>
        <p:spPr>
          <a:xfrm>
            <a:off x="4571990" y="3666192"/>
            <a:ext cx="1588770" cy="1436045"/>
          </a:xfrm>
          <a:prstGeom prst="rect">
            <a:avLst/>
          </a:prstGeom>
          <a:noFill/>
          <a:ln>
            <a:noFill/>
          </a:ln>
        </p:spPr>
      </p:pic>
      <p:sp>
        <p:nvSpPr>
          <p:cNvPr id="369" name="Google Shape;369;p41"/>
          <p:cNvSpPr/>
          <p:nvPr/>
        </p:nvSpPr>
        <p:spPr>
          <a:xfrm>
            <a:off x="943900" y="1133375"/>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1</a:t>
            </a:r>
            <a:endParaRPr>
              <a:latin typeface="Roboto"/>
              <a:ea typeface="Roboto"/>
              <a:cs typeface="Roboto"/>
              <a:sym typeface="Roboto"/>
            </a:endParaRPr>
          </a:p>
        </p:txBody>
      </p:sp>
      <p:sp>
        <p:nvSpPr>
          <p:cNvPr id="370" name="Google Shape;370;p41"/>
          <p:cNvSpPr/>
          <p:nvPr/>
        </p:nvSpPr>
        <p:spPr>
          <a:xfrm>
            <a:off x="2709000" y="1127850"/>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2</a:t>
            </a:r>
            <a:endParaRPr>
              <a:latin typeface="Roboto"/>
              <a:ea typeface="Roboto"/>
              <a:cs typeface="Roboto"/>
              <a:sym typeface="Roboto"/>
            </a:endParaRPr>
          </a:p>
        </p:txBody>
      </p:sp>
      <p:sp>
        <p:nvSpPr>
          <p:cNvPr id="371" name="Google Shape;371;p41"/>
          <p:cNvSpPr/>
          <p:nvPr/>
        </p:nvSpPr>
        <p:spPr>
          <a:xfrm>
            <a:off x="5560050" y="1084613"/>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3</a:t>
            </a:r>
            <a:endParaRPr>
              <a:latin typeface="Roboto"/>
              <a:ea typeface="Roboto"/>
              <a:cs typeface="Roboto"/>
              <a:sym typeface="Roboto"/>
            </a:endParaRPr>
          </a:p>
        </p:txBody>
      </p:sp>
      <p:sp>
        <p:nvSpPr>
          <p:cNvPr id="372" name="Google Shape;372;p41"/>
          <p:cNvSpPr/>
          <p:nvPr/>
        </p:nvSpPr>
        <p:spPr>
          <a:xfrm>
            <a:off x="6821300" y="1127850"/>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4</a:t>
            </a:r>
            <a:endParaRPr>
              <a:latin typeface="Roboto"/>
              <a:ea typeface="Roboto"/>
              <a:cs typeface="Roboto"/>
              <a:sym typeface="Roboto"/>
            </a:endParaRPr>
          </a:p>
        </p:txBody>
      </p:sp>
      <p:sp>
        <p:nvSpPr>
          <p:cNvPr id="373" name="Google Shape;373;p41"/>
          <p:cNvSpPr/>
          <p:nvPr/>
        </p:nvSpPr>
        <p:spPr>
          <a:xfrm>
            <a:off x="8534850" y="1326825"/>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5</a:t>
            </a:r>
            <a:endParaRPr>
              <a:latin typeface="Roboto"/>
              <a:ea typeface="Roboto"/>
              <a:cs typeface="Roboto"/>
              <a:sym typeface="Roboto"/>
            </a:endParaRPr>
          </a:p>
        </p:txBody>
      </p:sp>
      <p:sp>
        <p:nvSpPr>
          <p:cNvPr id="374" name="Google Shape;374;p41"/>
          <p:cNvSpPr/>
          <p:nvPr/>
        </p:nvSpPr>
        <p:spPr>
          <a:xfrm>
            <a:off x="1899750" y="2436250"/>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6</a:t>
            </a:r>
            <a:endParaRPr>
              <a:latin typeface="Roboto"/>
              <a:ea typeface="Roboto"/>
              <a:cs typeface="Roboto"/>
              <a:sym typeface="Roboto"/>
            </a:endParaRPr>
          </a:p>
        </p:txBody>
      </p:sp>
      <p:sp>
        <p:nvSpPr>
          <p:cNvPr id="375" name="Google Shape;375;p41"/>
          <p:cNvSpPr/>
          <p:nvPr/>
        </p:nvSpPr>
        <p:spPr>
          <a:xfrm>
            <a:off x="4864950" y="2404800"/>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7</a:t>
            </a:r>
            <a:endParaRPr>
              <a:latin typeface="Roboto"/>
              <a:ea typeface="Roboto"/>
              <a:cs typeface="Roboto"/>
              <a:sym typeface="Roboto"/>
            </a:endParaRPr>
          </a:p>
        </p:txBody>
      </p:sp>
      <p:sp>
        <p:nvSpPr>
          <p:cNvPr id="376" name="Google Shape;376;p41"/>
          <p:cNvSpPr/>
          <p:nvPr/>
        </p:nvSpPr>
        <p:spPr>
          <a:xfrm>
            <a:off x="8299300" y="2366875"/>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8</a:t>
            </a:r>
            <a:endParaRPr>
              <a:latin typeface="Roboto"/>
              <a:ea typeface="Roboto"/>
              <a:cs typeface="Roboto"/>
              <a:sym typeface="Roboto"/>
            </a:endParaRPr>
          </a:p>
        </p:txBody>
      </p:sp>
      <p:sp>
        <p:nvSpPr>
          <p:cNvPr id="377" name="Google Shape;377;p41"/>
          <p:cNvSpPr/>
          <p:nvPr/>
        </p:nvSpPr>
        <p:spPr>
          <a:xfrm>
            <a:off x="3863288" y="3562200"/>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10</a:t>
            </a:r>
            <a:endParaRPr>
              <a:latin typeface="Roboto"/>
              <a:ea typeface="Roboto"/>
              <a:cs typeface="Roboto"/>
              <a:sym typeface="Roboto"/>
            </a:endParaRPr>
          </a:p>
        </p:txBody>
      </p:sp>
      <p:sp>
        <p:nvSpPr>
          <p:cNvPr id="378" name="Google Shape;378;p41"/>
          <p:cNvSpPr/>
          <p:nvPr/>
        </p:nvSpPr>
        <p:spPr>
          <a:xfrm>
            <a:off x="1819675" y="3896100"/>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9</a:t>
            </a:r>
            <a:endParaRPr>
              <a:latin typeface="Roboto"/>
              <a:ea typeface="Roboto"/>
              <a:cs typeface="Roboto"/>
              <a:sym typeface="Roboto"/>
            </a:endParaRPr>
          </a:p>
        </p:txBody>
      </p:sp>
      <p:sp>
        <p:nvSpPr>
          <p:cNvPr id="379" name="Google Shape;379;p41"/>
          <p:cNvSpPr/>
          <p:nvPr/>
        </p:nvSpPr>
        <p:spPr>
          <a:xfrm>
            <a:off x="5826850" y="3666175"/>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11</a:t>
            </a:r>
            <a:endParaRPr>
              <a:latin typeface="Roboto"/>
              <a:ea typeface="Roboto"/>
              <a:cs typeface="Roboto"/>
              <a:sym typeface="Roboto"/>
            </a:endParaRPr>
          </a:p>
        </p:txBody>
      </p:sp>
      <p:sp>
        <p:nvSpPr>
          <p:cNvPr id="380" name="Google Shape;380;p41"/>
          <p:cNvSpPr/>
          <p:nvPr/>
        </p:nvSpPr>
        <p:spPr>
          <a:xfrm>
            <a:off x="7505850" y="3741575"/>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12</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Industry Connection: Thinktank Time...</a:t>
            </a:r>
            <a:endParaRPr>
              <a:solidFill>
                <a:srgbClr val="032F62"/>
              </a:solidFill>
              <a:latin typeface="Francois One"/>
              <a:ea typeface="Francois One"/>
              <a:cs typeface="Francois One"/>
              <a:sym typeface="Francois One"/>
            </a:endParaRPr>
          </a:p>
        </p:txBody>
      </p:sp>
      <p:sp>
        <p:nvSpPr>
          <p:cNvPr id="386" name="Google Shape;386;p42"/>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387" name="Google Shape;387;p42"/>
          <p:cNvGrpSpPr/>
          <p:nvPr/>
        </p:nvGrpSpPr>
        <p:grpSpPr>
          <a:xfrm>
            <a:off x="7984201" y="4195474"/>
            <a:ext cx="884557" cy="861343"/>
            <a:chOff x="7984201" y="4195474"/>
            <a:chExt cx="884557" cy="861343"/>
          </a:xfrm>
        </p:grpSpPr>
        <p:sp>
          <p:nvSpPr>
            <p:cNvPr id="388" name="Google Shape;388;p4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389" name="Google Shape;389;p4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390" name="Google Shape;390;p42"/>
          <p:cNvSpPr txBox="1"/>
          <p:nvPr/>
        </p:nvSpPr>
        <p:spPr>
          <a:xfrm>
            <a:off x="1100850" y="1517675"/>
            <a:ext cx="6942300" cy="1854900"/>
          </a:xfrm>
          <a:prstGeom prst="rect">
            <a:avLst/>
          </a:prstGeom>
          <a:solidFill>
            <a:srgbClr val="D96DB1">
              <a:alpha val="21230"/>
            </a:srgbClr>
          </a:solidFill>
          <a:ln cap="flat" cmpd="sng" w="38100">
            <a:solidFill>
              <a:srgbClr val="D96DB1"/>
            </a:solidFill>
            <a:prstDash val="solid"/>
            <a:round/>
            <a:headEnd len="sm" w="sm" type="none"/>
            <a:tailEnd len="sm" w="sm" type="none"/>
          </a:ln>
        </p:spPr>
        <p:txBody>
          <a:bodyPr anchorCtr="0" anchor="t" bIns="91425" lIns="91425" spcFirstLastPara="1" rIns="91425" wrap="square" tIns="91425">
            <a:normAutofit/>
          </a:bodyPr>
          <a:lstStyle/>
          <a:p>
            <a:pPr indent="0" lvl="0" marL="457200" marR="2011492" rtl="0" algn="l">
              <a:lnSpc>
                <a:spcPct val="150000"/>
              </a:lnSpc>
              <a:spcBef>
                <a:spcPts val="0"/>
              </a:spcBef>
              <a:spcAft>
                <a:spcPts val="0"/>
              </a:spcAft>
              <a:buNone/>
            </a:pPr>
            <a:r>
              <a:t/>
            </a:r>
            <a:endParaRPr sz="1800">
              <a:solidFill>
                <a:schemeClr val="dk2"/>
              </a:solidFill>
              <a:latin typeface="Roboto"/>
              <a:ea typeface="Roboto"/>
              <a:cs typeface="Roboto"/>
              <a:sym typeface="Roboto"/>
            </a:endParaRPr>
          </a:p>
          <a:p>
            <a:pPr indent="-342900" lvl="0" marL="457200" marR="2011492" rtl="0" algn="l">
              <a:lnSpc>
                <a:spcPct val="150000"/>
              </a:lnSpc>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Now look at the following Slides in colour</a:t>
            </a:r>
            <a:endParaRPr sz="1800">
              <a:solidFill>
                <a:schemeClr val="dk2"/>
              </a:solidFill>
              <a:latin typeface="Roboto"/>
              <a:ea typeface="Roboto"/>
              <a:cs typeface="Roboto"/>
              <a:sym typeface="Roboto"/>
            </a:endParaRPr>
          </a:p>
          <a:p>
            <a:pPr indent="-342900" lvl="0" marL="457200" marR="2011492" rtl="0" algn="l">
              <a:lnSpc>
                <a:spcPct val="150000"/>
              </a:lnSpc>
              <a:spcBef>
                <a:spcPts val="0"/>
              </a:spcBef>
              <a:spcAft>
                <a:spcPts val="0"/>
              </a:spcAft>
              <a:buClr>
                <a:schemeClr val="dk2"/>
              </a:buClr>
              <a:buSzPts val="1800"/>
              <a:buFont typeface="Roboto"/>
              <a:buChar char="●"/>
            </a:pPr>
            <a:r>
              <a:rPr lang="en-GB" sz="1800" u="sng">
                <a:solidFill>
                  <a:schemeClr val="hlink"/>
                </a:solidFill>
                <a:latin typeface="Roboto"/>
                <a:ea typeface="Roboto"/>
                <a:cs typeface="Roboto"/>
                <a:sym typeface="Roboto"/>
                <a:hlinkClick r:id="rId4"/>
              </a:rPr>
              <a:t>Worksheet</a:t>
            </a:r>
            <a:r>
              <a:rPr lang="en-GB" sz="1800">
                <a:solidFill>
                  <a:schemeClr val="dk2"/>
                </a:solidFill>
                <a:latin typeface="Roboto"/>
                <a:ea typeface="Roboto"/>
                <a:cs typeface="Roboto"/>
                <a:sym typeface="Roboto"/>
              </a:rPr>
              <a:t>: “Company: Who Am I?”</a:t>
            </a:r>
            <a:endParaRPr sz="1800">
              <a:solidFill>
                <a:schemeClr val="dk2"/>
              </a:solidFill>
              <a:latin typeface="Roboto"/>
              <a:ea typeface="Roboto"/>
              <a:cs typeface="Roboto"/>
              <a:sym typeface="Roboto"/>
            </a:endParaRPr>
          </a:p>
        </p:txBody>
      </p:sp>
      <p:pic>
        <p:nvPicPr>
          <p:cNvPr id="391" name="Google Shape;391;p42"/>
          <p:cNvPicPr preferRelativeResize="0"/>
          <p:nvPr/>
        </p:nvPicPr>
        <p:blipFill>
          <a:blip r:embed="rId5">
            <a:alphaModFix/>
          </a:blip>
          <a:stretch>
            <a:fillRect/>
          </a:stretch>
        </p:blipFill>
        <p:spPr>
          <a:xfrm>
            <a:off x="6367250" y="1737575"/>
            <a:ext cx="1415100" cy="1415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Industry Connection: Company Who am I?</a:t>
            </a:r>
            <a:endParaRPr>
              <a:solidFill>
                <a:srgbClr val="032F62"/>
              </a:solidFill>
              <a:latin typeface="Francois One"/>
              <a:ea typeface="Francois One"/>
              <a:cs typeface="Francois One"/>
              <a:sym typeface="Francois One"/>
            </a:endParaRPr>
          </a:p>
        </p:txBody>
      </p:sp>
      <p:sp>
        <p:nvSpPr>
          <p:cNvPr id="397" name="Google Shape;397;p43"/>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398" name="Google Shape;398;p43"/>
          <p:cNvGrpSpPr/>
          <p:nvPr/>
        </p:nvGrpSpPr>
        <p:grpSpPr>
          <a:xfrm>
            <a:off x="7984201" y="4195474"/>
            <a:ext cx="884557" cy="861343"/>
            <a:chOff x="7984201" y="4195474"/>
            <a:chExt cx="884557" cy="861343"/>
          </a:xfrm>
        </p:grpSpPr>
        <p:sp>
          <p:nvSpPr>
            <p:cNvPr id="399" name="Google Shape;399;p4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00" name="Google Shape;400;p4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401" name="Google Shape;401;p43"/>
          <p:cNvPicPr preferRelativeResize="0"/>
          <p:nvPr/>
        </p:nvPicPr>
        <p:blipFill>
          <a:blip r:embed="rId4">
            <a:alphaModFix/>
          </a:blip>
          <a:stretch>
            <a:fillRect/>
          </a:stretch>
        </p:blipFill>
        <p:spPr>
          <a:xfrm>
            <a:off x="3451621" y="1177100"/>
            <a:ext cx="2362230" cy="1189776"/>
          </a:xfrm>
          <a:prstGeom prst="rect">
            <a:avLst/>
          </a:prstGeom>
          <a:noFill/>
          <a:ln>
            <a:noFill/>
          </a:ln>
        </p:spPr>
      </p:pic>
      <p:pic>
        <p:nvPicPr>
          <p:cNvPr id="402" name="Google Shape;402;p43"/>
          <p:cNvPicPr preferRelativeResize="0"/>
          <p:nvPr/>
        </p:nvPicPr>
        <p:blipFill>
          <a:blip r:embed="rId5">
            <a:alphaModFix/>
          </a:blip>
          <a:stretch>
            <a:fillRect/>
          </a:stretch>
        </p:blipFill>
        <p:spPr>
          <a:xfrm>
            <a:off x="213441" y="3896088"/>
            <a:ext cx="1940136" cy="1119175"/>
          </a:xfrm>
          <a:prstGeom prst="rect">
            <a:avLst/>
          </a:prstGeom>
          <a:noFill/>
          <a:ln>
            <a:noFill/>
          </a:ln>
        </p:spPr>
      </p:pic>
      <p:pic>
        <p:nvPicPr>
          <p:cNvPr id="403" name="Google Shape;403;p43"/>
          <p:cNvPicPr preferRelativeResize="0"/>
          <p:nvPr/>
        </p:nvPicPr>
        <p:blipFill>
          <a:blip r:embed="rId6">
            <a:alphaModFix/>
          </a:blip>
          <a:stretch>
            <a:fillRect/>
          </a:stretch>
        </p:blipFill>
        <p:spPr>
          <a:xfrm>
            <a:off x="2866075" y="2526248"/>
            <a:ext cx="2172300" cy="985125"/>
          </a:xfrm>
          <a:prstGeom prst="rect">
            <a:avLst/>
          </a:prstGeom>
          <a:noFill/>
          <a:ln>
            <a:noFill/>
          </a:ln>
        </p:spPr>
      </p:pic>
      <p:pic>
        <p:nvPicPr>
          <p:cNvPr id="404" name="Google Shape;404;p43"/>
          <p:cNvPicPr preferRelativeResize="0"/>
          <p:nvPr/>
        </p:nvPicPr>
        <p:blipFill>
          <a:blip r:embed="rId7">
            <a:alphaModFix/>
          </a:blip>
          <a:stretch>
            <a:fillRect/>
          </a:stretch>
        </p:blipFill>
        <p:spPr>
          <a:xfrm>
            <a:off x="2769425" y="3666172"/>
            <a:ext cx="1288475" cy="1307825"/>
          </a:xfrm>
          <a:prstGeom prst="rect">
            <a:avLst/>
          </a:prstGeom>
          <a:noFill/>
          <a:ln>
            <a:noFill/>
          </a:ln>
        </p:spPr>
      </p:pic>
      <p:pic>
        <p:nvPicPr>
          <p:cNvPr id="405" name="Google Shape;405;p43"/>
          <p:cNvPicPr preferRelativeResize="0"/>
          <p:nvPr/>
        </p:nvPicPr>
        <p:blipFill>
          <a:blip r:embed="rId8">
            <a:alphaModFix/>
          </a:blip>
          <a:stretch>
            <a:fillRect/>
          </a:stretch>
        </p:blipFill>
        <p:spPr>
          <a:xfrm>
            <a:off x="934673" y="2546385"/>
            <a:ext cx="1186877" cy="1189775"/>
          </a:xfrm>
          <a:prstGeom prst="rect">
            <a:avLst/>
          </a:prstGeom>
          <a:noFill/>
          <a:ln>
            <a:noFill/>
          </a:ln>
        </p:spPr>
      </p:pic>
      <p:pic>
        <p:nvPicPr>
          <p:cNvPr id="406" name="Google Shape;406;p43"/>
          <p:cNvPicPr preferRelativeResize="0"/>
          <p:nvPr/>
        </p:nvPicPr>
        <p:blipFill>
          <a:blip r:embed="rId9">
            <a:alphaModFix/>
          </a:blip>
          <a:stretch>
            <a:fillRect/>
          </a:stretch>
        </p:blipFill>
        <p:spPr>
          <a:xfrm>
            <a:off x="5947450" y="1164667"/>
            <a:ext cx="1092500" cy="1117123"/>
          </a:xfrm>
          <a:prstGeom prst="rect">
            <a:avLst/>
          </a:prstGeom>
          <a:noFill/>
          <a:ln>
            <a:noFill/>
          </a:ln>
        </p:spPr>
      </p:pic>
      <p:pic>
        <p:nvPicPr>
          <p:cNvPr id="407" name="Google Shape;407;p43"/>
          <p:cNvPicPr preferRelativeResize="0"/>
          <p:nvPr/>
        </p:nvPicPr>
        <p:blipFill rotWithShape="1">
          <a:blip r:embed="rId10">
            <a:alphaModFix/>
          </a:blip>
          <a:srcRect b="0" l="0" r="0" t="10801"/>
          <a:stretch/>
        </p:blipFill>
        <p:spPr>
          <a:xfrm>
            <a:off x="261150" y="1017725"/>
            <a:ext cx="1278475" cy="1258600"/>
          </a:xfrm>
          <a:prstGeom prst="rect">
            <a:avLst/>
          </a:prstGeom>
          <a:noFill/>
          <a:ln>
            <a:noFill/>
          </a:ln>
        </p:spPr>
      </p:pic>
      <p:pic>
        <p:nvPicPr>
          <p:cNvPr id="408" name="Google Shape;408;p43"/>
          <p:cNvPicPr preferRelativeResize="0"/>
          <p:nvPr/>
        </p:nvPicPr>
        <p:blipFill>
          <a:blip r:embed="rId11">
            <a:alphaModFix/>
          </a:blip>
          <a:stretch>
            <a:fillRect/>
          </a:stretch>
        </p:blipFill>
        <p:spPr>
          <a:xfrm>
            <a:off x="1890921" y="1127856"/>
            <a:ext cx="990431" cy="985125"/>
          </a:xfrm>
          <a:prstGeom prst="rect">
            <a:avLst/>
          </a:prstGeom>
          <a:noFill/>
          <a:ln>
            <a:noFill/>
          </a:ln>
        </p:spPr>
      </p:pic>
      <p:pic>
        <p:nvPicPr>
          <p:cNvPr id="409" name="Google Shape;409;p43"/>
          <p:cNvPicPr preferRelativeResize="0"/>
          <p:nvPr/>
        </p:nvPicPr>
        <p:blipFill>
          <a:blip r:embed="rId12">
            <a:alphaModFix/>
          </a:blip>
          <a:stretch>
            <a:fillRect/>
          </a:stretch>
        </p:blipFill>
        <p:spPr>
          <a:xfrm>
            <a:off x="7296024" y="1412554"/>
            <a:ext cx="1448752" cy="645221"/>
          </a:xfrm>
          <a:prstGeom prst="rect">
            <a:avLst/>
          </a:prstGeom>
          <a:noFill/>
          <a:ln>
            <a:noFill/>
          </a:ln>
        </p:spPr>
      </p:pic>
      <p:pic>
        <p:nvPicPr>
          <p:cNvPr id="410" name="Google Shape;410;p43"/>
          <p:cNvPicPr preferRelativeResize="0"/>
          <p:nvPr/>
        </p:nvPicPr>
        <p:blipFill>
          <a:blip r:embed="rId13">
            <a:alphaModFix/>
          </a:blip>
          <a:stretch>
            <a:fillRect/>
          </a:stretch>
        </p:blipFill>
        <p:spPr>
          <a:xfrm>
            <a:off x="6630250" y="3826524"/>
            <a:ext cx="1092510" cy="1119150"/>
          </a:xfrm>
          <a:prstGeom prst="rect">
            <a:avLst/>
          </a:prstGeom>
          <a:noFill/>
          <a:ln>
            <a:noFill/>
          </a:ln>
        </p:spPr>
      </p:pic>
      <p:pic>
        <p:nvPicPr>
          <p:cNvPr id="411" name="Google Shape;411;p43"/>
          <p:cNvPicPr preferRelativeResize="0"/>
          <p:nvPr/>
        </p:nvPicPr>
        <p:blipFill>
          <a:blip r:embed="rId14">
            <a:alphaModFix/>
          </a:blip>
          <a:stretch>
            <a:fillRect/>
          </a:stretch>
        </p:blipFill>
        <p:spPr>
          <a:xfrm>
            <a:off x="5754500" y="2428715"/>
            <a:ext cx="2743202" cy="1312849"/>
          </a:xfrm>
          <a:prstGeom prst="rect">
            <a:avLst/>
          </a:prstGeom>
          <a:noFill/>
          <a:ln>
            <a:noFill/>
          </a:ln>
        </p:spPr>
      </p:pic>
      <p:pic>
        <p:nvPicPr>
          <p:cNvPr id="412" name="Google Shape;412;p43"/>
          <p:cNvPicPr preferRelativeResize="0"/>
          <p:nvPr/>
        </p:nvPicPr>
        <p:blipFill>
          <a:blip r:embed="rId15">
            <a:alphaModFix/>
          </a:blip>
          <a:stretch>
            <a:fillRect/>
          </a:stretch>
        </p:blipFill>
        <p:spPr>
          <a:xfrm>
            <a:off x="4571990" y="3666192"/>
            <a:ext cx="1588770" cy="1436045"/>
          </a:xfrm>
          <a:prstGeom prst="rect">
            <a:avLst/>
          </a:prstGeom>
          <a:noFill/>
          <a:ln>
            <a:noFill/>
          </a:ln>
        </p:spPr>
      </p:pic>
      <p:sp>
        <p:nvSpPr>
          <p:cNvPr id="413" name="Google Shape;413;p43"/>
          <p:cNvSpPr/>
          <p:nvPr/>
        </p:nvSpPr>
        <p:spPr>
          <a:xfrm>
            <a:off x="943900" y="1133375"/>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1</a:t>
            </a:r>
            <a:endParaRPr>
              <a:latin typeface="Roboto"/>
              <a:ea typeface="Roboto"/>
              <a:cs typeface="Roboto"/>
              <a:sym typeface="Roboto"/>
            </a:endParaRPr>
          </a:p>
        </p:txBody>
      </p:sp>
      <p:sp>
        <p:nvSpPr>
          <p:cNvPr id="414" name="Google Shape;414;p43"/>
          <p:cNvSpPr/>
          <p:nvPr/>
        </p:nvSpPr>
        <p:spPr>
          <a:xfrm>
            <a:off x="2709000" y="1127850"/>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2</a:t>
            </a:r>
            <a:endParaRPr>
              <a:latin typeface="Roboto"/>
              <a:ea typeface="Roboto"/>
              <a:cs typeface="Roboto"/>
              <a:sym typeface="Roboto"/>
            </a:endParaRPr>
          </a:p>
        </p:txBody>
      </p:sp>
      <p:sp>
        <p:nvSpPr>
          <p:cNvPr id="415" name="Google Shape;415;p43"/>
          <p:cNvSpPr/>
          <p:nvPr/>
        </p:nvSpPr>
        <p:spPr>
          <a:xfrm>
            <a:off x="5560050" y="1084613"/>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3</a:t>
            </a:r>
            <a:endParaRPr>
              <a:latin typeface="Roboto"/>
              <a:ea typeface="Roboto"/>
              <a:cs typeface="Roboto"/>
              <a:sym typeface="Roboto"/>
            </a:endParaRPr>
          </a:p>
        </p:txBody>
      </p:sp>
      <p:sp>
        <p:nvSpPr>
          <p:cNvPr id="416" name="Google Shape;416;p43"/>
          <p:cNvSpPr/>
          <p:nvPr/>
        </p:nvSpPr>
        <p:spPr>
          <a:xfrm>
            <a:off x="6821300" y="1127850"/>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4</a:t>
            </a:r>
            <a:endParaRPr>
              <a:latin typeface="Roboto"/>
              <a:ea typeface="Roboto"/>
              <a:cs typeface="Roboto"/>
              <a:sym typeface="Roboto"/>
            </a:endParaRPr>
          </a:p>
        </p:txBody>
      </p:sp>
      <p:sp>
        <p:nvSpPr>
          <p:cNvPr id="417" name="Google Shape;417;p43"/>
          <p:cNvSpPr/>
          <p:nvPr/>
        </p:nvSpPr>
        <p:spPr>
          <a:xfrm>
            <a:off x="8534850" y="1326825"/>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5</a:t>
            </a:r>
            <a:endParaRPr>
              <a:latin typeface="Roboto"/>
              <a:ea typeface="Roboto"/>
              <a:cs typeface="Roboto"/>
              <a:sym typeface="Roboto"/>
            </a:endParaRPr>
          </a:p>
        </p:txBody>
      </p:sp>
      <p:sp>
        <p:nvSpPr>
          <p:cNvPr id="418" name="Google Shape;418;p43"/>
          <p:cNvSpPr/>
          <p:nvPr/>
        </p:nvSpPr>
        <p:spPr>
          <a:xfrm>
            <a:off x="1899750" y="2436250"/>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6</a:t>
            </a:r>
            <a:endParaRPr>
              <a:latin typeface="Roboto"/>
              <a:ea typeface="Roboto"/>
              <a:cs typeface="Roboto"/>
              <a:sym typeface="Roboto"/>
            </a:endParaRPr>
          </a:p>
        </p:txBody>
      </p:sp>
      <p:sp>
        <p:nvSpPr>
          <p:cNvPr id="419" name="Google Shape;419;p43"/>
          <p:cNvSpPr/>
          <p:nvPr/>
        </p:nvSpPr>
        <p:spPr>
          <a:xfrm>
            <a:off x="4864950" y="2404800"/>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7</a:t>
            </a:r>
            <a:endParaRPr>
              <a:latin typeface="Roboto"/>
              <a:ea typeface="Roboto"/>
              <a:cs typeface="Roboto"/>
              <a:sym typeface="Roboto"/>
            </a:endParaRPr>
          </a:p>
        </p:txBody>
      </p:sp>
      <p:sp>
        <p:nvSpPr>
          <p:cNvPr id="420" name="Google Shape;420;p43"/>
          <p:cNvSpPr/>
          <p:nvPr/>
        </p:nvSpPr>
        <p:spPr>
          <a:xfrm>
            <a:off x="8299300" y="2366875"/>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8</a:t>
            </a:r>
            <a:endParaRPr>
              <a:latin typeface="Roboto"/>
              <a:ea typeface="Roboto"/>
              <a:cs typeface="Roboto"/>
              <a:sym typeface="Roboto"/>
            </a:endParaRPr>
          </a:p>
        </p:txBody>
      </p:sp>
      <p:sp>
        <p:nvSpPr>
          <p:cNvPr id="421" name="Google Shape;421;p43"/>
          <p:cNvSpPr/>
          <p:nvPr/>
        </p:nvSpPr>
        <p:spPr>
          <a:xfrm>
            <a:off x="3863288" y="3562200"/>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10</a:t>
            </a:r>
            <a:endParaRPr>
              <a:latin typeface="Roboto"/>
              <a:ea typeface="Roboto"/>
              <a:cs typeface="Roboto"/>
              <a:sym typeface="Roboto"/>
            </a:endParaRPr>
          </a:p>
        </p:txBody>
      </p:sp>
      <p:sp>
        <p:nvSpPr>
          <p:cNvPr id="422" name="Google Shape;422;p43"/>
          <p:cNvSpPr/>
          <p:nvPr/>
        </p:nvSpPr>
        <p:spPr>
          <a:xfrm>
            <a:off x="1819675" y="3896100"/>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9</a:t>
            </a:r>
            <a:endParaRPr>
              <a:latin typeface="Roboto"/>
              <a:ea typeface="Roboto"/>
              <a:cs typeface="Roboto"/>
              <a:sym typeface="Roboto"/>
            </a:endParaRPr>
          </a:p>
        </p:txBody>
      </p:sp>
      <p:sp>
        <p:nvSpPr>
          <p:cNvPr id="423" name="Google Shape;423;p43"/>
          <p:cNvSpPr/>
          <p:nvPr/>
        </p:nvSpPr>
        <p:spPr>
          <a:xfrm>
            <a:off x="5826850" y="3666175"/>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11</a:t>
            </a:r>
            <a:endParaRPr>
              <a:latin typeface="Roboto"/>
              <a:ea typeface="Roboto"/>
              <a:cs typeface="Roboto"/>
              <a:sym typeface="Roboto"/>
            </a:endParaRPr>
          </a:p>
        </p:txBody>
      </p:sp>
      <p:sp>
        <p:nvSpPr>
          <p:cNvPr id="424" name="Google Shape;424;p43"/>
          <p:cNvSpPr/>
          <p:nvPr/>
        </p:nvSpPr>
        <p:spPr>
          <a:xfrm>
            <a:off x="7505850" y="3741575"/>
            <a:ext cx="333900" cy="333900"/>
          </a:xfrm>
          <a:prstGeom prst="ellipse">
            <a:avLst/>
          </a:prstGeom>
          <a:solidFill>
            <a:srgbClr val="032F62">
              <a:alpha val="36870"/>
            </a:srgbClr>
          </a:solidFill>
          <a:ln cap="flat" cmpd="sng" w="28575">
            <a:solidFill>
              <a:srgbClr val="032F6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GB">
                <a:latin typeface="Roboto"/>
                <a:ea typeface="Roboto"/>
                <a:cs typeface="Roboto"/>
                <a:sym typeface="Roboto"/>
              </a:rPr>
              <a:t>12</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Previously</a:t>
            </a:r>
            <a:r>
              <a:rPr lang="en-GB"/>
              <a:t>, on CS in </a:t>
            </a:r>
            <a:r>
              <a:rPr lang="en-GB"/>
              <a:t>Schools</a:t>
            </a:r>
            <a:r>
              <a:rPr lang="en-GB"/>
              <a:t>...</a:t>
            </a:r>
            <a:endParaRPr>
              <a:solidFill>
                <a:srgbClr val="25326F"/>
              </a:solidFill>
              <a:latin typeface="Francois One"/>
              <a:ea typeface="Francois One"/>
              <a:cs typeface="Francois One"/>
              <a:sym typeface="Francois One"/>
            </a:endParaRPr>
          </a:p>
        </p:txBody>
      </p:sp>
      <p:sp>
        <p:nvSpPr>
          <p:cNvPr id="115" name="Google Shape;115;p26"/>
          <p:cNvSpPr txBox="1"/>
          <p:nvPr>
            <p:ph idx="1" type="body"/>
          </p:nvPr>
        </p:nvSpPr>
        <p:spPr>
          <a:xfrm>
            <a:off x="311700" y="1152475"/>
            <a:ext cx="6282300" cy="1132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600"/>
              <a:t>What is wrong with the style.css file?</a:t>
            </a:r>
            <a:endParaRPr sz="1600"/>
          </a:p>
          <a:p>
            <a:pPr indent="0" lvl="0" marL="0" rtl="0" algn="l">
              <a:lnSpc>
                <a:spcPct val="150000"/>
              </a:lnSpc>
              <a:spcBef>
                <a:spcPts val="1600"/>
              </a:spcBef>
              <a:spcAft>
                <a:spcPts val="0"/>
              </a:spcAft>
              <a:buNone/>
            </a:pPr>
            <a:r>
              <a:rPr b="1" lang="en-GB">
                <a:solidFill>
                  <a:schemeClr val="dk1"/>
                </a:solidFill>
                <a:latin typeface="Roboto Mono"/>
                <a:ea typeface="Roboto Mono"/>
                <a:cs typeface="Roboto Mono"/>
                <a:sym typeface="Roboto Mono"/>
              </a:rPr>
              <a:t>i</a:t>
            </a:r>
            <a:r>
              <a:rPr b="1" lang="en-GB">
                <a:solidFill>
                  <a:schemeClr val="dk1"/>
                </a:solidFill>
                <a:latin typeface="Roboto Mono"/>
                <a:ea typeface="Roboto Mono"/>
                <a:cs typeface="Roboto Mono"/>
                <a:sym typeface="Roboto Mono"/>
              </a:rPr>
              <a:t>ndex.html</a:t>
            </a:r>
            <a:endParaRPr b="1">
              <a:solidFill>
                <a:schemeClr val="dk1"/>
              </a:solidFill>
              <a:latin typeface="Roboto Mono"/>
              <a:ea typeface="Roboto Mono"/>
              <a:cs typeface="Roboto Mono"/>
              <a:sym typeface="Roboto Mono"/>
            </a:endParaRPr>
          </a:p>
          <a:p>
            <a:pPr indent="0" lvl="0" marL="0" rtl="0" algn="l">
              <a:lnSpc>
                <a:spcPct val="150000"/>
              </a:lnSpc>
              <a:spcBef>
                <a:spcPts val="1600"/>
              </a:spcBef>
              <a:spcAft>
                <a:spcPts val="0"/>
              </a:spcAft>
              <a:buNone/>
            </a:pPr>
            <a:r>
              <a:t/>
            </a:r>
            <a:endParaRPr b="1">
              <a:solidFill>
                <a:schemeClr val="dk1"/>
              </a:solidFill>
              <a:latin typeface="Roboto Mono"/>
              <a:ea typeface="Roboto Mono"/>
              <a:cs typeface="Roboto Mono"/>
              <a:sym typeface="Roboto Mono"/>
            </a:endParaRPr>
          </a:p>
          <a:p>
            <a:pPr indent="0" lvl="0" marL="0" rtl="0" algn="l">
              <a:lnSpc>
                <a:spcPct val="150000"/>
              </a:lnSpc>
              <a:spcBef>
                <a:spcPts val="1600"/>
              </a:spcBef>
              <a:spcAft>
                <a:spcPts val="0"/>
              </a:spcAft>
              <a:buNone/>
            </a:pPr>
            <a:r>
              <a:rPr b="1" lang="en-GB">
                <a:solidFill>
                  <a:schemeClr val="dk1"/>
                </a:solidFill>
                <a:latin typeface="Roboto Mono"/>
                <a:ea typeface="Roboto Mono"/>
                <a:cs typeface="Roboto Mono"/>
                <a:sym typeface="Roboto Mono"/>
              </a:rPr>
              <a:t>style.css</a:t>
            </a:r>
            <a:endParaRPr b="1">
              <a:solidFill>
                <a:schemeClr val="dk1"/>
              </a:solidFill>
              <a:latin typeface="Roboto Mono"/>
              <a:ea typeface="Roboto Mono"/>
              <a:cs typeface="Roboto Mono"/>
              <a:sym typeface="Roboto Mono"/>
            </a:endParaRPr>
          </a:p>
          <a:p>
            <a:pPr indent="0" lvl="0" marL="0" rtl="0" algn="l">
              <a:lnSpc>
                <a:spcPct val="135714"/>
              </a:lnSpc>
              <a:spcBef>
                <a:spcPts val="1600"/>
              </a:spcBef>
              <a:spcAft>
                <a:spcPts val="0"/>
              </a:spcAft>
              <a:buNone/>
            </a:pPr>
            <a:r>
              <a:t/>
            </a:r>
            <a:endParaRPr sz="1550">
              <a:solidFill>
                <a:srgbClr val="1F217D"/>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550">
              <a:solidFill>
                <a:srgbClr val="1F217D"/>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550">
              <a:solidFill>
                <a:schemeClr val="dk1"/>
              </a:solidFill>
              <a:highlight>
                <a:srgbClr val="FFFFFE"/>
              </a:highlight>
              <a:latin typeface="Courier New"/>
              <a:ea typeface="Courier New"/>
              <a:cs typeface="Courier New"/>
              <a:sym typeface="Courier New"/>
            </a:endParaRPr>
          </a:p>
          <a:p>
            <a:pPr indent="0" lvl="0" marL="0" rtl="0" algn="l">
              <a:lnSpc>
                <a:spcPct val="135714"/>
              </a:lnSpc>
              <a:spcBef>
                <a:spcPts val="0"/>
              </a:spcBef>
              <a:spcAft>
                <a:spcPts val="0"/>
              </a:spcAft>
              <a:buClr>
                <a:schemeClr val="dk1"/>
              </a:buClr>
              <a:buSzPts val="1100"/>
              <a:buFont typeface="Arial"/>
              <a:buNone/>
            </a:pPr>
            <a:r>
              <a:t/>
            </a:r>
            <a:endParaRPr sz="1550">
              <a:solidFill>
                <a:srgbClr val="1F217D"/>
              </a:solidFill>
              <a:highlight>
                <a:srgbClr val="FFFFFE"/>
              </a:highlight>
              <a:latin typeface="Courier New"/>
              <a:ea typeface="Courier New"/>
              <a:cs typeface="Courier New"/>
              <a:sym typeface="Courier New"/>
            </a:endParaRPr>
          </a:p>
          <a:p>
            <a:pPr indent="0" lvl="0" marL="0" rtl="0" algn="l">
              <a:lnSpc>
                <a:spcPct val="150000"/>
              </a:lnSpc>
              <a:spcBef>
                <a:spcPts val="0"/>
              </a:spcBef>
              <a:spcAft>
                <a:spcPts val="1600"/>
              </a:spcAft>
              <a:buClr>
                <a:srgbClr val="000000"/>
              </a:buClr>
              <a:buSzPts val="1100"/>
              <a:buFont typeface="Arial"/>
              <a:buNone/>
            </a:pPr>
            <a:r>
              <a:t/>
            </a:r>
            <a:endParaRPr sz="1600"/>
          </a:p>
        </p:txBody>
      </p:sp>
      <p:sp>
        <p:nvSpPr>
          <p:cNvPr id="116" name="Google Shape;116;p2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17" name="Google Shape;117;p26"/>
          <p:cNvPicPr preferRelativeResize="0"/>
          <p:nvPr/>
        </p:nvPicPr>
        <p:blipFill>
          <a:blip r:embed="rId3">
            <a:alphaModFix/>
          </a:blip>
          <a:stretch>
            <a:fillRect/>
          </a:stretch>
        </p:blipFill>
        <p:spPr>
          <a:xfrm>
            <a:off x="6690875" y="1211325"/>
            <a:ext cx="988525" cy="988525"/>
          </a:xfrm>
          <a:prstGeom prst="rect">
            <a:avLst/>
          </a:prstGeom>
          <a:noFill/>
          <a:ln>
            <a:noFill/>
          </a:ln>
        </p:spPr>
      </p:pic>
      <p:pic>
        <p:nvPicPr>
          <p:cNvPr id="118" name="Google Shape;118;p26"/>
          <p:cNvPicPr preferRelativeResize="0"/>
          <p:nvPr/>
        </p:nvPicPr>
        <p:blipFill>
          <a:blip r:embed="rId4">
            <a:alphaModFix/>
          </a:blip>
          <a:stretch>
            <a:fillRect/>
          </a:stretch>
        </p:blipFill>
        <p:spPr>
          <a:xfrm>
            <a:off x="7563925" y="1939388"/>
            <a:ext cx="988525" cy="988525"/>
          </a:xfrm>
          <a:prstGeom prst="rect">
            <a:avLst/>
          </a:prstGeom>
          <a:noFill/>
          <a:ln>
            <a:noFill/>
          </a:ln>
        </p:spPr>
      </p:pic>
      <p:pic>
        <p:nvPicPr>
          <p:cNvPr id="119" name="Google Shape;119;p26"/>
          <p:cNvPicPr preferRelativeResize="0"/>
          <p:nvPr/>
        </p:nvPicPr>
        <p:blipFill>
          <a:blip r:embed="rId5">
            <a:alphaModFix/>
          </a:blip>
          <a:stretch>
            <a:fillRect/>
          </a:stretch>
        </p:blipFill>
        <p:spPr>
          <a:xfrm>
            <a:off x="6690875" y="2676187"/>
            <a:ext cx="988525" cy="988525"/>
          </a:xfrm>
          <a:prstGeom prst="rect">
            <a:avLst/>
          </a:prstGeom>
          <a:noFill/>
          <a:ln>
            <a:noFill/>
          </a:ln>
        </p:spPr>
      </p:pic>
      <p:grpSp>
        <p:nvGrpSpPr>
          <p:cNvPr id="120" name="Google Shape;120;p26"/>
          <p:cNvGrpSpPr/>
          <p:nvPr/>
        </p:nvGrpSpPr>
        <p:grpSpPr>
          <a:xfrm>
            <a:off x="7984201" y="4195474"/>
            <a:ext cx="884557" cy="861343"/>
            <a:chOff x="7984201" y="4195474"/>
            <a:chExt cx="884557" cy="861343"/>
          </a:xfrm>
        </p:grpSpPr>
        <p:sp>
          <p:nvSpPr>
            <p:cNvPr id="121" name="Google Shape;121;p2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22" name="Google Shape;122;p26"/>
            <p:cNvPicPr preferRelativeResize="0"/>
            <p:nvPr/>
          </p:nvPicPr>
          <p:blipFill rotWithShape="1">
            <a:blip r:embed="rId6">
              <a:alphaModFix/>
            </a:blip>
            <a:srcRect b="19478" l="0" r="0" t="0"/>
            <a:stretch/>
          </p:blipFill>
          <p:spPr>
            <a:xfrm>
              <a:off x="7984201" y="4195474"/>
              <a:ext cx="757577" cy="753053"/>
            </a:xfrm>
            <a:prstGeom prst="rect">
              <a:avLst/>
            </a:prstGeom>
            <a:noFill/>
            <a:ln>
              <a:noFill/>
            </a:ln>
          </p:spPr>
        </p:pic>
      </p:grpSp>
      <p:pic>
        <p:nvPicPr>
          <p:cNvPr id="123" name="Google Shape;123;p26"/>
          <p:cNvPicPr preferRelativeResize="0"/>
          <p:nvPr/>
        </p:nvPicPr>
        <p:blipFill>
          <a:blip r:embed="rId7">
            <a:alphaModFix/>
          </a:blip>
          <a:stretch>
            <a:fillRect/>
          </a:stretch>
        </p:blipFill>
        <p:spPr>
          <a:xfrm>
            <a:off x="507350" y="2285272"/>
            <a:ext cx="4188225" cy="442925"/>
          </a:xfrm>
          <a:prstGeom prst="rect">
            <a:avLst/>
          </a:prstGeom>
          <a:noFill/>
          <a:ln cap="flat" cmpd="sng" w="9525">
            <a:solidFill>
              <a:schemeClr val="dk2"/>
            </a:solidFill>
            <a:prstDash val="solid"/>
            <a:round/>
            <a:headEnd len="sm" w="sm" type="none"/>
            <a:tailEnd len="sm" w="sm" type="none"/>
          </a:ln>
        </p:spPr>
      </p:pic>
      <p:pic>
        <p:nvPicPr>
          <p:cNvPr id="124" name="Google Shape;124;p26"/>
          <p:cNvPicPr preferRelativeResize="0"/>
          <p:nvPr/>
        </p:nvPicPr>
        <p:blipFill>
          <a:blip r:embed="rId8">
            <a:alphaModFix/>
          </a:blip>
          <a:stretch>
            <a:fillRect/>
          </a:stretch>
        </p:blipFill>
        <p:spPr>
          <a:xfrm>
            <a:off x="507350" y="3494478"/>
            <a:ext cx="2456270" cy="11328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Industry Connection: Thinktank Time...</a:t>
            </a:r>
            <a:endParaRPr>
              <a:solidFill>
                <a:srgbClr val="032F62"/>
              </a:solidFill>
              <a:latin typeface="Francois One"/>
              <a:ea typeface="Francois One"/>
              <a:cs typeface="Francois One"/>
              <a:sym typeface="Francois One"/>
            </a:endParaRPr>
          </a:p>
        </p:txBody>
      </p:sp>
      <p:sp>
        <p:nvSpPr>
          <p:cNvPr id="430" name="Google Shape;430;p44"/>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431" name="Google Shape;431;p44"/>
          <p:cNvGrpSpPr/>
          <p:nvPr/>
        </p:nvGrpSpPr>
        <p:grpSpPr>
          <a:xfrm>
            <a:off x="7984201" y="4195474"/>
            <a:ext cx="884557" cy="861343"/>
            <a:chOff x="7984201" y="4195474"/>
            <a:chExt cx="884557" cy="861343"/>
          </a:xfrm>
        </p:grpSpPr>
        <p:sp>
          <p:nvSpPr>
            <p:cNvPr id="432" name="Google Shape;432;p4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33" name="Google Shape;433;p44"/>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434" name="Google Shape;434;p44"/>
          <p:cNvSpPr txBox="1"/>
          <p:nvPr/>
        </p:nvSpPr>
        <p:spPr>
          <a:xfrm>
            <a:off x="1100850" y="1517675"/>
            <a:ext cx="6942300" cy="2677800"/>
          </a:xfrm>
          <a:prstGeom prst="rect">
            <a:avLst/>
          </a:prstGeom>
          <a:solidFill>
            <a:srgbClr val="D96DB1">
              <a:alpha val="21230"/>
            </a:srgbClr>
          </a:solidFill>
          <a:ln cap="flat" cmpd="sng" w="38100">
            <a:solidFill>
              <a:srgbClr val="D96DB1"/>
            </a:solidFill>
            <a:prstDash val="solid"/>
            <a:round/>
            <a:headEnd len="sm" w="sm" type="none"/>
            <a:tailEnd len="sm" w="sm" type="none"/>
          </a:ln>
        </p:spPr>
        <p:txBody>
          <a:bodyPr anchorCtr="0" anchor="t" bIns="91425" lIns="91425" spcFirstLastPara="1" rIns="91425" wrap="square" tIns="91425">
            <a:normAutofit lnSpcReduction="20000"/>
          </a:bodyPr>
          <a:lstStyle/>
          <a:p>
            <a:pPr indent="-342900" lvl="0" marL="457200" marR="2011492" rtl="0" algn="l">
              <a:lnSpc>
                <a:spcPct val="150000"/>
              </a:lnSpc>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Does colour make a difference?</a:t>
            </a:r>
            <a:endParaRPr sz="1800">
              <a:solidFill>
                <a:schemeClr val="dk2"/>
              </a:solidFill>
              <a:latin typeface="Roboto"/>
              <a:ea typeface="Roboto"/>
              <a:cs typeface="Roboto"/>
              <a:sym typeface="Roboto"/>
            </a:endParaRPr>
          </a:p>
          <a:p>
            <a:pPr indent="-342900" lvl="0" marL="457200" marR="2011492" rtl="0" algn="l">
              <a:lnSpc>
                <a:spcPct val="150000"/>
              </a:lnSpc>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How important are colours for brand recognition?</a:t>
            </a:r>
            <a:endParaRPr sz="1800">
              <a:solidFill>
                <a:schemeClr val="dk2"/>
              </a:solidFill>
              <a:latin typeface="Roboto"/>
              <a:ea typeface="Roboto"/>
              <a:cs typeface="Roboto"/>
              <a:sym typeface="Roboto"/>
            </a:endParaRPr>
          </a:p>
          <a:p>
            <a:pPr indent="-342900" lvl="0" marL="457200" marR="2011492" rtl="0" algn="l">
              <a:lnSpc>
                <a:spcPct val="150000"/>
              </a:lnSpc>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What are the common characteristics of each logo you identified?</a:t>
            </a:r>
            <a:endParaRPr sz="1800">
              <a:solidFill>
                <a:schemeClr val="dk2"/>
              </a:solidFill>
              <a:latin typeface="Roboto"/>
              <a:ea typeface="Roboto"/>
              <a:cs typeface="Roboto"/>
              <a:sym typeface="Roboto"/>
            </a:endParaRPr>
          </a:p>
          <a:p>
            <a:pPr indent="-342900" lvl="0" marL="457200" marR="2011492" rtl="0" algn="l">
              <a:lnSpc>
                <a:spcPct val="150000"/>
              </a:lnSpc>
              <a:spcBef>
                <a:spcPts val="0"/>
              </a:spcBef>
              <a:spcAft>
                <a:spcPts val="0"/>
              </a:spcAft>
              <a:buClr>
                <a:schemeClr val="dk2"/>
              </a:buClr>
              <a:buSzPts val="1800"/>
              <a:buFont typeface="Roboto"/>
              <a:buChar char="●"/>
            </a:pPr>
            <a:r>
              <a:rPr lang="en-GB" sz="1800">
                <a:solidFill>
                  <a:schemeClr val="dk2"/>
                </a:solidFill>
                <a:latin typeface="Roboto"/>
                <a:ea typeface="Roboto"/>
                <a:cs typeface="Roboto"/>
                <a:sym typeface="Roboto"/>
              </a:rPr>
              <a:t>Why would this be a consideration in designing websites?</a:t>
            </a:r>
            <a:endParaRPr sz="1800">
              <a:solidFill>
                <a:schemeClr val="dk2"/>
              </a:solidFill>
              <a:latin typeface="Roboto"/>
              <a:ea typeface="Roboto"/>
              <a:cs typeface="Roboto"/>
              <a:sym typeface="Roboto"/>
            </a:endParaRPr>
          </a:p>
        </p:txBody>
      </p:sp>
      <p:pic>
        <p:nvPicPr>
          <p:cNvPr id="435" name="Google Shape;435;p44"/>
          <p:cNvPicPr preferRelativeResize="0"/>
          <p:nvPr/>
        </p:nvPicPr>
        <p:blipFill>
          <a:blip r:embed="rId4">
            <a:alphaModFix/>
          </a:blip>
          <a:stretch>
            <a:fillRect/>
          </a:stretch>
        </p:blipFill>
        <p:spPr>
          <a:xfrm>
            <a:off x="6357700" y="2149025"/>
            <a:ext cx="1415100" cy="1415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Hexadecimal Numbers</a:t>
            </a:r>
            <a:endParaRPr>
              <a:solidFill>
                <a:srgbClr val="25326F"/>
              </a:solidFill>
              <a:latin typeface="Francois One"/>
              <a:ea typeface="Francois One"/>
              <a:cs typeface="Francois One"/>
              <a:sym typeface="Francois One"/>
            </a:endParaRPr>
          </a:p>
        </p:txBody>
      </p:sp>
      <p:sp>
        <p:nvSpPr>
          <p:cNvPr id="441" name="Google Shape;441;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200000"/>
              </a:lnSpc>
              <a:spcBef>
                <a:spcPts val="0"/>
              </a:spcBef>
              <a:spcAft>
                <a:spcPts val="0"/>
              </a:spcAft>
              <a:buSzPts val="1600"/>
              <a:buChar char="●"/>
            </a:pPr>
            <a:r>
              <a:rPr lang="en-GB" sz="1600"/>
              <a:t>The word hexadecimal means 16</a:t>
            </a:r>
            <a:endParaRPr sz="1600"/>
          </a:p>
          <a:p>
            <a:pPr indent="-330200" lvl="0" marL="457200" rtl="0" algn="l">
              <a:lnSpc>
                <a:spcPct val="200000"/>
              </a:lnSpc>
              <a:spcBef>
                <a:spcPts val="0"/>
              </a:spcBef>
              <a:spcAft>
                <a:spcPts val="0"/>
              </a:spcAft>
              <a:buSzPts val="1600"/>
              <a:buChar char="●"/>
            </a:pPr>
            <a:r>
              <a:rPr lang="en-GB" sz="1600"/>
              <a:t>In decimal we count using the digits 0 to 9</a:t>
            </a:r>
            <a:endParaRPr sz="1600"/>
          </a:p>
          <a:p>
            <a:pPr indent="-330200" lvl="0" marL="457200" rtl="0" algn="l">
              <a:lnSpc>
                <a:spcPct val="200000"/>
              </a:lnSpc>
              <a:spcBef>
                <a:spcPts val="0"/>
              </a:spcBef>
              <a:spcAft>
                <a:spcPts val="0"/>
              </a:spcAft>
              <a:buSzPts val="1600"/>
              <a:buChar char="●"/>
            </a:pPr>
            <a:r>
              <a:rPr lang="en-GB" sz="1600"/>
              <a:t>In binary we count using the digits 0 and 1</a:t>
            </a:r>
            <a:endParaRPr sz="1600"/>
          </a:p>
          <a:p>
            <a:pPr indent="-330200" lvl="0" marL="457200" rtl="0" algn="l">
              <a:lnSpc>
                <a:spcPct val="200000"/>
              </a:lnSpc>
              <a:spcBef>
                <a:spcPts val="0"/>
              </a:spcBef>
              <a:spcAft>
                <a:spcPts val="0"/>
              </a:spcAft>
              <a:buSzPts val="1600"/>
              <a:buChar char="●"/>
            </a:pPr>
            <a:r>
              <a:rPr lang="en-GB" sz="1600"/>
              <a:t>In hexadecimal we count using the digits 0 to F!</a:t>
            </a:r>
            <a:endParaRPr sz="1600"/>
          </a:p>
          <a:p>
            <a:pPr indent="0" lvl="0" marL="0" rtl="0" algn="l">
              <a:lnSpc>
                <a:spcPct val="150000"/>
              </a:lnSpc>
              <a:spcBef>
                <a:spcPts val="1600"/>
              </a:spcBef>
              <a:spcAft>
                <a:spcPts val="1600"/>
              </a:spcAft>
              <a:buNone/>
            </a:pPr>
            <a:r>
              <a:t/>
            </a:r>
            <a:endParaRPr sz="1600"/>
          </a:p>
        </p:txBody>
      </p:sp>
      <p:sp>
        <p:nvSpPr>
          <p:cNvPr id="442" name="Google Shape;442;p4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443" name="Google Shape;443;p45"/>
          <p:cNvGrpSpPr/>
          <p:nvPr/>
        </p:nvGrpSpPr>
        <p:grpSpPr>
          <a:xfrm>
            <a:off x="7984201" y="4195474"/>
            <a:ext cx="884557" cy="861343"/>
            <a:chOff x="7984201" y="4195474"/>
            <a:chExt cx="884557" cy="861343"/>
          </a:xfrm>
        </p:grpSpPr>
        <p:sp>
          <p:nvSpPr>
            <p:cNvPr id="444" name="Google Shape;444;p4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45" name="Google Shape;445;p45"/>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446" name="Google Shape;446;p45"/>
          <p:cNvPicPr preferRelativeResize="0"/>
          <p:nvPr/>
        </p:nvPicPr>
        <p:blipFill>
          <a:blip r:embed="rId4">
            <a:alphaModFix/>
          </a:blip>
          <a:stretch>
            <a:fillRect/>
          </a:stretch>
        </p:blipFill>
        <p:spPr>
          <a:xfrm>
            <a:off x="6015175" y="908662"/>
            <a:ext cx="2357300" cy="2357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46"/>
          <p:cNvSpPr/>
          <p:nvPr/>
        </p:nvSpPr>
        <p:spPr>
          <a:xfrm>
            <a:off x="864250" y="1733000"/>
            <a:ext cx="2847000" cy="18126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So...What the Hex?</a:t>
            </a:r>
            <a:endParaRPr>
              <a:solidFill>
                <a:srgbClr val="032F62"/>
              </a:solidFill>
              <a:latin typeface="Francois One"/>
              <a:ea typeface="Francois One"/>
              <a:cs typeface="Francois One"/>
              <a:sym typeface="Francois One"/>
            </a:endParaRPr>
          </a:p>
        </p:txBody>
      </p:sp>
      <p:sp>
        <p:nvSpPr>
          <p:cNvPr id="453" name="Google Shape;453;p4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454" name="Google Shape;454;p46"/>
          <p:cNvGrpSpPr/>
          <p:nvPr/>
        </p:nvGrpSpPr>
        <p:grpSpPr>
          <a:xfrm>
            <a:off x="7984201" y="4195474"/>
            <a:ext cx="884557" cy="861343"/>
            <a:chOff x="7984201" y="4195474"/>
            <a:chExt cx="884557" cy="861343"/>
          </a:xfrm>
        </p:grpSpPr>
        <p:sp>
          <p:nvSpPr>
            <p:cNvPr id="455" name="Google Shape;455;p4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56" name="Google Shape;456;p4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457" name="Google Shape;457;p46"/>
          <p:cNvGrpSpPr/>
          <p:nvPr/>
        </p:nvGrpSpPr>
        <p:grpSpPr>
          <a:xfrm>
            <a:off x="698793" y="1291230"/>
            <a:ext cx="3150012" cy="3150012"/>
            <a:chOff x="2335050" y="1017725"/>
            <a:chExt cx="3820975" cy="3820975"/>
          </a:xfrm>
        </p:grpSpPr>
        <p:pic>
          <p:nvPicPr>
            <p:cNvPr id="458" name="Google Shape;458;p46"/>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459" name="Google Shape;459;p46"/>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grpSp>
        <p:nvGrpSpPr>
          <p:cNvPr id="460" name="Google Shape;460;p46"/>
          <p:cNvGrpSpPr/>
          <p:nvPr/>
        </p:nvGrpSpPr>
        <p:grpSpPr>
          <a:xfrm>
            <a:off x="4544100" y="941520"/>
            <a:ext cx="4226867" cy="3588005"/>
            <a:chOff x="4399625" y="597420"/>
            <a:chExt cx="4226867" cy="3588005"/>
          </a:xfrm>
        </p:grpSpPr>
        <p:grpSp>
          <p:nvGrpSpPr>
            <p:cNvPr id="461" name="Google Shape;461;p46"/>
            <p:cNvGrpSpPr/>
            <p:nvPr/>
          </p:nvGrpSpPr>
          <p:grpSpPr>
            <a:xfrm>
              <a:off x="4399625" y="597420"/>
              <a:ext cx="4226867" cy="3499728"/>
              <a:chOff x="4399625" y="597420"/>
              <a:chExt cx="4226867" cy="3499728"/>
            </a:xfrm>
          </p:grpSpPr>
          <p:pic>
            <p:nvPicPr>
              <p:cNvPr id="462" name="Google Shape;462;p46"/>
              <p:cNvPicPr preferRelativeResize="0"/>
              <p:nvPr/>
            </p:nvPicPr>
            <p:blipFill>
              <a:blip r:embed="rId5">
                <a:alphaModFix amt="67000"/>
              </a:blip>
              <a:stretch>
                <a:fillRect/>
              </a:stretch>
            </p:blipFill>
            <p:spPr>
              <a:xfrm>
                <a:off x="4399625" y="966850"/>
                <a:ext cx="4057800" cy="3130298"/>
              </a:xfrm>
              <a:prstGeom prst="rect">
                <a:avLst/>
              </a:prstGeom>
              <a:noFill/>
              <a:ln>
                <a:noFill/>
              </a:ln>
            </p:spPr>
          </p:pic>
          <p:pic>
            <p:nvPicPr>
              <p:cNvPr id="463" name="Google Shape;463;p46"/>
              <p:cNvPicPr preferRelativeResize="0"/>
              <p:nvPr/>
            </p:nvPicPr>
            <p:blipFill>
              <a:blip r:embed="rId6">
                <a:alphaModFix/>
              </a:blip>
              <a:stretch>
                <a:fillRect/>
              </a:stretch>
            </p:blipFill>
            <p:spPr>
              <a:xfrm rot="2700000">
                <a:off x="7860100" y="728912"/>
                <a:ext cx="634900" cy="634900"/>
              </a:xfrm>
              <a:prstGeom prst="rect">
                <a:avLst/>
              </a:prstGeom>
              <a:noFill/>
              <a:ln>
                <a:noFill/>
              </a:ln>
            </p:spPr>
          </p:pic>
        </p:grpSp>
        <p:sp>
          <p:nvSpPr>
            <p:cNvPr id="464" name="Google Shape;464;p46"/>
            <p:cNvSpPr txBox="1"/>
            <p:nvPr/>
          </p:nvSpPr>
          <p:spPr>
            <a:xfrm>
              <a:off x="4494875" y="983825"/>
              <a:ext cx="37893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434343"/>
                  </a:solidFill>
                  <a:latin typeface="Roboto"/>
                  <a:ea typeface="Roboto"/>
                  <a:cs typeface="Roboto"/>
                  <a:sym typeface="Roboto"/>
                </a:rPr>
                <a:t>Remember...</a:t>
              </a:r>
              <a:endParaRPr b="1" sz="1800">
                <a:solidFill>
                  <a:srgbClr val="434343"/>
                </a:solidFill>
                <a:latin typeface="Roboto"/>
                <a:ea typeface="Roboto"/>
                <a:cs typeface="Roboto"/>
                <a:sym typeface="Roboto"/>
              </a:endParaRPr>
            </a:p>
            <a:p>
              <a:pPr indent="0" lvl="0" marL="0" rtl="0" algn="l">
                <a:spcBef>
                  <a:spcPts val="0"/>
                </a:spcBef>
                <a:spcAft>
                  <a:spcPts val="0"/>
                </a:spcAft>
                <a:buNone/>
              </a:pPr>
              <a:r>
                <a:t/>
              </a:r>
              <a:endParaRPr sz="1600">
                <a:solidFill>
                  <a:srgbClr val="434343"/>
                </a:solidFill>
                <a:latin typeface="Roboto"/>
                <a:ea typeface="Roboto"/>
                <a:cs typeface="Roboto"/>
                <a:sym typeface="Roboto"/>
              </a:endParaRPr>
            </a:p>
            <a:p>
              <a:pPr indent="0" lvl="0" marL="0" rtl="0" algn="l">
                <a:spcBef>
                  <a:spcPts val="0"/>
                </a:spcBef>
                <a:spcAft>
                  <a:spcPts val="0"/>
                </a:spcAft>
                <a:buNone/>
              </a:pPr>
              <a:r>
                <a:rPr lang="en-GB" sz="1600">
                  <a:solidFill>
                    <a:srgbClr val="434343"/>
                  </a:solidFill>
                  <a:latin typeface="Roboto"/>
                  <a:ea typeface="Roboto"/>
                  <a:cs typeface="Roboto"/>
                  <a:sym typeface="Roboto"/>
                </a:rPr>
                <a:t>Earlier, on slide 12, you were introduced to a </a:t>
              </a:r>
              <a:r>
                <a:rPr b="1" lang="en-GB" sz="1600">
                  <a:solidFill>
                    <a:srgbClr val="434343"/>
                  </a:solidFill>
                  <a:latin typeface="Roboto"/>
                  <a:ea typeface="Roboto"/>
                  <a:cs typeface="Roboto"/>
                  <a:sym typeface="Roboto"/>
                </a:rPr>
                <a:t>HEX</a:t>
              </a:r>
              <a:r>
                <a:rPr lang="en-GB" sz="1600">
                  <a:solidFill>
                    <a:srgbClr val="434343"/>
                  </a:solidFill>
                  <a:latin typeface="Roboto"/>
                  <a:ea typeface="Roboto"/>
                  <a:cs typeface="Roboto"/>
                  <a:sym typeface="Roboto"/>
                </a:rPr>
                <a:t> code</a:t>
              </a:r>
              <a:endParaRPr sz="1600">
                <a:solidFill>
                  <a:srgbClr val="434343"/>
                </a:solidFill>
                <a:latin typeface="Roboto"/>
                <a:ea typeface="Roboto"/>
                <a:cs typeface="Roboto"/>
                <a:sym typeface="Roboto"/>
              </a:endParaRPr>
            </a:p>
            <a:p>
              <a:pPr indent="0" lvl="0" marL="0" rtl="0" algn="ctr">
                <a:spcBef>
                  <a:spcPts val="0"/>
                </a:spcBef>
                <a:spcAft>
                  <a:spcPts val="0"/>
                </a:spcAft>
                <a:buNone/>
              </a:pPr>
              <a:r>
                <a:t/>
              </a:r>
              <a:endParaRPr b="1" sz="800">
                <a:solidFill>
                  <a:srgbClr val="43434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GB" sz="1900">
                  <a:solidFill>
                    <a:srgbClr val="434343"/>
                  </a:solidFill>
                  <a:latin typeface="Roboto"/>
                  <a:ea typeface="Roboto"/>
                  <a:cs typeface="Roboto"/>
                  <a:sym typeface="Roboto"/>
                </a:rPr>
                <a:t>Screen Colour: </a:t>
              </a:r>
              <a:r>
                <a:rPr lang="en-GB" sz="1900">
                  <a:solidFill>
                    <a:srgbClr val="434343"/>
                  </a:solidFill>
                  <a:latin typeface="Roboto"/>
                  <a:ea typeface="Roboto"/>
                  <a:cs typeface="Roboto"/>
                  <a:sym typeface="Roboto"/>
                </a:rPr>
                <a:t>Magenta</a:t>
              </a:r>
              <a:br>
                <a:rPr lang="en-GB" sz="1900">
                  <a:solidFill>
                    <a:srgbClr val="434343"/>
                  </a:solidFill>
                  <a:latin typeface="Roboto"/>
                  <a:ea typeface="Roboto"/>
                  <a:cs typeface="Roboto"/>
                  <a:sym typeface="Roboto"/>
                </a:rPr>
              </a:br>
              <a:endParaRPr sz="1000">
                <a:solidFill>
                  <a:srgbClr val="434343"/>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GB" sz="1900">
                  <a:solidFill>
                    <a:srgbClr val="434343"/>
                  </a:solidFill>
                  <a:latin typeface="Roboto"/>
                  <a:ea typeface="Roboto"/>
                  <a:cs typeface="Roboto"/>
                  <a:sym typeface="Roboto"/>
                </a:rPr>
                <a:t>HEX: </a:t>
              </a:r>
              <a:r>
                <a:rPr b="1" lang="en-GB" sz="1900">
                  <a:solidFill>
                    <a:srgbClr val="FF00FF"/>
                  </a:solidFill>
                  <a:latin typeface="Roboto Mono"/>
                  <a:ea typeface="Roboto Mono"/>
                  <a:cs typeface="Roboto Mono"/>
                  <a:sym typeface="Roboto Mono"/>
                </a:rPr>
                <a:t>#ff00ff</a:t>
              </a:r>
              <a:endParaRPr b="1" sz="1900">
                <a:solidFill>
                  <a:srgbClr val="434343"/>
                </a:solidFill>
                <a:latin typeface="Roboto"/>
                <a:ea typeface="Roboto"/>
                <a:cs typeface="Roboto"/>
                <a:sym typeface="Roboto"/>
              </a:endParaRPr>
            </a:p>
            <a:p>
              <a:pPr indent="0" lvl="0" marL="0" rtl="0" algn="l">
                <a:spcBef>
                  <a:spcPts val="0"/>
                </a:spcBef>
                <a:spcAft>
                  <a:spcPts val="0"/>
                </a:spcAft>
                <a:buNone/>
              </a:pPr>
              <a:r>
                <a:t/>
              </a:r>
              <a:endParaRPr sz="800">
                <a:solidFill>
                  <a:srgbClr val="434343"/>
                </a:solidFill>
                <a:latin typeface="Roboto"/>
                <a:ea typeface="Roboto"/>
                <a:cs typeface="Roboto"/>
                <a:sym typeface="Roboto"/>
              </a:endParaRPr>
            </a:p>
            <a:p>
              <a:pPr indent="0" lvl="0" marL="0" rtl="0" algn="l">
                <a:spcBef>
                  <a:spcPts val="0"/>
                </a:spcBef>
                <a:spcAft>
                  <a:spcPts val="0"/>
                </a:spcAft>
                <a:buNone/>
              </a:pPr>
              <a:r>
                <a:rPr lang="en-GB" sz="1600">
                  <a:solidFill>
                    <a:srgbClr val="434343"/>
                  </a:solidFill>
                  <a:latin typeface="Roboto"/>
                  <a:ea typeface="Roboto"/>
                  <a:cs typeface="Roboto"/>
                  <a:sym typeface="Roboto"/>
                </a:rPr>
                <a:t>Just like any other code, we can crack this one too - we just need the key!</a:t>
              </a:r>
              <a:endParaRPr sz="1600">
                <a:solidFill>
                  <a:srgbClr val="434343"/>
                </a:solidFill>
                <a:latin typeface="Roboto"/>
                <a:ea typeface="Roboto"/>
                <a:cs typeface="Roboto"/>
                <a:sym typeface="Roboto"/>
              </a:endParaRPr>
            </a:p>
            <a:p>
              <a:pPr indent="0" lvl="0" marL="0" rtl="0" algn="l">
                <a:spcBef>
                  <a:spcPts val="0"/>
                </a:spcBef>
                <a:spcAft>
                  <a:spcPts val="0"/>
                </a:spcAft>
                <a:buNone/>
              </a:pPr>
              <a:r>
                <a:t/>
              </a:r>
              <a:endParaRPr sz="1600">
                <a:solidFill>
                  <a:srgbClr val="434343"/>
                </a:solidFill>
                <a:latin typeface="Roboto"/>
                <a:ea typeface="Roboto"/>
                <a:cs typeface="Roboto"/>
                <a:sym typeface="Roboto"/>
              </a:endParaRPr>
            </a:p>
            <a:p>
              <a:pPr indent="0" lvl="0" marL="0" rtl="0" algn="l">
                <a:spcBef>
                  <a:spcPts val="0"/>
                </a:spcBef>
                <a:spcAft>
                  <a:spcPts val="0"/>
                </a:spcAft>
                <a:buNone/>
              </a:pPr>
              <a:r>
                <a:t/>
              </a:r>
              <a:endParaRPr b="1" sz="1800">
                <a:solidFill>
                  <a:srgbClr val="434343"/>
                </a:solidFill>
                <a:latin typeface="Roboto"/>
                <a:ea typeface="Roboto"/>
                <a:cs typeface="Roboto"/>
                <a:sym typeface="Robo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47"/>
          <p:cNvSpPr/>
          <p:nvPr/>
        </p:nvSpPr>
        <p:spPr>
          <a:xfrm>
            <a:off x="6374125" y="1919425"/>
            <a:ext cx="856200" cy="648600"/>
          </a:xfrm>
          <a:prstGeom prst="rect">
            <a:avLst/>
          </a:prstGeom>
          <a:solidFill>
            <a:srgbClr val="00FF00">
              <a:alpha val="48600"/>
            </a:srgbClr>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7"/>
          <p:cNvSpPr/>
          <p:nvPr/>
        </p:nvSpPr>
        <p:spPr>
          <a:xfrm>
            <a:off x="7398025" y="1919425"/>
            <a:ext cx="649200" cy="648600"/>
          </a:xfrm>
          <a:prstGeom prst="rect">
            <a:avLst/>
          </a:prstGeom>
          <a:solidFill>
            <a:srgbClr val="0000FF">
              <a:alpha val="51400"/>
            </a:srgbClr>
          </a:solid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7"/>
          <p:cNvSpPr/>
          <p:nvPr/>
        </p:nvSpPr>
        <p:spPr>
          <a:xfrm>
            <a:off x="5569225" y="1919425"/>
            <a:ext cx="648600" cy="648600"/>
          </a:xfrm>
          <a:prstGeom prst="rect">
            <a:avLst/>
          </a:prstGeom>
          <a:solidFill>
            <a:srgbClr val="FF0000">
              <a:alpha val="49720"/>
            </a:srgbClr>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7"/>
          <p:cNvSpPr/>
          <p:nvPr/>
        </p:nvSpPr>
        <p:spPr>
          <a:xfrm>
            <a:off x="864250" y="1733000"/>
            <a:ext cx="2847000" cy="18126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So...What the Hex?</a:t>
            </a:r>
            <a:endParaRPr>
              <a:solidFill>
                <a:srgbClr val="032F62"/>
              </a:solidFill>
              <a:latin typeface="Francois One"/>
              <a:ea typeface="Francois One"/>
              <a:cs typeface="Francois One"/>
              <a:sym typeface="Francois One"/>
            </a:endParaRPr>
          </a:p>
        </p:txBody>
      </p:sp>
      <p:sp>
        <p:nvSpPr>
          <p:cNvPr id="474" name="Google Shape;474;p4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475" name="Google Shape;475;p47"/>
          <p:cNvGrpSpPr/>
          <p:nvPr/>
        </p:nvGrpSpPr>
        <p:grpSpPr>
          <a:xfrm>
            <a:off x="7984201" y="4195474"/>
            <a:ext cx="884557" cy="861343"/>
            <a:chOff x="7984201" y="4195474"/>
            <a:chExt cx="884557" cy="861343"/>
          </a:xfrm>
        </p:grpSpPr>
        <p:sp>
          <p:nvSpPr>
            <p:cNvPr id="476" name="Google Shape;476;p4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77" name="Google Shape;477;p4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478" name="Google Shape;478;p47"/>
          <p:cNvGrpSpPr/>
          <p:nvPr/>
        </p:nvGrpSpPr>
        <p:grpSpPr>
          <a:xfrm>
            <a:off x="698793" y="1291230"/>
            <a:ext cx="3150012" cy="3150012"/>
            <a:chOff x="2335050" y="1017725"/>
            <a:chExt cx="3820975" cy="3820975"/>
          </a:xfrm>
        </p:grpSpPr>
        <p:pic>
          <p:nvPicPr>
            <p:cNvPr id="479" name="Google Shape;479;p47"/>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480" name="Google Shape;480;p47"/>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sp>
        <p:nvSpPr>
          <p:cNvPr id="481" name="Google Shape;481;p47"/>
          <p:cNvSpPr txBox="1"/>
          <p:nvPr/>
        </p:nvSpPr>
        <p:spPr>
          <a:xfrm>
            <a:off x="4523450" y="1224100"/>
            <a:ext cx="4010100" cy="1554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GB" sz="1900">
                <a:solidFill>
                  <a:srgbClr val="434343"/>
                </a:solidFill>
                <a:latin typeface="Roboto"/>
                <a:ea typeface="Roboto"/>
                <a:cs typeface="Roboto"/>
                <a:sym typeface="Roboto"/>
              </a:rPr>
              <a:t>HEX: </a:t>
            </a:r>
            <a:r>
              <a:rPr b="1" lang="en-GB" sz="1900">
                <a:solidFill>
                  <a:srgbClr val="FF00FF"/>
                </a:solidFill>
                <a:latin typeface="Roboto Mono"/>
                <a:ea typeface="Roboto Mono"/>
                <a:cs typeface="Roboto Mono"/>
                <a:sym typeface="Roboto Mono"/>
              </a:rPr>
              <a:t>#ff00ff</a:t>
            </a:r>
            <a:endParaRPr b="1" sz="1900">
              <a:solidFill>
                <a:srgbClr val="FF00FF"/>
              </a:solidFill>
              <a:latin typeface="Roboto"/>
              <a:ea typeface="Roboto"/>
              <a:cs typeface="Roboto"/>
              <a:sym typeface="Roboto"/>
            </a:endParaRPr>
          </a:p>
          <a:p>
            <a:pPr indent="0" lvl="0" marL="0" rtl="0" algn="ctr">
              <a:spcBef>
                <a:spcPts val="0"/>
              </a:spcBef>
              <a:spcAft>
                <a:spcPts val="0"/>
              </a:spcAft>
              <a:buNone/>
            </a:pPr>
            <a:r>
              <a:t/>
            </a:r>
            <a:endParaRPr b="1" sz="5000">
              <a:solidFill>
                <a:srgbClr val="434343"/>
              </a:solidFill>
              <a:latin typeface="Roboto"/>
              <a:ea typeface="Roboto"/>
              <a:cs typeface="Roboto"/>
              <a:sym typeface="Roboto"/>
            </a:endParaRPr>
          </a:p>
          <a:p>
            <a:pPr indent="0" lvl="0" marL="0" rtl="0" algn="ctr">
              <a:spcBef>
                <a:spcPts val="0"/>
              </a:spcBef>
              <a:spcAft>
                <a:spcPts val="0"/>
              </a:spcAft>
              <a:buNone/>
            </a:pPr>
            <a:r>
              <a:t/>
            </a:r>
            <a:endParaRPr b="1" sz="2000">
              <a:solidFill>
                <a:srgbClr val="434343"/>
              </a:solidFill>
              <a:latin typeface="Roboto"/>
              <a:ea typeface="Roboto"/>
              <a:cs typeface="Roboto"/>
              <a:sym typeface="Roboto"/>
            </a:endParaRPr>
          </a:p>
        </p:txBody>
      </p:sp>
      <p:sp>
        <p:nvSpPr>
          <p:cNvPr id="482" name="Google Shape;482;p47"/>
          <p:cNvSpPr txBox="1"/>
          <p:nvPr/>
        </p:nvSpPr>
        <p:spPr>
          <a:xfrm>
            <a:off x="5028500" y="1781175"/>
            <a:ext cx="30000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5000">
                <a:solidFill>
                  <a:srgbClr val="434343"/>
                </a:solidFill>
                <a:latin typeface="Roboto"/>
                <a:ea typeface="Roboto"/>
                <a:cs typeface="Roboto"/>
                <a:sym typeface="Roboto"/>
              </a:rPr>
              <a:t># </a:t>
            </a:r>
            <a:r>
              <a:rPr b="1" lang="en-GB" sz="5000">
                <a:solidFill>
                  <a:srgbClr val="434343"/>
                </a:solidFill>
                <a:latin typeface="Roboto"/>
                <a:ea typeface="Roboto"/>
                <a:cs typeface="Roboto"/>
                <a:sym typeface="Roboto"/>
              </a:rPr>
              <a:t>ff  00  ff</a:t>
            </a:r>
            <a:endParaRPr/>
          </a:p>
        </p:txBody>
      </p:sp>
      <p:sp>
        <p:nvSpPr>
          <p:cNvPr id="483" name="Google Shape;483;p47"/>
          <p:cNvSpPr txBox="1"/>
          <p:nvPr/>
        </p:nvSpPr>
        <p:spPr>
          <a:xfrm>
            <a:off x="5685500" y="2681425"/>
            <a:ext cx="447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rgbClr val="434343"/>
                </a:solidFill>
                <a:latin typeface="Roboto"/>
                <a:ea typeface="Roboto"/>
                <a:cs typeface="Roboto"/>
                <a:sym typeface="Roboto"/>
              </a:rPr>
              <a:t>R</a:t>
            </a:r>
            <a:endParaRPr b="1">
              <a:solidFill>
                <a:srgbClr val="434343"/>
              </a:solidFill>
              <a:latin typeface="Roboto"/>
              <a:ea typeface="Roboto"/>
              <a:cs typeface="Roboto"/>
              <a:sym typeface="Roboto"/>
            </a:endParaRPr>
          </a:p>
        </p:txBody>
      </p:sp>
      <p:sp>
        <p:nvSpPr>
          <p:cNvPr id="484" name="Google Shape;484;p47"/>
          <p:cNvSpPr txBox="1"/>
          <p:nvPr/>
        </p:nvSpPr>
        <p:spPr>
          <a:xfrm>
            <a:off x="6575125" y="2666138"/>
            <a:ext cx="447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rgbClr val="434343"/>
                </a:solidFill>
                <a:latin typeface="Roboto"/>
                <a:ea typeface="Roboto"/>
                <a:cs typeface="Roboto"/>
                <a:sym typeface="Roboto"/>
              </a:rPr>
              <a:t>G</a:t>
            </a:r>
            <a:endParaRPr b="1">
              <a:solidFill>
                <a:srgbClr val="434343"/>
              </a:solidFill>
              <a:latin typeface="Roboto"/>
              <a:ea typeface="Roboto"/>
              <a:cs typeface="Roboto"/>
              <a:sym typeface="Roboto"/>
            </a:endParaRPr>
          </a:p>
        </p:txBody>
      </p:sp>
      <p:sp>
        <p:nvSpPr>
          <p:cNvPr id="485" name="Google Shape;485;p47"/>
          <p:cNvSpPr txBox="1"/>
          <p:nvPr/>
        </p:nvSpPr>
        <p:spPr>
          <a:xfrm>
            <a:off x="7480525" y="2681413"/>
            <a:ext cx="447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rgbClr val="434343"/>
                </a:solidFill>
                <a:latin typeface="Roboto"/>
                <a:ea typeface="Roboto"/>
                <a:cs typeface="Roboto"/>
                <a:sym typeface="Roboto"/>
              </a:rPr>
              <a:t>B</a:t>
            </a:r>
            <a:endParaRPr b="1">
              <a:solidFill>
                <a:srgbClr val="434343"/>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And...Why the letters?</a:t>
            </a:r>
            <a:endParaRPr>
              <a:solidFill>
                <a:srgbClr val="032F62"/>
              </a:solidFill>
              <a:latin typeface="Francois One"/>
              <a:ea typeface="Francois One"/>
              <a:cs typeface="Francois One"/>
              <a:sym typeface="Francois One"/>
            </a:endParaRPr>
          </a:p>
        </p:txBody>
      </p:sp>
      <p:sp>
        <p:nvSpPr>
          <p:cNvPr id="491" name="Google Shape;491;p4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492" name="Google Shape;492;p48"/>
          <p:cNvGrpSpPr/>
          <p:nvPr/>
        </p:nvGrpSpPr>
        <p:grpSpPr>
          <a:xfrm>
            <a:off x="7984201" y="4195474"/>
            <a:ext cx="884557" cy="861343"/>
            <a:chOff x="7984201" y="4195474"/>
            <a:chExt cx="884557" cy="861343"/>
          </a:xfrm>
        </p:grpSpPr>
        <p:sp>
          <p:nvSpPr>
            <p:cNvPr id="493" name="Google Shape;493;p4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494" name="Google Shape;494;p4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495" name="Google Shape;495;p48"/>
          <p:cNvGrpSpPr/>
          <p:nvPr/>
        </p:nvGrpSpPr>
        <p:grpSpPr>
          <a:xfrm>
            <a:off x="927397" y="1291190"/>
            <a:ext cx="1195745" cy="1195745"/>
            <a:chOff x="698793" y="1291230"/>
            <a:chExt cx="3150012" cy="3150012"/>
          </a:xfrm>
        </p:grpSpPr>
        <p:sp>
          <p:nvSpPr>
            <p:cNvPr id="496" name="Google Shape;496;p48"/>
            <p:cNvSpPr/>
            <p:nvPr/>
          </p:nvSpPr>
          <p:spPr>
            <a:xfrm>
              <a:off x="864250" y="1733000"/>
              <a:ext cx="2847000" cy="18126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7" name="Google Shape;497;p48"/>
            <p:cNvGrpSpPr/>
            <p:nvPr/>
          </p:nvGrpSpPr>
          <p:grpSpPr>
            <a:xfrm>
              <a:off x="698793" y="1291230"/>
              <a:ext cx="3150012" cy="3150012"/>
              <a:chOff x="2335050" y="1017725"/>
              <a:chExt cx="3820975" cy="3820975"/>
            </a:xfrm>
          </p:grpSpPr>
          <p:pic>
            <p:nvPicPr>
              <p:cNvPr id="498" name="Google Shape;498;p48"/>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499" name="Google Shape;499;p48"/>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grpSp>
      <p:sp>
        <p:nvSpPr>
          <p:cNvPr id="500" name="Google Shape;500;p48"/>
          <p:cNvSpPr/>
          <p:nvPr/>
        </p:nvSpPr>
        <p:spPr>
          <a:xfrm>
            <a:off x="1218500" y="3033850"/>
            <a:ext cx="649200" cy="514500"/>
          </a:xfrm>
          <a:prstGeom prst="rect">
            <a:avLst/>
          </a:prstGeom>
          <a:solidFill>
            <a:srgbClr val="00FF00">
              <a:alpha val="48600"/>
            </a:srgbClr>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8"/>
          <p:cNvSpPr/>
          <p:nvPr/>
        </p:nvSpPr>
        <p:spPr>
          <a:xfrm>
            <a:off x="1994750" y="3033850"/>
            <a:ext cx="512100" cy="512100"/>
          </a:xfrm>
          <a:prstGeom prst="rect">
            <a:avLst/>
          </a:prstGeom>
          <a:solidFill>
            <a:srgbClr val="0000FF">
              <a:alpha val="51400"/>
            </a:srgbClr>
          </a:solid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8"/>
          <p:cNvSpPr/>
          <p:nvPr/>
        </p:nvSpPr>
        <p:spPr>
          <a:xfrm>
            <a:off x="604100" y="3033850"/>
            <a:ext cx="514500" cy="514500"/>
          </a:xfrm>
          <a:prstGeom prst="rect">
            <a:avLst/>
          </a:prstGeom>
          <a:solidFill>
            <a:srgbClr val="FF0000">
              <a:alpha val="49720"/>
            </a:srgbClr>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8"/>
          <p:cNvSpPr txBox="1"/>
          <p:nvPr/>
        </p:nvSpPr>
        <p:spPr>
          <a:xfrm>
            <a:off x="726650" y="2426575"/>
            <a:ext cx="1632900" cy="463500"/>
          </a:xfrm>
          <a:prstGeom prst="rect">
            <a:avLst/>
          </a:prstGeom>
          <a:noFill/>
          <a:ln>
            <a:noFill/>
          </a:ln>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GB" sz="1500">
                <a:solidFill>
                  <a:srgbClr val="FF00FF"/>
                </a:solidFill>
                <a:latin typeface="Roboto"/>
                <a:ea typeface="Roboto"/>
                <a:cs typeface="Roboto"/>
                <a:sym typeface="Roboto"/>
              </a:rPr>
              <a:t>HEX = #ff00ff</a:t>
            </a:r>
            <a:endParaRPr b="1" sz="4200">
              <a:solidFill>
                <a:srgbClr val="434343"/>
              </a:solidFill>
              <a:latin typeface="Roboto"/>
              <a:ea typeface="Roboto"/>
              <a:cs typeface="Roboto"/>
              <a:sym typeface="Roboto"/>
            </a:endParaRPr>
          </a:p>
        </p:txBody>
      </p:sp>
      <p:sp>
        <p:nvSpPr>
          <p:cNvPr id="504" name="Google Shape;504;p48"/>
          <p:cNvSpPr txBox="1"/>
          <p:nvPr/>
        </p:nvSpPr>
        <p:spPr>
          <a:xfrm>
            <a:off x="-165225" y="2895600"/>
            <a:ext cx="3000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800">
                <a:solidFill>
                  <a:srgbClr val="434343"/>
                </a:solidFill>
                <a:latin typeface="Roboto"/>
                <a:ea typeface="Roboto"/>
                <a:cs typeface="Roboto"/>
                <a:sym typeface="Roboto"/>
              </a:rPr>
              <a:t># ff  00  ff</a:t>
            </a:r>
            <a:endParaRPr sz="200"/>
          </a:p>
        </p:txBody>
      </p:sp>
      <p:sp>
        <p:nvSpPr>
          <p:cNvPr id="505" name="Google Shape;505;p48"/>
          <p:cNvSpPr txBox="1"/>
          <p:nvPr/>
        </p:nvSpPr>
        <p:spPr>
          <a:xfrm>
            <a:off x="637550" y="3563625"/>
            <a:ext cx="447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rgbClr val="434343"/>
                </a:solidFill>
                <a:latin typeface="Roboto"/>
                <a:ea typeface="Roboto"/>
                <a:cs typeface="Roboto"/>
                <a:sym typeface="Roboto"/>
              </a:rPr>
              <a:t>R</a:t>
            </a:r>
            <a:endParaRPr b="1" sz="1200">
              <a:solidFill>
                <a:srgbClr val="434343"/>
              </a:solidFill>
              <a:latin typeface="Roboto"/>
              <a:ea typeface="Roboto"/>
              <a:cs typeface="Roboto"/>
              <a:sym typeface="Roboto"/>
            </a:endParaRPr>
          </a:p>
        </p:txBody>
      </p:sp>
      <p:sp>
        <p:nvSpPr>
          <p:cNvPr id="506" name="Google Shape;506;p48"/>
          <p:cNvSpPr txBox="1"/>
          <p:nvPr/>
        </p:nvSpPr>
        <p:spPr>
          <a:xfrm>
            <a:off x="1319300" y="3563613"/>
            <a:ext cx="447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rgbClr val="434343"/>
                </a:solidFill>
                <a:latin typeface="Roboto"/>
                <a:ea typeface="Roboto"/>
                <a:cs typeface="Roboto"/>
                <a:sym typeface="Roboto"/>
              </a:rPr>
              <a:t>G</a:t>
            </a:r>
            <a:endParaRPr b="1" sz="1200">
              <a:solidFill>
                <a:srgbClr val="434343"/>
              </a:solidFill>
              <a:latin typeface="Roboto"/>
              <a:ea typeface="Roboto"/>
              <a:cs typeface="Roboto"/>
              <a:sym typeface="Roboto"/>
            </a:endParaRPr>
          </a:p>
        </p:txBody>
      </p:sp>
      <p:sp>
        <p:nvSpPr>
          <p:cNvPr id="507" name="Google Shape;507;p48"/>
          <p:cNvSpPr txBox="1"/>
          <p:nvPr/>
        </p:nvSpPr>
        <p:spPr>
          <a:xfrm>
            <a:off x="2001050" y="3563613"/>
            <a:ext cx="447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rgbClr val="434343"/>
                </a:solidFill>
                <a:latin typeface="Roboto"/>
                <a:ea typeface="Roboto"/>
                <a:cs typeface="Roboto"/>
                <a:sym typeface="Roboto"/>
              </a:rPr>
              <a:t>B</a:t>
            </a:r>
            <a:endParaRPr b="1" sz="1200">
              <a:solidFill>
                <a:srgbClr val="434343"/>
              </a:solidFill>
              <a:latin typeface="Roboto"/>
              <a:ea typeface="Roboto"/>
              <a:cs typeface="Roboto"/>
              <a:sym typeface="Roboto"/>
            </a:endParaRPr>
          </a:p>
        </p:txBody>
      </p:sp>
      <p:pic>
        <p:nvPicPr>
          <p:cNvPr id="508" name="Google Shape;508;p48"/>
          <p:cNvPicPr preferRelativeResize="0"/>
          <p:nvPr/>
        </p:nvPicPr>
        <p:blipFill>
          <a:blip r:embed="rId5">
            <a:alphaModFix amt="67000"/>
          </a:blip>
          <a:stretch>
            <a:fillRect/>
          </a:stretch>
        </p:blipFill>
        <p:spPr>
          <a:xfrm>
            <a:off x="3143925" y="1177600"/>
            <a:ext cx="5189525" cy="3532650"/>
          </a:xfrm>
          <a:prstGeom prst="rect">
            <a:avLst/>
          </a:prstGeom>
          <a:noFill/>
          <a:ln>
            <a:noFill/>
          </a:ln>
        </p:spPr>
      </p:pic>
      <p:pic>
        <p:nvPicPr>
          <p:cNvPr id="509" name="Google Shape;509;p48"/>
          <p:cNvPicPr preferRelativeResize="0"/>
          <p:nvPr/>
        </p:nvPicPr>
        <p:blipFill>
          <a:blip r:embed="rId6">
            <a:alphaModFix/>
          </a:blip>
          <a:stretch>
            <a:fillRect/>
          </a:stretch>
        </p:blipFill>
        <p:spPr>
          <a:xfrm rot="2700000">
            <a:off x="7671200" y="939662"/>
            <a:ext cx="634900" cy="634900"/>
          </a:xfrm>
          <a:prstGeom prst="rect">
            <a:avLst/>
          </a:prstGeom>
          <a:noFill/>
          <a:ln>
            <a:noFill/>
          </a:ln>
        </p:spPr>
      </p:pic>
      <p:sp>
        <p:nvSpPr>
          <p:cNvPr id="510" name="Google Shape;510;p48"/>
          <p:cNvSpPr txBox="1"/>
          <p:nvPr/>
        </p:nvSpPr>
        <p:spPr>
          <a:xfrm>
            <a:off x="3239175" y="1194575"/>
            <a:ext cx="5136000" cy="395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434343"/>
                </a:solidFill>
                <a:latin typeface="Roboto"/>
                <a:ea typeface="Roboto"/>
                <a:cs typeface="Roboto"/>
                <a:sym typeface="Roboto"/>
              </a:rPr>
              <a:t>Remember…	</a:t>
            </a:r>
            <a:endParaRPr b="1" sz="1800">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a:p>
            <a:pPr indent="0" lvl="0" marL="0" rtl="0" algn="l">
              <a:spcBef>
                <a:spcPts val="0"/>
              </a:spcBef>
              <a:spcAft>
                <a:spcPts val="0"/>
              </a:spcAft>
              <a:buNone/>
            </a:pPr>
            <a:r>
              <a:rPr lang="en-GB">
                <a:solidFill>
                  <a:srgbClr val="434343"/>
                </a:solidFill>
                <a:latin typeface="Roboto"/>
                <a:ea typeface="Roboto"/>
                <a:cs typeface="Roboto"/>
                <a:sym typeface="Roboto"/>
              </a:rPr>
              <a:t>We can have from 0-255 colour shades for</a:t>
            </a:r>
            <a:r>
              <a:rPr lang="en-GB">
                <a:latin typeface="Roboto"/>
                <a:ea typeface="Roboto"/>
                <a:cs typeface="Roboto"/>
                <a:sym typeface="Roboto"/>
              </a:rPr>
              <a:t> </a:t>
            </a:r>
            <a:r>
              <a:rPr b="1" lang="en-GB">
                <a:solidFill>
                  <a:srgbClr val="FF0000"/>
                </a:solidFill>
                <a:latin typeface="Roboto"/>
                <a:ea typeface="Roboto"/>
                <a:cs typeface="Roboto"/>
                <a:sym typeface="Roboto"/>
              </a:rPr>
              <a:t>RED</a:t>
            </a:r>
            <a:r>
              <a:rPr lang="en-GB">
                <a:latin typeface="Roboto"/>
                <a:ea typeface="Roboto"/>
                <a:cs typeface="Roboto"/>
                <a:sym typeface="Roboto"/>
              </a:rPr>
              <a:t>, </a:t>
            </a:r>
            <a:r>
              <a:rPr b="1" lang="en-GB">
                <a:solidFill>
                  <a:srgbClr val="00FF00"/>
                </a:solidFill>
                <a:latin typeface="Roboto"/>
                <a:ea typeface="Roboto"/>
                <a:cs typeface="Roboto"/>
                <a:sym typeface="Roboto"/>
              </a:rPr>
              <a:t>GREEN</a:t>
            </a:r>
            <a:r>
              <a:rPr lang="en-GB">
                <a:latin typeface="Roboto"/>
                <a:ea typeface="Roboto"/>
                <a:cs typeface="Roboto"/>
                <a:sym typeface="Roboto"/>
              </a:rPr>
              <a:t> </a:t>
            </a:r>
            <a:r>
              <a:rPr lang="en-GB">
                <a:solidFill>
                  <a:srgbClr val="434343"/>
                </a:solidFill>
                <a:latin typeface="Roboto"/>
                <a:ea typeface="Roboto"/>
                <a:cs typeface="Roboto"/>
                <a:sym typeface="Roboto"/>
              </a:rPr>
              <a:t>and</a:t>
            </a:r>
            <a:r>
              <a:rPr lang="en-GB">
                <a:latin typeface="Roboto"/>
                <a:ea typeface="Roboto"/>
                <a:cs typeface="Roboto"/>
                <a:sym typeface="Roboto"/>
              </a:rPr>
              <a:t> </a:t>
            </a:r>
            <a:r>
              <a:rPr b="1" lang="en-GB">
                <a:solidFill>
                  <a:srgbClr val="0000FF"/>
                </a:solidFill>
                <a:latin typeface="Roboto"/>
                <a:ea typeface="Roboto"/>
                <a:cs typeface="Roboto"/>
                <a:sym typeface="Roboto"/>
              </a:rPr>
              <a:t>BLUE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en-GB">
                <a:solidFill>
                  <a:srgbClr val="434343"/>
                </a:solidFill>
                <a:latin typeface="Roboto"/>
                <a:ea typeface="Roboto"/>
                <a:cs typeface="Roboto"/>
                <a:sym typeface="Roboto"/>
              </a:rPr>
              <a:t>Let's do t</a:t>
            </a:r>
            <a:r>
              <a:rPr b="1" lang="en-GB">
                <a:solidFill>
                  <a:srgbClr val="434343"/>
                </a:solidFill>
                <a:latin typeface="Roboto"/>
                <a:ea typeface="Roboto"/>
                <a:cs typeface="Roboto"/>
                <a:sym typeface="Roboto"/>
              </a:rPr>
              <a:t>he sums:</a:t>
            </a:r>
            <a:endParaRPr b="1">
              <a:solidFill>
                <a:srgbClr val="434343"/>
              </a:solidFill>
              <a:latin typeface="Roboto"/>
              <a:ea typeface="Roboto"/>
              <a:cs typeface="Roboto"/>
              <a:sym typeface="Roboto"/>
            </a:endParaRPr>
          </a:p>
          <a:p>
            <a:pPr indent="0" lvl="0" marL="0" rtl="0" algn="l">
              <a:spcBef>
                <a:spcPts val="0"/>
              </a:spcBef>
              <a:spcAft>
                <a:spcPts val="0"/>
              </a:spcAft>
              <a:buNone/>
            </a:pPr>
            <a:r>
              <a:rPr lang="en-GB">
                <a:solidFill>
                  <a:srgbClr val="434343"/>
                </a:solidFill>
                <a:latin typeface="Roboto"/>
                <a:ea typeface="Roboto"/>
                <a:cs typeface="Roboto"/>
                <a:sym typeface="Roboto"/>
              </a:rPr>
              <a:t>We need a system that can deal with 256 numbers in 2 digits</a:t>
            </a:r>
            <a:endParaRPr>
              <a:solidFill>
                <a:srgbClr val="434343"/>
              </a:solidFill>
              <a:latin typeface="Roboto"/>
              <a:ea typeface="Roboto"/>
              <a:cs typeface="Roboto"/>
              <a:sym typeface="Roboto"/>
            </a:endParaRPr>
          </a:p>
          <a:p>
            <a:pPr indent="0" lvl="0" marL="0" rtl="0" algn="l">
              <a:spcBef>
                <a:spcPts val="0"/>
              </a:spcBef>
              <a:spcAft>
                <a:spcPts val="0"/>
              </a:spcAft>
              <a:buNone/>
            </a:pPr>
            <a:r>
              <a:rPr lang="en-GB">
                <a:solidFill>
                  <a:srgbClr val="434343"/>
                </a:solidFill>
                <a:latin typeface="Roboto"/>
                <a:ea typeface="Roboto"/>
                <a:cs typeface="Roboto"/>
                <a:sym typeface="Roboto"/>
              </a:rPr>
              <a:t>(0-255 = 256 numbers...including the 0)</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b="1">
              <a:solidFill>
                <a:srgbClr val="434343"/>
              </a:solidFill>
              <a:latin typeface="Roboto"/>
              <a:ea typeface="Roboto"/>
              <a:cs typeface="Roboto"/>
              <a:sym typeface="Roboto"/>
            </a:endParaRPr>
          </a:p>
          <a:p>
            <a:pPr indent="0" lvl="0" marL="0" rtl="0" algn="l">
              <a:spcBef>
                <a:spcPts val="0"/>
              </a:spcBef>
              <a:spcAft>
                <a:spcPts val="0"/>
              </a:spcAft>
              <a:buNone/>
            </a:pPr>
            <a:r>
              <a:rPr b="1" lang="en-GB">
                <a:solidFill>
                  <a:srgbClr val="434343"/>
                </a:solidFill>
                <a:latin typeface="Roboto"/>
                <a:ea typeface="Roboto"/>
                <a:cs typeface="Roboto"/>
                <a:sym typeface="Roboto"/>
              </a:rPr>
              <a:t>Question:</a:t>
            </a:r>
            <a:endParaRPr b="1">
              <a:solidFill>
                <a:srgbClr val="434343"/>
              </a:solidFill>
              <a:latin typeface="Roboto"/>
              <a:ea typeface="Roboto"/>
              <a:cs typeface="Roboto"/>
              <a:sym typeface="Roboto"/>
            </a:endParaRPr>
          </a:p>
          <a:p>
            <a:pPr indent="0" lvl="0" marL="0" rtl="0" algn="l">
              <a:spcBef>
                <a:spcPts val="0"/>
              </a:spcBef>
              <a:spcAft>
                <a:spcPts val="0"/>
              </a:spcAft>
              <a:buNone/>
            </a:pPr>
            <a:r>
              <a:rPr lang="en-GB">
                <a:solidFill>
                  <a:srgbClr val="434343"/>
                </a:solidFill>
                <a:latin typeface="Roboto"/>
                <a:ea typeface="Roboto"/>
                <a:cs typeface="Roboto"/>
                <a:sym typeface="Roboto"/>
              </a:rPr>
              <a:t>What is the biggest group we can make that adds up to 256?</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b="1">
              <a:solidFill>
                <a:srgbClr val="434343"/>
              </a:solidFill>
              <a:latin typeface="Roboto"/>
              <a:ea typeface="Roboto"/>
              <a:cs typeface="Roboto"/>
              <a:sym typeface="Roboto"/>
            </a:endParaRPr>
          </a:p>
          <a:p>
            <a:pPr indent="0" lvl="0" marL="0" rtl="0" algn="l">
              <a:spcBef>
                <a:spcPts val="0"/>
              </a:spcBef>
              <a:spcAft>
                <a:spcPts val="0"/>
              </a:spcAft>
              <a:buNone/>
            </a:pPr>
            <a:r>
              <a:rPr b="1" lang="en-GB">
                <a:solidFill>
                  <a:srgbClr val="434343"/>
                </a:solidFill>
                <a:latin typeface="Roboto"/>
                <a:ea typeface="Roboto"/>
                <a:cs typeface="Roboto"/>
                <a:sym typeface="Roboto"/>
              </a:rPr>
              <a:t>Answer: </a:t>
            </a:r>
            <a:endParaRPr b="1">
              <a:solidFill>
                <a:srgbClr val="434343"/>
              </a:solidFill>
              <a:latin typeface="Roboto"/>
              <a:ea typeface="Roboto"/>
              <a:cs typeface="Roboto"/>
              <a:sym typeface="Roboto"/>
            </a:endParaRPr>
          </a:p>
          <a:p>
            <a:pPr indent="0" lvl="0" marL="0" rtl="0" algn="l">
              <a:spcBef>
                <a:spcPts val="0"/>
              </a:spcBef>
              <a:spcAft>
                <a:spcPts val="0"/>
              </a:spcAft>
              <a:buNone/>
            </a:pPr>
            <a:r>
              <a:rPr lang="en-GB">
                <a:solidFill>
                  <a:srgbClr val="434343"/>
                </a:solidFill>
                <a:latin typeface="Roboto"/>
                <a:ea typeface="Roboto"/>
                <a:cs typeface="Roboto"/>
                <a:sym typeface="Roboto"/>
              </a:rPr>
              <a:t>16 groups of 16 or </a:t>
            </a:r>
            <a:endParaRPr>
              <a:solidFill>
                <a:srgbClr val="434343"/>
              </a:solidFill>
              <a:latin typeface="Roboto"/>
              <a:ea typeface="Roboto"/>
              <a:cs typeface="Roboto"/>
              <a:sym typeface="Roboto"/>
            </a:endParaRPr>
          </a:p>
          <a:p>
            <a:pPr indent="0" lvl="0" marL="0" rtl="0" algn="l">
              <a:spcBef>
                <a:spcPts val="0"/>
              </a:spcBef>
              <a:spcAft>
                <a:spcPts val="0"/>
              </a:spcAft>
              <a:buNone/>
            </a:pPr>
            <a:r>
              <a:rPr b="1" lang="en-GB" sz="1700">
                <a:solidFill>
                  <a:srgbClr val="434343"/>
                </a:solidFill>
                <a:latin typeface="Roboto Mono"/>
                <a:ea typeface="Roboto Mono"/>
                <a:cs typeface="Roboto Mono"/>
                <a:sym typeface="Roboto Mono"/>
              </a:rPr>
              <a:t>16 x 16 = 256</a:t>
            </a:r>
            <a:endParaRPr b="1" sz="1300">
              <a:solidFill>
                <a:srgbClr val="434343"/>
              </a:solidFill>
              <a:latin typeface="Roboto Mono"/>
              <a:ea typeface="Roboto Mono"/>
              <a:cs typeface="Roboto Mono"/>
              <a:sym typeface="Roboto Mono"/>
            </a:endParaRPr>
          </a:p>
          <a:p>
            <a:pPr indent="0" lvl="0" marL="0" rtl="0" algn="l">
              <a:spcBef>
                <a:spcPts val="0"/>
              </a:spcBef>
              <a:spcAft>
                <a:spcPts val="0"/>
              </a:spcAft>
              <a:buNone/>
            </a:pPr>
            <a:r>
              <a:t/>
            </a:r>
            <a:endParaRPr>
              <a:latin typeface="Roboto"/>
              <a:ea typeface="Roboto"/>
              <a:cs typeface="Roboto"/>
              <a:sym typeface="Roboto"/>
            </a:endParaRPr>
          </a:p>
          <a:p>
            <a:pPr indent="0" lvl="0" marL="0" rtl="0" algn="ctr">
              <a:spcBef>
                <a:spcPts val="0"/>
              </a:spcBef>
              <a:spcAft>
                <a:spcPts val="0"/>
              </a:spcAft>
              <a:buNone/>
            </a:pPr>
            <a:r>
              <a:t/>
            </a:r>
            <a:endParaRPr>
              <a:solidFill>
                <a:srgbClr val="434343"/>
              </a:solidFill>
              <a:latin typeface="Roboto"/>
              <a:ea typeface="Roboto"/>
              <a:cs typeface="Roboto"/>
              <a:sym typeface="Roboto"/>
            </a:endParaRPr>
          </a:p>
        </p:txBody>
      </p:sp>
      <p:sp>
        <p:nvSpPr>
          <p:cNvPr id="511" name="Google Shape;511;p48"/>
          <p:cNvSpPr txBox="1"/>
          <p:nvPr/>
        </p:nvSpPr>
        <p:spPr>
          <a:xfrm>
            <a:off x="216800" y="4033775"/>
            <a:ext cx="26526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434343"/>
                </a:solidFill>
                <a:latin typeface="Roboto"/>
                <a:ea typeface="Roboto"/>
                <a:cs typeface="Roboto"/>
                <a:sym typeface="Roboto"/>
              </a:rPr>
              <a:t>NB: HEX codes are not case sensitive (you can interchange capitals and lowercase letters)</a:t>
            </a:r>
            <a:endParaRPr sz="1300">
              <a:solidFill>
                <a:srgbClr val="434343"/>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And...Why the letters?</a:t>
            </a:r>
            <a:endParaRPr>
              <a:solidFill>
                <a:srgbClr val="032F62"/>
              </a:solidFill>
              <a:latin typeface="Francois One"/>
              <a:ea typeface="Francois One"/>
              <a:cs typeface="Francois One"/>
              <a:sym typeface="Francois One"/>
            </a:endParaRPr>
          </a:p>
        </p:txBody>
      </p:sp>
      <p:sp>
        <p:nvSpPr>
          <p:cNvPr id="517" name="Google Shape;517;p4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518" name="Google Shape;518;p49"/>
          <p:cNvGrpSpPr/>
          <p:nvPr/>
        </p:nvGrpSpPr>
        <p:grpSpPr>
          <a:xfrm>
            <a:off x="7984201" y="4195474"/>
            <a:ext cx="884557" cy="861343"/>
            <a:chOff x="7984201" y="4195474"/>
            <a:chExt cx="884557" cy="861343"/>
          </a:xfrm>
        </p:grpSpPr>
        <p:sp>
          <p:nvSpPr>
            <p:cNvPr id="519" name="Google Shape;519;p4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520" name="Google Shape;520;p4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521" name="Google Shape;521;p49"/>
          <p:cNvPicPr preferRelativeResize="0"/>
          <p:nvPr/>
        </p:nvPicPr>
        <p:blipFill>
          <a:blip r:embed="rId4">
            <a:alphaModFix amt="67000"/>
          </a:blip>
          <a:stretch>
            <a:fillRect/>
          </a:stretch>
        </p:blipFill>
        <p:spPr>
          <a:xfrm>
            <a:off x="2885150" y="1177600"/>
            <a:ext cx="5448300" cy="3532650"/>
          </a:xfrm>
          <a:prstGeom prst="rect">
            <a:avLst/>
          </a:prstGeom>
          <a:noFill/>
          <a:ln>
            <a:noFill/>
          </a:ln>
        </p:spPr>
      </p:pic>
      <p:pic>
        <p:nvPicPr>
          <p:cNvPr id="522" name="Google Shape;522;p49"/>
          <p:cNvPicPr preferRelativeResize="0"/>
          <p:nvPr/>
        </p:nvPicPr>
        <p:blipFill>
          <a:blip r:embed="rId5">
            <a:alphaModFix/>
          </a:blip>
          <a:stretch>
            <a:fillRect/>
          </a:stretch>
        </p:blipFill>
        <p:spPr>
          <a:xfrm rot="2700000">
            <a:off x="7977125" y="984987"/>
            <a:ext cx="634900" cy="634900"/>
          </a:xfrm>
          <a:prstGeom prst="rect">
            <a:avLst/>
          </a:prstGeom>
          <a:noFill/>
          <a:ln>
            <a:noFill/>
          </a:ln>
        </p:spPr>
      </p:pic>
      <p:sp>
        <p:nvSpPr>
          <p:cNvPr id="523" name="Google Shape;523;p49"/>
          <p:cNvSpPr txBox="1"/>
          <p:nvPr/>
        </p:nvSpPr>
        <p:spPr>
          <a:xfrm>
            <a:off x="2970875" y="1194575"/>
            <a:ext cx="5404200" cy="344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rgbClr val="434343"/>
                </a:solidFill>
                <a:latin typeface="Roboto"/>
                <a:ea typeface="Roboto"/>
                <a:cs typeface="Roboto"/>
                <a:sym typeface="Roboto"/>
              </a:rPr>
              <a:t>Because HEX digits have 16 </a:t>
            </a:r>
            <a:r>
              <a:rPr lang="en-GB" sz="1800">
                <a:solidFill>
                  <a:srgbClr val="434343"/>
                </a:solidFill>
                <a:latin typeface="Roboto"/>
                <a:ea typeface="Roboto"/>
                <a:cs typeface="Roboto"/>
                <a:sym typeface="Roboto"/>
              </a:rPr>
              <a:t>possible values</a:t>
            </a:r>
            <a:r>
              <a:rPr lang="en-GB" sz="1800">
                <a:solidFill>
                  <a:srgbClr val="434343"/>
                </a:solidFill>
                <a:latin typeface="Roboto"/>
                <a:ea typeface="Roboto"/>
                <a:cs typeface="Roboto"/>
                <a:sym typeface="Roboto"/>
              </a:rPr>
              <a:t>, our single digit decimal numbers (0-9) are not enough. So, we need to 'borrow' letters and assign them as numbers:</a:t>
            </a:r>
            <a:endParaRPr sz="1800">
              <a:solidFill>
                <a:srgbClr val="434343"/>
              </a:solidFill>
              <a:latin typeface="Roboto"/>
              <a:ea typeface="Roboto"/>
              <a:cs typeface="Roboto"/>
              <a:sym typeface="Roboto"/>
            </a:endParaRPr>
          </a:p>
          <a:p>
            <a:pPr indent="0" lvl="0" marL="0" rtl="0" algn="l">
              <a:spcBef>
                <a:spcPts val="0"/>
              </a:spcBef>
              <a:spcAft>
                <a:spcPts val="0"/>
              </a:spcAft>
              <a:buNone/>
            </a:pPr>
            <a:r>
              <a:t/>
            </a:r>
            <a:endParaRPr sz="1800">
              <a:solidFill>
                <a:srgbClr val="434343"/>
              </a:solidFill>
              <a:latin typeface="Roboto"/>
              <a:ea typeface="Roboto"/>
              <a:cs typeface="Roboto"/>
              <a:sym typeface="Roboto"/>
            </a:endParaRPr>
          </a:p>
          <a:p>
            <a:pPr indent="0" lvl="0" marL="0" rtl="0" algn="l">
              <a:spcBef>
                <a:spcPts val="0"/>
              </a:spcBef>
              <a:spcAft>
                <a:spcPts val="0"/>
              </a:spcAft>
              <a:buNone/>
            </a:pPr>
            <a:r>
              <a:t/>
            </a:r>
            <a:endParaRPr sz="1800">
              <a:solidFill>
                <a:srgbClr val="434343"/>
              </a:solidFill>
              <a:latin typeface="Roboto"/>
              <a:ea typeface="Roboto"/>
              <a:cs typeface="Roboto"/>
              <a:sym typeface="Roboto"/>
            </a:endParaRPr>
          </a:p>
          <a:p>
            <a:pPr indent="0" lvl="0" marL="0" rtl="0" algn="l">
              <a:spcBef>
                <a:spcPts val="0"/>
              </a:spcBef>
              <a:spcAft>
                <a:spcPts val="0"/>
              </a:spcAft>
              <a:buNone/>
            </a:pPr>
            <a:r>
              <a:t/>
            </a:r>
            <a:endParaRPr sz="1800">
              <a:solidFill>
                <a:srgbClr val="434343"/>
              </a:solidFill>
              <a:latin typeface="Roboto"/>
              <a:ea typeface="Roboto"/>
              <a:cs typeface="Roboto"/>
              <a:sym typeface="Roboto"/>
            </a:endParaRPr>
          </a:p>
          <a:p>
            <a:pPr indent="0" lvl="0" marL="0" rtl="0" algn="l">
              <a:spcBef>
                <a:spcPts val="0"/>
              </a:spcBef>
              <a:spcAft>
                <a:spcPts val="0"/>
              </a:spcAft>
              <a:buNone/>
            </a:pPr>
            <a:r>
              <a:t/>
            </a:r>
            <a:endParaRPr sz="1800">
              <a:solidFill>
                <a:srgbClr val="434343"/>
              </a:solidFill>
              <a:latin typeface="Roboto"/>
              <a:ea typeface="Roboto"/>
              <a:cs typeface="Roboto"/>
              <a:sym typeface="Roboto"/>
            </a:endParaRPr>
          </a:p>
          <a:p>
            <a:pPr indent="0" lvl="0" marL="0" rtl="0" algn="l">
              <a:spcBef>
                <a:spcPts val="0"/>
              </a:spcBef>
              <a:spcAft>
                <a:spcPts val="0"/>
              </a:spcAft>
              <a:buNone/>
            </a:pPr>
            <a:r>
              <a:t/>
            </a:r>
            <a:endParaRPr sz="1800">
              <a:solidFill>
                <a:srgbClr val="434343"/>
              </a:solidFill>
              <a:latin typeface="Roboto"/>
              <a:ea typeface="Roboto"/>
              <a:cs typeface="Roboto"/>
              <a:sym typeface="Roboto"/>
            </a:endParaRPr>
          </a:p>
          <a:p>
            <a:pPr indent="0" lvl="0" marL="0" rtl="0" algn="l">
              <a:spcBef>
                <a:spcPts val="0"/>
              </a:spcBef>
              <a:spcAft>
                <a:spcPts val="0"/>
              </a:spcAft>
              <a:buNone/>
            </a:pPr>
            <a:r>
              <a:rPr lang="en-GB" sz="1800">
                <a:solidFill>
                  <a:srgbClr val="434343"/>
                </a:solidFill>
                <a:latin typeface="Roboto"/>
                <a:ea typeface="Roboto"/>
                <a:cs typeface="Roboto"/>
                <a:sym typeface="Roboto"/>
              </a:rPr>
              <a:t>Notice A is 10, B is 11, C is 12 and so on?</a:t>
            </a:r>
            <a:endParaRPr sz="1800">
              <a:solidFill>
                <a:srgbClr val="434343"/>
              </a:solidFill>
              <a:latin typeface="Roboto"/>
              <a:ea typeface="Roboto"/>
              <a:cs typeface="Roboto"/>
              <a:sym typeface="Roboto"/>
            </a:endParaRPr>
          </a:p>
          <a:p>
            <a:pPr indent="0" lvl="0" marL="0" rtl="0" algn="l">
              <a:spcBef>
                <a:spcPts val="0"/>
              </a:spcBef>
              <a:spcAft>
                <a:spcPts val="0"/>
              </a:spcAft>
              <a:buNone/>
            </a:pPr>
            <a:r>
              <a:t/>
            </a:r>
            <a:endParaRPr b="1" sz="1800">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p:txBody>
      </p:sp>
      <p:graphicFrame>
        <p:nvGraphicFramePr>
          <p:cNvPr id="524" name="Google Shape;524;p49"/>
          <p:cNvGraphicFramePr/>
          <p:nvPr/>
        </p:nvGraphicFramePr>
        <p:xfrm>
          <a:off x="3014538" y="2671850"/>
          <a:ext cx="3000000" cy="3000000"/>
        </p:xfrm>
        <a:graphic>
          <a:graphicData uri="http://schemas.openxmlformats.org/drawingml/2006/table">
            <a:tbl>
              <a:tblPr>
                <a:noFill/>
                <a:tableStyleId>{CC1B96C2-53B5-4AC6-A907-071176F89E11}</a:tableStyleId>
              </a:tblPr>
              <a:tblGrid>
                <a:gridCol w="518950"/>
                <a:gridCol w="518950"/>
                <a:gridCol w="518950"/>
                <a:gridCol w="518950"/>
                <a:gridCol w="518950"/>
                <a:gridCol w="518950"/>
                <a:gridCol w="518950"/>
                <a:gridCol w="518950"/>
                <a:gridCol w="518950"/>
                <a:gridCol w="518950"/>
              </a:tblGrid>
              <a:tr h="396225">
                <a:tc>
                  <a:txBody>
                    <a:bodyPr/>
                    <a:lstStyle/>
                    <a:p>
                      <a:pPr indent="0" lvl="0" marL="0" rtl="0" algn="ctr">
                        <a:spcBef>
                          <a:spcPts val="0"/>
                        </a:spcBef>
                        <a:spcAft>
                          <a:spcPts val="0"/>
                        </a:spcAft>
                        <a:buNone/>
                      </a:pPr>
                      <a:r>
                        <a:rPr b="1" lang="en-GB"/>
                        <a:t>0</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t>1</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t>2</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t>3</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t>4</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t>5</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t>6</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t>7</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t>8</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t>9</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r>
              <a:tr h="396225">
                <a:tc>
                  <a:txBody>
                    <a:bodyPr/>
                    <a:lstStyle/>
                    <a:p>
                      <a:pPr indent="0" lvl="0" marL="0" rtl="0" algn="ctr">
                        <a:spcBef>
                          <a:spcPts val="0"/>
                        </a:spcBef>
                        <a:spcAft>
                          <a:spcPts val="0"/>
                        </a:spcAft>
                        <a:buNone/>
                      </a:pPr>
                      <a:r>
                        <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latin typeface="Roboto"/>
                          <a:ea typeface="Roboto"/>
                          <a:cs typeface="Roboto"/>
                          <a:sym typeface="Roboto"/>
                        </a:rPr>
                        <a:t>A</a:t>
                      </a:r>
                      <a:r>
                        <a:rPr b="1" baseline="30000" lang="en-GB">
                          <a:solidFill>
                            <a:srgbClr val="434343"/>
                          </a:solidFill>
                          <a:latin typeface="Roboto"/>
                          <a:ea typeface="Roboto"/>
                          <a:cs typeface="Roboto"/>
                          <a:sym typeface="Roboto"/>
                        </a:rPr>
                        <a:t>(10)</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latin typeface="Roboto"/>
                          <a:ea typeface="Roboto"/>
                          <a:cs typeface="Roboto"/>
                          <a:sym typeface="Roboto"/>
                        </a:rPr>
                        <a:t>B</a:t>
                      </a:r>
                      <a:r>
                        <a:rPr b="1" baseline="30000" lang="en-GB">
                          <a:solidFill>
                            <a:srgbClr val="434343"/>
                          </a:solidFill>
                          <a:latin typeface="Roboto"/>
                          <a:ea typeface="Roboto"/>
                          <a:cs typeface="Roboto"/>
                          <a:sym typeface="Roboto"/>
                        </a:rPr>
                        <a:t>(11)</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latin typeface="Roboto"/>
                          <a:ea typeface="Roboto"/>
                          <a:cs typeface="Roboto"/>
                          <a:sym typeface="Roboto"/>
                        </a:rPr>
                        <a:t>C</a:t>
                      </a:r>
                      <a:r>
                        <a:rPr b="1" baseline="30000" lang="en-GB">
                          <a:solidFill>
                            <a:srgbClr val="434343"/>
                          </a:solidFill>
                          <a:latin typeface="Roboto"/>
                          <a:ea typeface="Roboto"/>
                          <a:cs typeface="Roboto"/>
                          <a:sym typeface="Roboto"/>
                        </a:rPr>
                        <a:t>(12)</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latin typeface="Roboto"/>
                          <a:ea typeface="Roboto"/>
                          <a:cs typeface="Roboto"/>
                          <a:sym typeface="Roboto"/>
                        </a:rPr>
                        <a:t>D</a:t>
                      </a:r>
                      <a:r>
                        <a:rPr b="1" baseline="30000" lang="en-GB">
                          <a:solidFill>
                            <a:srgbClr val="434343"/>
                          </a:solidFill>
                          <a:latin typeface="Roboto"/>
                          <a:ea typeface="Roboto"/>
                          <a:cs typeface="Roboto"/>
                          <a:sym typeface="Roboto"/>
                        </a:rPr>
                        <a:t>(13)</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latin typeface="Roboto"/>
                          <a:ea typeface="Roboto"/>
                          <a:cs typeface="Roboto"/>
                          <a:sym typeface="Roboto"/>
                        </a:rPr>
                        <a:t>E</a:t>
                      </a:r>
                      <a:r>
                        <a:rPr b="1" baseline="30000" lang="en-GB">
                          <a:solidFill>
                            <a:srgbClr val="434343"/>
                          </a:solidFill>
                          <a:latin typeface="Roboto"/>
                          <a:ea typeface="Roboto"/>
                          <a:cs typeface="Roboto"/>
                          <a:sym typeface="Roboto"/>
                        </a:rPr>
                        <a:t>(14)</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latin typeface="Roboto"/>
                          <a:ea typeface="Roboto"/>
                          <a:cs typeface="Roboto"/>
                          <a:sym typeface="Roboto"/>
                        </a:rPr>
                        <a:t>F</a:t>
                      </a:r>
                      <a:r>
                        <a:rPr b="1" baseline="30000" lang="en-GB">
                          <a:solidFill>
                            <a:srgbClr val="434343"/>
                          </a:solidFill>
                          <a:latin typeface="Roboto"/>
                          <a:ea typeface="Roboto"/>
                          <a:cs typeface="Roboto"/>
                          <a:sym typeface="Roboto"/>
                        </a:rPr>
                        <a:t>(15)</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t/>
                      </a:r>
                      <a:endParaRPr b="1"/>
                    </a:p>
                  </a:txBody>
                  <a:tcPr marT="91425" marB="91425" marR="91425" marL="91425">
                    <a:lnL cap="flat" cmpd="sng" w="28575">
                      <a:solidFill>
                        <a:schemeClr val="lt1">
                          <a:alpha val="0"/>
                        </a:schemeClr>
                      </a:solidFill>
                      <a:prstDash val="solid"/>
                      <a:round/>
                      <a:headEnd len="sm" w="sm" type="none"/>
                      <a:tailEnd len="sm" w="sm" type="none"/>
                    </a:lnL>
                    <a:lnR cap="flat" cmpd="sng" w="28575">
                      <a:solidFill>
                        <a:schemeClr val="lt1">
                          <a:alpha val="0"/>
                        </a:schemeClr>
                      </a:solidFill>
                      <a:prstDash val="solid"/>
                      <a:round/>
                      <a:headEnd len="sm" w="sm" type="none"/>
                      <a:tailEnd len="sm" w="sm" type="none"/>
                    </a:lnR>
                    <a:lnT cap="flat" cmpd="sng" w="28575">
                      <a:solidFill>
                        <a:schemeClr val="lt1">
                          <a:alpha val="0"/>
                        </a:schemeClr>
                      </a:solidFill>
                      <a:prstDash val="solid"/>
                      <a:round/>
                      <a:headEnd len="sm" w="sm" type="none"/>
                      <a:tailEnd len="sm" w="sm" type="none"/>
                    </a:lnT>
                    <a:lnB cap="flat" cmpd="sng" w="28575">
                      <a:solidFill>
                        <a:schemeClr val="lt1">
                          <a:alpha val="0"/>
                        </a:schemeClr>
                      </a:solidFill>
                      <a:prstDash val="solid"/>
                      <a:round/>
                      <a:headEnd len="sm" w="sm" type="none"/>
                      <a:tailEnd len="sm" w="sm" type="none"/>
                    </a:lnB>
                  </a:tcPr>
                </a:tc>
              </a:tr>
            </a:tbl>
          </a:graphicData>
        </a:graphic>
      </p:graphicFrame>
      <p:grpSp>
        <p:nvGrpSpPr>
          <p:cNvPr id="525" name="Google Shape;525;p49"/>
          <p:cNvGrpSpPr/>
          <p:nvPr/>
        </p:nvGrpSpPr>
        <p:grpSpPr>
          <a:xfrm>
            <a:off x="927397" y="1291190"/>
            <a:ext cx="1195745" cy="1195745"/>
            <a:chOff x="698793" y="1291230"/>
            <a:chExt cx="3150012" cy="3150012"/>
          </a:xfrm>
        </p:grpSpPr>
        <p:sp>
          <p:nvSpPr>
            <p:cNvPr id="526" name="Google Shape;526;p49"/>
            <p:cNvSpPr/>
            <p:nvPr/>
          </p:nvSpPr>
          <p:spPr>
            <a:xfrm>
              <a:off x="864250" y="1733000"/>
              <a:ext cx="2847000" cy="1812600"/>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7" name="Google Shape;527;p49"/>
            <p:cNvGrpSpPr/>
            <p:nvPr/>
          </p:nvGrpSpPr>
          <p:grpSpPr>
            <a:xfrm>
              <a:off x="698793" y="1291230"/>
              <a:ext cx="3150012" cy="3150012"/>
              <a:chOff x="2335050" y="1017725"/>
              <a:chExt cx="3820975" cy="3820975"/>
            </a:xfrm>
          </p:grpSpPr>
          <p:pic>
            <p:nvPicPr>
              <p:cNvPr id="528" name="Google Shape;528;p49"/>
              <p:cNvPicPr preferRelativeResize="0"/>
              <p:nvPr/>
            </p:nvPicPr>
            <p:blipFill>
              <a:blip r:embed="rId6">
                <a:alphaModFix/>
              </a:blip>
              <a:stretch>
                <a:fillRect/>
              </a:stretch>
            </p:blipFill>
            <p:spPr>
              <a:xfrm>
                <a:off x="2335050" y="1017725"/>
                <a:ext cx="3820975" cy="3820975"/>
              </a:xfrm>
              <a:prstGeom prst="rect">
                <a:avLst/>
              </a:prstGeom>
              <a:noFill/>
              <a:ln>
                <a:noFill/>
              </a:ln>
            </p:spPr>
          </p:pic>
          <p:pic>
            <p:nvPicPr>
              <p:cNvPr id="529" name="Google Shape;529;p49"/>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grpSp>
      <p:sp>
        <p:nvSpPr>
          <p:cNvPr id="530" name="Google Shape;530;p49"/>
          <p:cNvSpPr/>
          <p:nvPr/>
        </p:nvSpPr>
        <p:spPr>
          <a:xfrm>
            <a:off x="1218500" y="3033850"/>
            <a:ext cx="649200" cy="514500"/>
          </a:xfrm>
          <a:prstGeom prst="rect">
            <a:avLst/>
          </a:prstGeom>
          <a:solidFill>
            <a:srgbClr val="00FF00">
              <a:alpha val="48600"/>
            </a:srgbClr>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9"/>
          <p:cNvSpPr/>
          <p:nvPr/>
        </p:nvSpPr>
        <p:spPr>
          <a:xfrm>
            <a:off x="1994750" y="3033850"/>
            <a:ext cx="512100" cy="512100"/>
          </a:xfrm>
          <a:prstGeom prst="rect">
            <a:avLst/>
          </a:prstGeom>
          <a:solidFill>
            <a:srgbClr val="0000FF">
              <a:alpha val="51400"/>
            </a:srgbClr>
          </a:solid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9"/>
          <p:cNvSpPr/>
          <p:nvPr/>
        </p:nvSpPr>
        <p:spPr>
          <a:xfrm>
            <a:off x="604100" y="3033850"/>
            <a:ext cx="514500" cy="514500"/>
          </a:xfrm>
          <a:prstGeom prst="rect">
            <a:avLst/>
          </a:prstGeom>
          <a:solidFill>
            <a:srgbClr val="FF0000">
              <a:alpha val="49720"/>
            </a:srgbClr>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9"/>
          <p:cNvSpPr txBox="1"/>
          <p:nvPr/>
        </p:nvSpPr>
        <p:spPr>
          <a:xfrm>
            <a:off x="726650" y="2426575"/>
            <a:ext cx="1632900" cy="463500"/>
          </a:xfrm>
          <a:prstGeom prst="rect">
            <a:avLst/>
          </a:prstGeom>
          <a:noFill/>
          <a:ln>
            <a:noFill/>
          </a:ln>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GB" sz="1500">
                <a:solidFill>
                  <a:srgbClr val="FF00FF"/>
                </a:solidFill>
                <a:latin typeface="Roboto"/>
                <a:ea typeface="Roboto"/>
                <a:cs typeface="Roboto"/>
                <a:sym typeface="Roboto"/>
              </a:rPr>
              <a:t>HEX = #ff00ff</a:t>
            </a:r>
            <a:endParaRPr b="1" sz="4200">
              <a:solidFill>
                <a:srgbClr val="434343"/>
              </a:solidFill>
              <a:latin typeface="Roboto"/>
              <a:ea typeface="Roboto"/>
              <a:cs typeface="Roboto"/>
              <a:sym typeface="Roboto"/>
            </a:endParaRPr>
          </a:p>
        </p:txBody>
      </p:sp>
      <p:sp>
        <p:nvSpPr>
          <p:cNvPr id="534" name="Google Shape;534;p49"/>
          <p:cNvSpPr txBox="1"/>
          <p:nvPr/>
        </p:nvSpPr>
        <p:spPr>
          <a:xfrm>
            <a:off x="-165225" y="2895600"/>
            <a:ext cx="30000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800">
                <a:solidFill>
                  <a:srgbClr val="434343"/>
                </a:solidFill>
                <a:latin typeface="Roboto"/>
                <a:ea typeface="Roboto"/>
                <a:cs typeface="Roboto"/>
                <a:sym typeface="Roboto"/>
              </a:rPr>
              <a:t># ff  00  ff</a:t>
            </a:r>
            <a:endParaRPr sz="200"/>
          </a:p>
        </p:txBody>
      </p:sp>
      <p:sp>
        <p:nvSpPr>
          <p:cNvPr id="535" name="Google Shape;535;p49"/>
          <p:cNvSpPr txBox="1"/>
          <p:nvPr/>
        </p:nvSpPr>
        <p:spPr>
          <a:xfrm>
            <a:off x="637550" y="3563625"/>
            <a:ext cx="447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rgbClr val="434343"/>
                </a:solidFill>
                <a:latin typeface="Roboto"/>
                <a:ea typeface="Roboto"/>
                <a:cs typeface="Roboto"/>
                <a:sym typeface="Roboto"/>
              </a:rPr>
              <a:t>R</a:t>
            </a:r>
            <a:endParaRPr b="1" sz="1200">
              <a:solidFill>
                <a:srgbClr val="434343"/>
              </a:solidFill>
              <a:latin typeface="Roboto"/>
              <a:ea typeface="Roboto"/>
              <a:cs typeface="Roboto"/>
              <a:sym typeface="Roboto"/>
            </a:endParaRPr>
          </a:p>
        </p:txBody>
      </p:sp>
      <p:sp>
        <p:nvSpPr>
          <p:cNvPr id="536" name="Google Shape;536;p49"/>
          <p:cNvSpPr txBox="1"/>
          <p:nvPr/>
        </p:nvSpPr>
        <p:spPr>
          <a:xfrm>
            <a:off x="1319300" y="3563613"/>
            <a:ext cx="447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rgbClr val="434343"/>
                </a:solidFill>
                <a:latin typeface="Roboto"/>
                <a:ea typeface="Roboto"/>
                <a:cs typeface="Roboto"/>
                <a:sym typeface="Roboto"/>
              </a:rPr>
              <a:t>G</a:t>
            </a:r>
            <a:endParaRPr b="1" sz="1200">
              <a:solidFill>
                <a:srgbClr val="434343"/>
              </a:solidFill>
              <a:latin typeface="Roboto"/>
              <a:ea typeface="Roboto"/>
              <a:cs typeface="Roboto"/>
              <a:sym typeface="Roboto"/>
            </a:endParaRPr>
          </a:p>
        </p:txBody>
      </p:sp>
      <p:sp>
        <p:nvSpPr>
          <p:cNvPr id="537" name="Google Shape;537;p49"/>
          <p:cNvSpPr txBox="1"/>
          <p:nvPr/>
        </p:nvSpPr>
        <p:spPr>
          <a:xfrm>
            <a:off x="2001050" y="3563613"/>
            <a:ext cx="447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rgbClr val="434343"/>
                </a:solidFill>
                <a:latin typeface="Roboto"/>
                <a:ea typeface="Roboto"/>
                <a:cs typeface="Roboto"/>
                <a:sym typeface="Roboto"/>
              </a:rPr>
              <a:t>B</a:t>
            </a:r>
            <a:endParaRPr b="1" sz="1200">
              <a:solidFill>
                <a:srgbClr val="434343"/>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How does the combination work?</a:t>
            </a:r>
            <a:endParaRPr>
              <a:solidFill>
                <a:srgbClr val="032F62"/>
              </a:solidFill>
              <a:latin typeface="Francois One"/>
              <a:ea typeface="Francois One"/>
              <a:cs typeface="Francois One"/>
              <a:sym typeface="Francois One"/>
            </a:endParaRPr>
          </a:p>
        </p:txBody>
      </p:sp>
      <p:sp>
        <p:nvSpPr>
          <p:cNvPr id="543" name="Google Shape;543;p50"/>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544" name="Google Shape;544;p50"/>
          <p:cNvGrpSpPr/>
          <p:nvPr/>
        </p:nvGrpSpPr>
        <p:grpSpPr>
          <a:xfrm>
            <a:off x="7984201" y="4195474"/>
            <a:ext cx="884557" cy="861343"/>
            <a:chOff x="7984201" y="4195474"/>
            <a:chExt cx="884557" cy="861343"/>
          </a:xfrm>
        </p:grpSpPr>
        <p:sp>
          <p:nvSpPr>
            <p:cNvPr id="545" name="Google Shape;545;p5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546" name="Google Shape;546;p5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547" name="Google Shape;547;p50"/>
          <p:cNvSpPr txBox="1"/>
          <p:nvPr/>
        </p:nvSpPr>
        <p:spPr>
          <a:xfrm>
            <a:off x="4038600" y="1388350"/>
            <a:ext cx="43458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434343"/>
                </a:solidFill>
                <a:latin typeface="Roboto"/>
                <a:ea typeface="Roboto"/>
                <a:cs typeface="Roboto"/>
                <a:sym typeface="Roboto"/>
              </a:rPr>
              <a:t>RGB for WHITE</a:t>
            </a:r>
            <a:endParaRPr b="1" sz="1800">
              <a:solidFill>
                <a:srgbClr val="434343"/>
              </a:solidFill>
              <a:latin typeface="Roboto"/>
              <a:ea typeface="Roboto"/>
              <a:cs typeface="Roboto"/>
              <a:sym typeface="Roboto"/>
            </a:endParaRPr>
          </a:p>
          <a:p>
            <a:pPr indent="0" lvl="0" marL="0" rtl="0" algn="l">
              <a:spcBef>
                <a:spcPts val="0"/>
              </a:spcBef>
              <a:spcAft>
                <a:spcPts val="0"/>
              </a:spcAft>
              <a:buNone/>
            </a:pPr>
            <a:r>
              <a:t/>
            </a:r>
            <a:endParaRPr sz="1800">
              <a:solidFill>
                <a:srgbClr val="434343"/>
              </a:solidFill>
              <a:latin typeface="Roboto"/>
              <a:ea typeface="Roboto"/>
              <a:cs typeface="Roboto"/>
              <a:sym typeface="Roboto"/>
            </a:endParaRPr>
          </a:p>
          <a:p>
            <a:pPr indent="0" lvl="0" marL="0" rtl="0" algn="l">
              <a:spcBef>
                <a:spcPts val="0"/>
              </a:spcBef>
              <a:spcAft>
                <a:spcPts val="0"/>
              </a:spcAft>
              <a:buNone/>
            </a:pPr>
            <a:r>
              <a:rPr lang="en-GB" sz="1800">
                <a:solidFill>
                  <a:srgbClr val="434343"/>
                </a:solidFill>
                <a:latin typeface="Roboto"/>
                <a:ea typeface="Roboto"/>
                <a:cs typeface="Roboto"/>
                <a:sym typeface="Roboto"/>
              </a:rPr>
              <a:t>Remember slide 6?: </a:t>
            </a:r>
            <a:endParaRPr sz="1800">
              <a:solidFill>
                <a:srgbClr val="434343"/>
              </a:solidFill>
              <a:latin typeface="Roboto"/>
              <a:ea typeface="Roboto"/>
              <a:cs typeface="Roboto"/>
              <a:sym typeface="Roboto"/>
            </a:endParaRPr>
          </a:p>
          <a:p>
            <a:pPr indent="-342900" lvl="0" marL="457200" rtl="0" algn="l">
              <a:spcBef>
                <a:spcPts val="0"/>
              </a:spcBef>
              <a:spcAft>
                <a:spcPts val="0"/>
              </a:spcAft>
              <a:buClr>
                <a:srgbClr val="434343"/>
              </a:buClr>
              <a:buSzPts val="1800"/>
              <a:buFont typeface="Roboto"/>
              <a:buChar char="●"/>
            </a:pPr>
            <a:r>
              <a:rPr b="1" lang="en-GB" sz="1800">
                <a:solidFill>
                  <a:srgbClr val="434343"/>
                </a:solidFill>
                <a:latin typeface="Roboto"/>
                <a:ea typeface="Roboto"/>
                <a:cs typeface="Roboto"/>
                <a:sym typeface="Roboto"/>
              </a:rPr>
              <a:t>WHITE</a:t>
            </a:r>
            <a:r>
              <a:rPr lang="en-GB" sz="1800">
                <a:solidFill>
                  <a:srgbClr val="434343"/>
                </a:solidFill>
                <a:latin typeface="Roboto"/>
                <a:ea typeface="Roboto"/>
                <a:cs typeface="Roboto"/>
                <a:sym typeface="Roboto"/>
              </a:rPr>
              <a:t> is made up of </a:t>
            </a:r>
            <a:r>
              <a:rPr b="1" lang="en-GB" sz="1800">
                <a:solidFill>
                  <a:srgbClr val="FF0000"/>
                </a:solidFill>
                <a:latin typeface="Roboto"/>
                <a:ea typeface="Roboto"/>
                <a:cs typeface="Roboto"/>
                <a:sym typeface="Roboto"/>
              </a:rPr>
              <a:t>R </a:t>
            </a:r>
            <a:r>
              <a:rPr b="1" lang="en-GB" sz="1800">
                <a:solidFill>
                  <a:srgbClr val="00FF00"/>
                </a:solidFill>
                <a:latin typeface="Roboto"/>
                <a:ea typeface="Roboto"/>
                <a:cs typeface="Roboto"/>
                <a:sym typeface="Roboto"/>
              </a:rPr>
              <a:t>G </a:t>
            </a:r>
            <a:r>
              <a:rPr b="1" lang="en-GB" sz="1800">
                <a:solidFill>
                  <a:srgbClr val="0000FF"/>
                </a:solidFill>
                <a:latin typeface="Roboto"/>
                <a:ea typeface="Roboto"/>
                <a:cs typeface="Roboto"/>
                <a:sym typeface="Roboto"/>
              </a:rPr>
              <a:t>B</a:t>
            </a:r>
            <a:r>
              <a:rPr lang="en-GB" sz="1800">
                <a:solidFill>
                  <a:srgbClr val="434343"/>
                </a:solidFill>
                <a:latin typeface="Roboto"/>
                <a:ea typeface="Roboto"/>
                <a:cs typeface="Roboto"/>
                <a:sym typeface="Roboto"/>
              </a:rPr>
              <a:t> values each of 255 </a:t>
            </a:r>
            <a:endParaRPr sz="1800">
              <a:solidFill>
                <a:srgbClr val="434343"/>
              </a:solidFill>
              <a:latin typeface="Roboto"/>
              <a:ea typeface="Roboto"/>
              <a:cs typeface="Roboto"/>
              <a:sym typeface="Roboto"/>
            </a:endParaRPr>
          </a:p>
          <a:p>
            <a:pPr indent="-342900" lvl="0" marL="457200" rtl="0" algn="l">
              <a:spcBef>
                <a:spcPts val="0"/>
              </a:spcBef>
              <a:spcAft>
                <a:spcPts val="0"/>
              </a:spcAft>
              <a:buClr>
                <a:srgbClr val="434343"/>
              </a:buClr>
              <a:buSzPts val="1800"/>
              <a:buFont typeface="Roboto"/>
              <a:buChar char="●"/>
            </a:pPr>
            <a:r>
              <a:rPr lang="en-GB" sz="1800">
                <a:solidFill>
                  <a:srgbClr val="434343"/>
                </a:solidFill>
                <a:latin typeface="Roboto"/>
                <a:ea typeface="Roboto"/>
                <a:cs typeface="Roboto"/>
                <a:sym typeface="Roboto"/>
              </a:rPr>
              <a:t>Looking at the shade </a:t>
            </a:r>
            <a:r>
              <a:rPr b="1" lang="en-GB" sz="1800">
                <a:solidFill>
                  <a:srgbClr val="434343"/>
                </a:solidFill>
                <a:latin typeface="Roboto"/>
                <a:ea typeface="Roboto"/>
                <a:cs typeface="Roboto"/>
                <a:sym typeface="Roboto"/>
              </a:rPr>
              <a:t>WHITE</a:t>
            </a:r>
            <a:r>
              <a:rPr lang="en-GB" sz="1800">
                <a:solidFill>
                  <a:srgbClr val="434343"/>
                </a:solidFill>
                <a:latin typeface="Roboto"/>
                <a:ea typeface="Roboto"/>
                <a:cs typeface="Roboto"/>
                <a:sym typeface="Roboto"/>
              </a:rPr>
              <a:t>, it's a bit like saying the </a:t>
            </a:r>
            <a:r>
              <a:rPr b="1" lang="en-GB" sz="1800">
                <a:solidFill>
                  <a:srgbClr val="434343"/>
                </a:solidFill>
                <a:latin typeface="Roboto"/>
                <a:ea typeface="Roboto"/>
                <a:cs typeface="Roboto"/>
                <a:sym typeface="Roboto"/>
              </a:rPr>
              <a:t>volume</a:t>
            </a:r>
            <a:r>
              <a:rPr lang="en-GB" sz="1800">
                <a:solidFill>
                  <a:srgbClr val="434343"/>
                </a:solidFill>
                <a:latin typeface="Roboto"/>
                <a:ea typeface="Roboto"/>
                <a:cs typeface="Roboto"/>
                <a:sym typeface="Roboto"/>
              </a:rPr>
              <a:t> is on </a:t>
            </a:r>
            <a:r>
              <a:rPr b="1" lang="en-GB" sz="1800">
                <a:solidFill>
                  <a:srgbClr val="434343"/>
                </a:solidFill>
                <a:latin typeface="Roboto"/>
                <a:ea typeface="Roboto"/>
                <a:cs typeface="Roboto"/>
                <a:sym typeface="Roboto"/>
              </a:rPr>
              <a:t>MAX</a:t>
            </a:r>
            <a:r>
              <a:rPr lang="en-GB" sz="1800">
                <a:solidFill>
                  <a:srgbClr val="434343"/>
                </a:solidFill>
                <a:latin typeface="Roboto"/>
                <a:ea typeface="Roboto"/>
                <a:cs typeface="Roboto"/>
                <a:sym typeface="Roboto"/>
              </a:rPr>
              <a:t> for each </a:t>
            </a:r>
            <a:r>
              <a:rPr b="1" lang="en-GB" sz="1800">
                <a:solidFill>
                  <a:srgbClr val="FF0000"/>
                </a:solidFill>
                <a:latin typeface="Roboto"/>
                <a:ea typeface="Roboto"/>
                <a:cs typeface="Roboto"/>
                <a:sym typeface="Roboto"/>
              </a:rPr>
              <a:t>R</a:t>
            </a:r>
            <a:r>
              <a:rPr b="1" lang="en-GB" sz="1800">
                <a:solidFill>
                  <a:srgbClr val="434343"/>
                </a:solidFill>
                <a:latin typeface="Roboto"/>
                <a:ea typeface="Roboto"/>
                <a:cs typeface="Roboto"/>
                <a:sym typeface="Roboto"/>
              </a:rPr>
              <a:t> </a:t>
            </a:r>
            <a:r>
              <a:rPr b="1" lang="en-GB" sz="1800">
                <a:solidFill>
                  <a:srgbClr val="00FF00"/>
                </a:solidFill>
                <a:latin typeface="Roboto"/>
                <a:ea typeface="Roboto"/>
                <a:cs typeface="Roboto"/>
                <a:sym typeface="Roboto"/>
              </a:rPr>
              <a:t>G</a:t>
            </a:r>
            <a:r>
              <a:rPr b="1" lang="en-GB" sz="1800">
                <a:solidFill>
                  <a:srgbClr val="434343"/>
                </a:solidFill>
                <a:latin typeface="Roboto"/>
                <a:ea typeface="Roboto"/>
                <a:cs typeface="Roboto"/>
                <a:sym typeface="Roboto"/>
              </a:rPr>
              <a:t> </a:t>
            </a:r>
            <a:r>
              <a:rPr b="1" lang="en-GB" sz="1800">
                <a:solidFill>
                  <a:srgbClr val="0000FF"/>
                </a:solidFill>
                <a:latin typeface="Roboto"/>
                <a:ea typeface="Roboto"/>
                <a:cs typeface="Roboto"/>
                <a:sym typeface="Roboto"/>
              </a:rPr>
              <a:t>B</a:t>
            </a:r>
            <a:r>
              <a:rPr lang="en-GB" sz="1800">
                <a:solidFill>
                  <a:srgbClr val="434343"/>
                </a:solidFill>
                <a:latin typeface="Roboto"/>
                <a:ea typeface="Roboto"/>
                <a:cs typeface="Roboto"/>
                <a:sym typeface="Roboto"/>
              </a:rPr>
              <a:t> colour</a:t>
            </a:r>
            <a:endParaRPr sz="1800">
              <a:solidFill>
                <a:srgbClr val="434343"/>
              </a:solidFill>
              <a:latin typeface="Roboto"/>
              <a:ea typeface="Roboto"/>
              <a:cs typeface="Roboto"/>
              <a:sym typeface="Roboto"/>
            </a:endParaRPr>
          </a:p>
          <a:p>
            <a:pPr indent="0" lvl="0" marL="0" rtl="0" algn="l">
              <a:spcBef>
                <a:spcPts val="0"/>
              </a:spcBef>
              <a:spcAft>
                <a:spcPts val="0"/>
              </a:spcAft>
              <a:buNone/>
            </a:pPr>
            <a:r>
              <a:t/>
            </a:r>
            <a:endParaRPr sz="1800">
              <a:solidFill>
                <a:srgbClr val="434343"/>
              </a:solidFill>
              <a:latin typeface="Roboto"/>
              <a:ea typeface="Roboto"/>
              <a:cs typeface="Roboto"/>
              <a:sym typeface="Roboto"/>
            </a:endParaRPr>
          </a:p>
          <a:p>
            <a:pPr indent="0" lvl="0" marL="0" rtl="0" algn="l">
              <a:spcBef>
                <a:spcPts val="0"/>
              </a:spcBef>
              <a:spcAft>
                <a:spcPts val="0"/>
              </a:spcAft>
              <a:buNone/>
            </a:pPr>
            <a:r>
              <a:t/>
            </a:r>
            <a:endParaRPr sz="1800">
              <a:solidFill>
                <a:srgbClr val="434343"/>
              </a:solidFill>
              <a:latin typeface="Roboto"/>
              <a:ea typeface="Roboto"/>
              <a:cs typeface="Roboto"/>
              <a:sym typeface="Roboto"/>
            </a:endParaRPr>
          </a:p>
          <a:p>
            <a:pPr indent="0" lvl="0" marL="0" rtl="0" algn="l">
              <a:spcBef>
                <a:spcPts val="0"/>
              </a:spcBef>
              <a:spcAft>
                <a:spcPts val="0"/>
              </a:spcAft>
              <a:buNone/>
            </a:pPr>
            <a:r>
              <a:t/>
            </a:r>
            <a:endParaRPr b="1" sz="1800">
              <a:solidFill>
                <a:srgbClr val="434343"/>
              </a:solidFill>
              <a:latin typeface="Roboto"/>
              <a:ea typeface="Roboto"/>
              <a:cs typeface="Roboto"/>
              <a:sym typeface="Roboto"/>
            </a:endParaRPr>
          </a:p>
        </p:txBody>
      </p:sp>
      <p:grpSp>
        <p:nvGrpSpPr>
          <p:cNvPr id="548" name="Google Shape;548;p50"/>
          <p:cNvGrpSpPr/>
          <p:nvPr/>
        </p:nvGrpSpPr>
        <p:grpSpPr>
          <a:xfrm>
            <a:off x="206889" y="1691487"/>
            <a:ext cx="3831601" cy="2780597"/>
            <a:chOff x="311700" y="925417"/>
            <a:chExt cx="3000001" cy="1849908"/>
          </a:xfrm>
        </p:grpSpPr>
        <p:pic>
          <p:nvPicPr>
            <p:cNvPr id="549" name="Google Shape;549;p50"/>
            <p:cNvPicPr preferRelativeResize="0"/>
            <p:nvPr/>
          </p:nvPicPr>
          <p:blipFill>
            <a:blip r:embed="rId4">
              <a:alphaModFix/>
            </a:blip>
            <a:stretch>
              <a:fillRect/>
            </a:stretch>
          </p:blipFill>
          <p:spPr>
            <a:xfrm>
              <a:off x="311700" y="925417"/>
              <a:ext cx="3000001" cy="1849908"/>
            </a:xfrm>
            <a:prstGeom prst="rect">
              <a:avLst/>
            </a:prstGeom>
            <a:noFill/>
            <a:ln>
              <a:noFill/>
            </a:ln>
          </p:spPr>
        </p:pic>
        <p:sp>
          <p:nvSpPr>
            <p:cNvPr id="550" name="Google Shape;550;p50"/>
            <p:cNvSpPr/>
            <p:nvPr/>
          </p:nvSpPr>
          <p:spPr>
            <a:xfrm>
              <a:off x="551530" y="995495"/>
              <a:ext cx="343200" cy="2019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0"/>
            <p:cNvSpPr/>
            <p:nvPr/>
          </p:nvSpPr>
          <p:spPr>
            <a:xfrm>
              <a:off x="1113505" y="995495"/>
              <a:ext cx="343200" cy="2019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0"/>
            <p:cNvSpPr/>
            <p:nvPr/>
          </p:nvSpPr>
          <p:spPr>
            <a:xfrm>
              <a:off x="1675480" y="995495"/>
              <a:ext cx="343200" cy="2019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53" name="Google Shape;553;p50"/>
          <p:cNvPicPr preferRelativeResize="0"/>
          <p:nvPr/>
        </p:nvPicPr>
        <p:blipFill>
          <a:blip r:embed="rId5">
            <a:alphaModFix/>
          </a:blip>
          <a:stretch>
            <a:fillRect/>
          </a:stretch>
        </p:blipFill>
        <p:spPr>
          <a:xfrm>
            <a:off x="5049425" y="3925525"/>
            <a:ext cx="695325" cy="695325"/>
          </a:xfrm>
          <a:prstGeom prst="rect">
            <a:avLst/>
          </a:prstGeom>
          <a:noFill/>
          <a:ln>
            <a:noFill/>
          </a:ln>
        </p:spPr>
      </p:pic>
      <p:pic>
        <p:nvPicPr>
          <p:cNvPr id="554" name="Google Shape;554;p50"/>
          <p:cNvPicPr preferRelativeResize="0"/>
          <p:nvPr/>
        </p:nvPicPr>
        <p:blipFill>
          <a:blip r:embed="rId6">
            <a:alphaModFix/>
          </a:blip>
          <a:stretch>
            <a:fillRect/>
          </a:stretch>
        </p:blipFill>
        <p:spPr>
          <a:xfrm>
            <a:off x="6978400" y="3961313"/>
            <a:ext cx="623750" cy="623750"/>
          </a:xfrm>
          <a:prstGeom prst="rect">
            <a:avLst/>
          </a:prstGeom>
          <a:noFill/>
          <a:ln>
            <a:noFill/>
          </a:ln>
        </p:spPr>
      </p:pic>
      <p:pic>
        <p:nvPicPr>
          <p:cNvPr id="555" name="Google Shape;555;p50"/>
          <p:cNvPicPr preferRelativeResize="0"/>
          <p:nvPr/>
        </p:nvPicPr>
        <p:blipFill>
          <a:blip r:embed="rId7">
            <a:alphaModFix/>
          </a:blip>
          <a:stretch>
            <a:fillRect/>
          </a:stretch>
        </p:blipFill>
        <p:spPr>
          <a:xfrm>
            <a:off x="6135413" y="4008938"/>
            <a:ext cx="528500" cy="528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How does the combination work?</a:t>
            </a:r>
            <a:endParaRPr>
              <a:solidFill>
                <a:srgbClr val="032F62"/>
              </a:solidFill>
              <a:latin typeface="Francois One"/>
              <a:ea typeface="Francois One"/>
              <a:cs typeface="Francois One"/>
              <a:sym typeface="Francois One"/>
            </a:endParaRPr>
          </a:p>
        </p:txBody>
      </p:sp>
      <p:sp>
        <p:nvSpPr>
          <p:cNvPr id="561" name="Google Shape;561;p51"/>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562" name="Google Shape;562;p51"/>
          <p:cNvGrpSpPr/>
          <p:nvPr/>
        </p:nvGrpSpPr>
        <p:grpSpPr>
          <a:xfrm>
            <a:off x="7984201" y="4195474"/>
            <a:ext cx="884557" cy="861343"/>
            <a:chOff x="7984201" y="4195474"/>
            <a:chExt cx="884557" cy="861343"/>
          </a:xfrm>
        </p:grpSpPr>
        <p:sp>
          <p:nvSpPr>
            <p:cNvPr id="563" name="Google Shape;563;p5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564" name="Google Shape;564;p5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565" name="Google Shape;565;p51"/>
          <p:cNvSpPr txBox="1"/>
          <p:nvPr/>
        </p:nvSpPr>
        <p:spPr>
          <a:xfrm>
            <a:off x="2970875" y="1194575"/>
            <a:ext cx="2409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434343"/>
              </a:solidFill>
              <a:latin typeface="Roboto"/>
              <a:ea typeface="Roboto"/>
              <a:cs typeface="Roboto"/>
              <a:sym typeface="Roboto"/>
            </a:endParaRPr>
          </a:p>
          <a:p>
            <a:pPr indent="0" lvl="0" marL="0" rtl="0" algn="l">
              <a:spcBef>
                <a:spcPts val="0"/>
              </a:spcBef>
              <a:spcAft>
                <a:spcPts val="0"/>
              </a:spcAft>
              <a:buNone/>
            </a:pPr>
            <a:r>
              <a:t/>
            </a:r>
            <a:endParaRPr b="1" sz="1800">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p:txBody>
      </p:sp>
      <p:pic>
        <p:nvPicPr>
          <p:cNvPr id="566" name="Google Shape;566;p51"/>
          <p:cNvPicPr preferRelativeResize="0"/>
          <p:nvPr/>
        </p:nvPicPr>
        <p:blipFill rotWithShape="1">
          <a:blip r:embed="rId4">
            <a:alphaModFix/>
          </a:blip>
          <a:srcRect b="6807" l="0" r="0" t="5473"/>
          <a:stretch/>
        </p:blipFill>
        <p:spPr>
          <a:xfrm>
            <a:off x="5380775" y="579738"/>
            <a:ext cx="2230550" cy="1956674"/>
          </a:xfrm>
          <a:prstGeom prst="rect">
            <a:avLst/>
          </a:prstGeom>
          <a:noFill/>
          <a:ln>
            <a:noFill/>
          </a:ln>
        </p:spPr>
      </p:pic>
      <p:sp>
        <p:nvSpPr>
          <p:cNvPr id="567" name="Google Shape;567;p51"/>
          <p:cNvSpPr txBox="1"/>
          <p:nvPr/>
        </p:nvSpPr>
        <p:spPr>
          <a:xfrm>
            <a:off x="1274374" y="935425"/>
            <a:ext cx="4106400" cy="1369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GB">
                <a:solidFill>
                  <a:srgbClr val="434343"/>
                </a:solidFill>
                <a:latin typeface="Roboto"/>
                <a:ea typeface="Roboto"/>
                <a:cs typeface="Roboto"/>
                <a:sym typeface="Roboto"/>
              </a:rPr>
              <a:t>HEX for WHITE</a:t>
            </a:r>
            <a:endParaRPr b="1">
              <a:solidFill>
                <a:srgbClr val="434343"/>
              </a:solidFill>
              <a:latin typeface="Roboto"/>
              <a:ea typeface="Roboto"/>
              <a:cs typeface="Roboto"/>
              <a:sym typeface="Roboto"/>
            </a:endParaRPr>
          </a:p>
          <a:p>
            <a:pPr indent="0" lvl="0" marL="0" rtl="0" algn="l">
              <a:lnSpc>
                <a:spcPct val="150000"/>
              </a:lnSpc>
              <a:spcBef>
                <a:spcPts val="0"/>
              </a:spcBef>
              <a:spcAft>
                <a:spcPts val="0"/>
              </a:spcAft>
              <a:buNone/>
            </a:pPr>
            <a:r>
              <a:rPr lang="en-GB">
                <a:solidFill>
                  <a:srgbClr val="434343"/>
                </a:solidFill>
                <a:latin typeface="Roboto"/>
                <a:ea typeface="Roboto"/>
                <a:cs typeface="Roboto"/>
                <a:sym typeface="Roboto"/>
              </a:rPr>
              <a:t>Recall slide 14: F represents 15</a:t>
            </a:r>
            <a:endParaRPr>
              <a:solidFill>
                <a:srgbClr val="434343"/>
              </a:solidFill>
              <a:latin typeface="Roboto"/>
              <a:ea typeface="Roboto"/>
              <a:cs typeface="Roboto"/>
              <a:sym typeface="Roboto"/>
            </a:endParaRPr>
          </a:p>
          <a:p>
            <a:pPr indent="0" lvl="0" marL="0" rtl="0" algn="l">
              <a:lnSpc>
                <a:spcPct val="150000"/>
              </a:lnSpc>
              <a:spcBef>
                <a:spcPts val="0"/>
              </a:spcBef>
              <a:spcAft>
                <a:spcPts val="0"/>
              </a:spcAft>
              <a:buNone/>
            </a:pPr>
            <a:r>
              <a:rPr lang="en-GB">
                <a:solidFill>
                  <a:srgbClr val="434343"/>
                </a:solidFill>
                <a:latin typeface="Roboto"/>
                <a:ea typeface="Roboto"/>
                <a:cs typeface="Roboto"/>
                <a:sym typeface="Roboto"/>
              </a:rPr>
              <a:t>The 1</a:t>
            </a:r>
            <a:r>
              <a:rPr baseline="30000" lang="en-GB">
                <a:solidFill>
                  <a:srgbClr val="434343"/>
                </a:solidFill>
                <a:latin typeface="Roboto"/>
                <a:ea typeface="Roboto"/>
                <a:cs typeface="Roboto"/>
                <a:sym typeface="Roboto"/>
              </a:rPr>
              <a:t>st</a:t>
            </a:r>
            <a:r>
              <a:rPr lang="en-GB">
                <a:solidFill>
                  <a:srgbClr val="434343"/>
                </a:solidFill>
                <a:latin typeface="Roboto"/>
                <a:ea typeface="Roboto"/>
                <a:cs typeface="Roboto"/>
                <a:sym typeface="Roboto"/>
              </a:rPr>
              <a:t> F ('BIG F')</a:t>
            </a:r>
            <a:r>
              <a:rPr b="1" lang="en-GB">
                <a:solidFill>
                  <a:srgbClr val="434343"/>
                </a:solidFill>
                <a:latin typeface="Roboto"/>
                <a:ea typeface="Roboto"/>
                <a:cs typeface="Roboto"/>
                <a:sym typeface="Roboto"/>
              </a:rPr>
              <a:t> </a:t>
            </a:r>
            <a:r>
              <a:rPr lang="en-GB">
                <a:solidFill>
                  <a:srgbClr val="434343"/>
                </a:solidFill>
                <a:latin typeface="Roboto"/>
                <a:ea typeface="Roboto"/>
                <a:cs typeface="Roboto"/>
                <a:sym typeface="Roboto"/>
              </a:rPr>
              <a:t>→ </a:t>
            </a:r>
            <a:r>
              <a:rPr b="1" lang="en-GB">
                <a:solidFill>
                  <a:srgbClr val="434343"/>
                </a:solidFill>
                <a:latin typeface="Roboto"/>
                <a:ea typeface="Roboto"/>
                <a:cs typeface="Roboto"/>
                <a:sym typeface="Roboto"/>
              </a:rPr>
              <a:t>Big F</a:t>
            </a:r>
            <a:r>
              <a:rPr lang="en-GB">
                <a:solidFill>
                  <a:srgbClr val="434343"/>
                </a:solidFill>
                <a:latin typeface="Roboto"/>
                <a:ea typeface="Roboto"/>
                <a:cs typeface="Roboto"/>
                <a:sym typeface="Roboto"/>
              </a:rPr>
              <a:t> has a value of </a:t>
            </a:r>
            <a:r>
              <a:rPr b="1" lang="en-GB">
                <a:solidFill>
                  <a:srgbClr val="434343"/>
                </a:solidFill>
                <a:latin typeface="Roboto"/>
                <a:ea typeface="Roboto"/>
                <a:cs typeface="Roboto"/>
                <a:sym typeface="Roboto"/>
              </a:rPr>
              <a:t>15</a:t>
            </a:r>
            <a:endParaRPr b="1">
              <a:solidFill>
                <a:srgbClr val="434343"/>
              </a:solidFill>
              <a:latin typeface="Roboto"/>
              <a:ea typeface="Roboto"/>
              <a:cs typeface="Roboto"/>
              <a:sym typeface="Roboto"/>
            </a:endParaRPr>
          </a:p>
          <a:p>
            <a:pPr indent="0" lvl="0" marL="0" rtl="0" algn="l">
              <a:lnSpc>
                <a:spcPct val="150000"/>
              </a:lnSpc>
              <a:spcBef>
                <a:spcPts val="0"/>
              </a:spcBef>
              <a:spcAft>
                <a:spcPts val="0"/>
              </a:spcAft>
              <a:buNone/>
            </a:pPr>
            <a:r>
              <a:rPr lang="en-GB">
                <a:solidFill>
                  <a:srgbClr val="434343"/>
                </a:solidFill>
                <a:latin typeface="Roboto"/>
                <a:ea typeface="Roboto"/>
                <a:cs typeface="Roboto"/>
                <a:sym typeface="Roboto"/>
              </a:rPr>
              <a:t>The 2</a:t>
            </a:r>
            <a:r>
              <a:rPr baseline="30000" lang="en-GB">
                <a:solidFill>
                  <a:srgbClr val="434343"/>
                </a:solidFill>
                <a:latin typeface="Roboto"/>
                <a:ea typeface="Roboto"/>
                <a:cs typeface="Roboto"/>
                <a:sym typeface="Roboto"/>
              </a:rPr>
              <a:t>nd </a:t>
            </a:r>
            <a:r>
              <a:rPr lang="en-GB">
                <a:solidFill>
                  <a:srgbClr val="434343"/>
                </a:solidFill>
                <a:latin typeface="Roboto"/>
                <a:ea typeface="Roboto"/>
                <a:cs typeface="Roboto"/>
                <a:sym typeface="Roboto"/>
              </a:rPr>
              <a:t>F ('LITTLE F') →</a:t>
            </a:r>
            <a:r>
              <a:rPr b="1" lang="en-GB">
                <a:solidFill>
                  <a:srgbClr val="434343"/>
                </a:solidFill>
                <a:latin typeface="Roboto"/>
                <a:ea typeface="Roboto"/>
                <a:cs typeface="Roboto"/>
                <a:sym typeface="Roboto"/>
              </a:rPr>
              <a:t>Little F</a:t>
            </a:r>
            <a:r>
              <a:rPr lang="en-GB">
                <a:solidFill>
                  <a:srgbClr val="434343"/>
                </a:solidFill>
                <a:latin typeface="Roboto"/>
                <a:ea typeface="Roboto"/>
                <a:cs typeface="Roboto"/>
                <a:sym typeface="Roboto"/>
              </a:rPr>
              <a:t> has a value of </a:t>
            </a:r>
            <a:r>
              <a:rPr b="1" lang="en-GB">
                <a:solidFill>
                  <a:srgbClr val="434343"/>
                </a:solidFill>
                <a:latin typeface="Roboto"/>
                <a:ea typeface="Roboto"/>
                <a:cs typeface="Roboto"/>
                <a:sym typeface="Roboto"/>
              </a:rPr>
              <a:t>1</a:t>
            </a:r>
            <a:endParaRPr>
              <a:solidFill>
                <a:srgbClr val="434343"/>
              </a:solidFill>
              <a:latin typeface="Roboto"/>
              <a:ea typeface="Roboto"/>
              <a:cs typeface="Roboto"/>
              <a:sym typeface="Roboto"/>
            </a:endParaRPr>
          </a:p>
        </p:txBody>
      </p:sp>
      <p:graphicFrame>
        <p:nvGraphicFramePr>
          <p:cNvPr id="568" name="Google Shape;568;p51"/>
          <p:cNvGraphicFramePr/>
          <p:nvPr/>
        </p:nvGraphicFramePr>
        <p:xfrm>
          <a:off x="844250" y="2875950"/>
          <a:ext cx="3000000" cy="3000000"/>
        </p:xfrm>
        <a:graphic>
          <a:graphicData uri="http://schemas.openxmlformats.org/drawingml/2006/table">
            <a:tbl>
              <a:tblPr>
                <a:noFill/>
                <a:tableStyleId>{CC1B96C2-53B5-4AC6-A907-071176F89E11}</a:tableStyleId>
              </a:tblPr>
              <a:tblGrid>
                <a:gridCol w="962675"/>
                <a:gridCol w="962675"/>
                <a:gridCol w="387500"/>
                <a:gridCol w="1035550"/>
                <a:gridCol w="1035550"/>
                <a:gridCol w="387500"/>
                <a:gridCol w="945850"/>
                <a:gridCol w="945850"/>
              </a:tblGrid>
              <a:tr h="396200">
                <a:tc gridSpan="2">
                  <a:txBody>
                    <a:bodyPr/>
                    <a:lstStyle/>
                    <a:p>
                      <a:pPr indent="0" lvl="0" marL="0" rtl="0" algn="ctr">
                        <a:spcBef>
                          <a:spcPts val="0"/>
                        </a:spcBef>
                        <a:spcAft>
                          <a:spcPts val="0"/>
                        </a:spcAft>
                        <a:buNone/>
                      </a:pPr>
                      <a:r>
                        <a:rPr b="1" lang="en-GB">
                          <a:latin typeface="Roboto"/>
                          <a:ea typeface="Roboto"/>
                          <a:cs typeface="Roboto"/>
                          <a:sym typeface="Roboto"/>
                        </a:rPr>
                        <a:t>RED</a:t>
                      </a:r>
                      <a:endParaRPr b="1">
                        <a:latin typeface="Roboto"/>
                        <a:ea typeface="Roboto"/>
                        <a:cs typeface="Roboto"/>
                        <a:sym typeface="Roboto"/>
                      </a:endParaRPr>
                    </a:p>
                  </a:txBody>
                  <a:tcPr marT="91425" marB="91425" marR="91425" marL="91425" anchor="ctr">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solidFill>
                      <a:srgbClr val="FF0000">
                        <a:alpha val="49720"/>
                      </a:srgbClr>
                    </a:solidFill>
                  </a:tcPr>
                </a:tc>
                <a:tc hMerge="1"/>
                <a:tc>
                  <a:txBody>
                    <a:bodyPr/>
                    <a:lstStyle/>
                    <a:p>
                      <a:pPr indent="0" lvl="0" marL="0" rtl="0" algn="ctr">
                        <a:spcBef>
                          <a:spcPts val="0"/>
                        </a:spcBef>
                        <a:spcAft>
                          <a:spcPts val="0"/>
                        </a:spcAft>
                        <a:buNone/>
                      </a:pPr>
                      <a:r>
                        <a:t/>
                      </a:r>
                      <a:endParaRPr b="1">
                        <a:latin typeface="Roboto"/>
                        <a:ea typeface="Roboto"/>
                        <a:cs typeface="Roboto"/>
                        <a:sym typeface="Roboto"/>
                      </a:endParaRPr>
                    </a:p>
                  </a:txBody>
                  <a:tcPr marT="91425" marB="91425" marR="91425" marL="91425" anchor="ctr">
                    <a:lnL cap="flat" cmpd="sng" w="38100">
                      <a:solidFill>
                        <a:srgbClr val="FF0000"/>
                      </a:solidFill>
                      <a:prstDash val="solid"/>
                      <a:round/>
                      <a:headEnd len="sm" w="sm" type="none"/>
                      <a:tailEnd len="sm" w="sm" type="none"/>
                    </a:lnL>
                    <a:lnR cap="flat" cmpd="sng" w="38100">
                      <a:solidFill>
                        <a:srgbClr val="00FF00"/>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rtl="0" algn="ctr">
                        <a:spcBef>
                          <a:spcPts val="0"/>
                        </a:spcBef>
                        <a:spcAft>
                          <a:spcPts val="0"/>
                        </a:spcAft>
                        <a:buNone/>
                      </a:pPr>
                      <a:r>
                        <a:rPr b="1" lang="en-GB">
                          <a:latin typeface="Roboto"/>
                          <a:ea typeface="Roboto"/>
                          <a:cs typeface="Roboto"/>
                          <a:sym typeface="Roboto"/>
                        </a:rPr>
                        <a:t>GREEN</a:t>
                      </a:r>
                      <a:endParaRPr b="1">
                        <a:latin typeface="Roboto"/>
                        <a:ea typeface="Roboto"/>
                        <a:cs typeface="Roboto"/>
                        <a:sym typeface="Roboto"/>
                      </a:endParaRPr>
                    </a:p>
                  </a:txBody>
                  <a:tcPr marT="91425" marB="91425" marR="91425" marL="91425" anchor="ctr">
                    <a:lnL cap="flat" cmpd="sng" w="38100">
                      <a:solidFill>
                        <a:srgbClr val="00FF00"/>
                      </a:solidFill>
                      <a:prstDash val="solid"/>
                      <a:round/>
                      <a:headEnd len="sm" w="sm" type="none"/>
                      <a:tailEnd len="sm" w="sm" type="none"/>
                    </a:lnL>
                    <a:lnR cap="flat" cmpd="sng" w="38100">
                      <a:solidFill>
                        <a:srgbClr val="00FF00"/>
                      </a:solidFill>
                      <a:prstDash val="solid"/>
                      <a:round/>
                      <a:headEnd len="sm" w="sm" type="none"/>
                      <a:tailEnd len="sm" w="sm" type="none"/>
                    </a:lnR>
                    <a:lnT cap="flat" cmpd="sng" w="38100">
                      <a:solidFill>
                        <a:srgbClr val="00FF00"/>
                      </a:solidFill>
                      <a:prstDash val="solid"/>
                      <a:round/>
                      <a:headEnd len="sm" w="sm" type="none"/>
                      <a:tailEnd len="sm" w="sm" type="none"/>
                    </a:lnT>
                    <a:lnB cap="flat" cmpd="sng" w="38100">
                      <a:solidFill>
                        <a:srgbClr val="00FF00"/>
                      </a:solidFill>
                      <a:prstDash val="solid"/>
                      <a:round/>
                      <a:headEnd len="sm" w="sm" type="none"/>
                      <a:tailEnd len="sm" w="sm" type="none"/>
                    </a:lnB>
                    <a:solidFill>
                      <a:srgbClr val="00FF00">
                        <a:alpha val="48600"/>
                      </a:srgbClr>
                    </a:solidFill>
                  </a:tcPr>
                </a:tc>
                <a:tc hMerge="1"/>
                <a:tc>
                  <a:txBody>
                    <a:bodyPr/>
                    <a:lstStyle/>
                    <a:p>
                      <a:pPr indent="0" lvl="0" marL="0" rtl="0" algn="ctr">
                        <a:spcBef>
                          <a:spcPts val="0"/>
                        </a:spcBef>
                        <a:spcAft>
                          <a:spcPts val="0"/>
                        </a:spcAft>
                        <a:buNone/>
                      </a:pPr>
                      <a:r>
                        <a:t/>
                      </a:r>
                      <a:endParaRPr b="1">
                        <a:latin typeface="Roboto"/>
                        <a:ea typeface="Roboto"/>
                        <a:cs typeface="Roboto"/>
                        <a:sym typeface="Roboto"/>
                      </a:endParaRPr>
                    </a:p>
                  </a:txBody>
                  <a:tcPr marT="91425" marB="91425" marR="91425" marL="91425" anchor="ctr">
                    <a:lnL cap="flat" cmpd="sng" w="38100">
                      <a:solidFill>
                        <a:srgbClr val="00FF00"/>
                      </a:solidFill>
                      <a:prstDash val="solid"/>
                      <a:round/>
                      <a:headEnd len="sm" w="sm" type="none"/>
                      <a:tailEnd len="sm" w="sm" type="none"/>
                    </a:lnL>
                    <a:lnR cap="flat" cmpd="sng" w="38100">
                      <a:solidFill>
                        <a:srgbClr val="0000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rtl="0" algn="ctr">
                        <a:spcBef>
                          <a:spcPts val="0"/>
                        </a:spcBef>
                        <a:spcAft>
                          <a:spcPts val="0"/>
                        </a:spcAft>
                        <a:buNone/>
                      </a:pPr>
                      <a:r>
                        <a:rPr b="1" lang="en-GB">
                          <a:solidFill>
                            <a:schemeClr val="lt1"/>
                          </a:solidFill>
                          <a:latin typeface="Roboto"/>
                          <a:ea typeface="Roboto"/>
                          <a:cs typeface="Roboto"/>
                          <a:sym typeface="Roboto"/>
                        </a:rPr>
                        <a:t>BLUE</a:t>
                      </a:r>
                      <a:endParaRPr b="1">
                        <a:solidFill>
                          <a:schemeClr val="lt1"/>
                        </a:solidFill>
                        <a:latin typeface="Roboto"/>
                        <a:ea typeface="Roboto"/>
                        <a:cs typeface="Roboto"/>
                        <a:sym typeface="Roboto"/>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0000FF">
                        <a:alpha val="51400"/>
                      </a:srgbClr>
                    </a:solidFill>
                  </a:tcPr>
                </a:tc>
                <a:tc hMerge="1"/>
              </a:tr>
              <a:tr h="609575">
                <a:tc>
                  <a:txBody>
                    <a:bodyPr/>
                    <a:lstStyle/>
                    <a:p>
                      <a:pPr indent="0" lvl="0" marL="0" rtl="0" algn="ctr">
                        <a:spcBef>
                          <a:spcPts val="0"/>
                        </a:spcBef>
                        <a:spcAft>
                          <a:spcPts val="0"/>
                        </a:spcAft>
                        <a:buNone/>
                      </a:pPr>
                      <a:r>
                        <a:rPr b="1" lang="en-GB">
                          <a:solidFill>
                            <a:srgbClr val="434343"/>
                          </a:solidFill>
                          <a:latin typeface="Roboto"/>
                          <a:ea typeface="Roboto"/>
                          <a:cs typeface="Roboto"/>
                          <a:sym typeface="Roboto"/>
                        </a:rPr>
                        <a:t>BIG F</a:t>
                      </a:r>
                      <a:endParaRPr b="1">
                        <a:solidFill>
                          <a:srgbClr val="434343"/>
                        </a:solidFill>
                        <a:latin typeface="Roboto"/>
                        <a:ea typeface="Roboto"/>
                        <a:cs typeface="Roboto"/>
                        <a:sym typeface="Roboto"/>
                      </a:endParaRPr>
                    </a:p>
                  </a:txBody>
                  <a:tcPr marT="91425" marB="91425" marR="91425" marL="91425" anchor="ctr">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rgbClr val="FF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latin typeface="Roboto"/>
                          <a:ea typeface="Roboto"/>
                          <a:cs typeface="Roboto"/>
                          <a:sym typeface="Roboto"/>
                        </a:rPr>
                        <a:t>LITTLE F</a:t>
                      </a:r>
                      <a:endParaRPr b="1">
                        <a:solidFill>
                          <a:srgbClr val="434343"/>
                        </a:solidFill>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38100">
                      <a:solidFill>
                        <a:srgbClr val="FF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ctr">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latin typeface="Roboto"/>
                          <a:ea typeface="Roboto"/>
                          <a:cs typeface="Roboto"/>
                          <a:sym typeface="Roboto"/>
                        </a:rPr>
                        <a:t>BIG F</a:t>
                      </a:r>
                      <a:endParaRPr b="1">
                        <a:solidFill>
                          <a:srgbClr val="434343"/>
                        </a:solidFill>
                        <a:latin typeface="Roboto"/>
                        <a:ea typeface="Roboto"/>
                        <a:cs typeface="Roboto"/>
                        <a:sym typeface="Roboto"/>
                      </a:endParaRPr>
                    </a:p>
                  </a:txBody>
                  <a:tcPr marT="91425" marB="91425" marR="91425" marL="91425" anchor="ctr">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rgbClr val="00FF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latin typeface="Roboto"/>
                          <a:ea typeface="Roboto"/>
                          <a:cs typeface="Roboto"/>
                          <a:sym typeface="Roboto"/>
                        </a:rPr>
                        <a:t>LITTLE F</a:t>
                      </a:r>
                      <a:endParaRPr b="1">
                        <a:solidFill>
                          <a:srgbClr val="434343"/>
                        </a:solidFill>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38100">
                      <a:solidFill>
                        <a:srgbClr val="00FF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ctr">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latin typeface="Roboto"/>
                          <a:ea typeface="Roboto"/>
                          <a:cs typeface="Roboto"/>
                          <a:sym typeface="Roboto"/>
                        </a:rPr>
                        <a:t>BIG F</a:t>
                      </a:r>
                      <a:endParaRPr b="1">
                        <a:solidFill>
                          <a:srgbClr val="434343"/>
                        </a:solidFill>
                        <a:latin typeface="Roboto"/>
                        <a:ea typeface="Roboto"/>
                        <a:cs typeface="Roboto"/>
                        <a:sym typeface="Roboto"/>
                      </a:endParaRPr>
                    </a:p>
                  </a:txBody>
                  <a:tcPr marT="91425" marB="91425" marR="91425" marL="91425" anchor="ctr">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rgbClr val="0000FF"/>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34343"/>
                          </a:solidFill>
                          <a:latin typeface="Roboto"/>
                          <a:ea typeface="Roboto"/>
                          <a:cs typeface="Roboto"/>
                          <a:sym typeface="Roboto"/>
                        </a:rPr>
                        <a:t>LITTLE F</a:t>
                      </a:r>
                      <a:endParaRPr b="1">
                        <a:solidFill>
                          <a:srgbClr val="434343"/>
                        </a:solidFill>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38100">
                      <a:solidFill>
                        <a:srgbClr val="0000FF"/>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22900">
                <a:tc>
                  <a:txBody>
                    <a:bodyPr/>
                    <a:lstStyle/>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15 x 16</a:t>
                      </a:r>
                      <a:endParaRPr sz="1300">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 </a:t>
                      </a:r>
                      <a:r>
                        <a:rPr lang="en-GB" sz="1300">
                          <a:solidFill>
                            <a:srgbClr val="434343"/>
                          </a:solidFill>
                          <a:highlight>
                            <a:srgbClr val="F4CCCC"/>
                          </a:highlight>
                          <a:latin typeface="Roboto Mono"/>
                          <a:ea typeface="Roboto Mono"/>
                          <a:cs typeface="Roboto Mono"/>
                          <a:sym typeface="Roboto Mono"/>
                        </a:rPr>
                        <a:t>240</a:t>
                      </a:r>
                      <a:endParaRPr sz="1300">
                        <a:solidFill>
                          <a:srgbClr val="434343"/>
                        </a:solidFill>
                        <a:highlight>
                          <a:srgbClr val="F4CCCC"/>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15 x 1</a:t>
                      </a:r>
                      <a:endParaRPr sz="1300">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 </a:t>
                      </a:r>
                      <a:r>
                        <a:rPr lang="en-GB" sz="1300">
                          <a:solidFill>
                            <a:srgbClr val="434343"/>
                          </a:solidFill>
                          <a:highlight>
                            <a:srgbClr val="F4CCCC"/>
                          </a:highlight>
                          <a:latin typeface="Roboto Mono"/>
                          <a:ea typeface="Roboto Mono"/>
                          <a:cs typeface="Roboto Mono"/>
                          <a:sym typeface="Roboto Mono"/>
                        </a:rPr>
                        <a:t>15</a:t>
                      </a:r>
                      <a:endParaRPr sz="1300">
                        <a:solidFill>
                          <a:srgbClr val="434343"/>
                        </a:solidFill>
                        <a:highlight>
                          <a:srgbClr val="F4CCCC"/>
                        </a:highlight>
                        <a:latin typeface="Roboto Mono"/>
                        <a:ea typeface="Roboto Mono"/>
                        <a:cs typeface="Roboto Mono"/>
                        <a:sym typeface="Roboto Mon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1300">
                        <a:solidFill>
                          <a:srgbClr val="434343"/>
                        </a:solidFill>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15 x 16</a:t>
                      </a:r>
                      <a:endParaRPr sz="1300">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 </a:t>
                      </a:r>
                      <a:r>
                        <a:rPr lang="en-GB" sz="1300">
                          <a:solidFill>
                            <a:srgbClr val="434343"/>
                          </a:solidFill>
                          <a:highlight>
                            <a:srgbClr val="D9EAD3"/>
                          </a:highlight>
                          <a:latin typeface="Roboto Mono"/>
                          <a:ea typeface="Roboto Mono"/>
                          <a:cs typeface="Roboto Mono"/>
                          <a:sym typeface="Roboto Mono"/>
                        </a:rPr>
                        <a:t>240</a:t>
                      </a:r>
                      <a:endParaRPr sz="1300">
                        <a:solidFill>
                          <a:srgbClr val="434343"/>
                        </a:solidFill>
                        <a:highlight>
                          <a:srgbClr val="D9EAD3"/>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15 x 1</a:t>
                      </a:r>
                      <a:endParaRPr sz="1300">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 </a:t>
                      </a:r>
                      <a:r>
                        <a:rPr lang="en-GB" sz="1300">
                          <a:solidFill>
                            <a:srgbClr val="434343"/>
                          </a:solidFill>
                          <a:highlight>
                            <a:srgbClr val="D9EAD3"/>
                          </a:highlight>
                          <a:latin typeface="Roboto Mono"/>
                          <a:ea typeface="Roboto Mono"/>
                          <a:cs typeface="Roboto Mono"/>
                          <a:sym typeface="Roboto Mono"/>
                        </a:rPr>
                        <a:t>15</a:t>
                      </a:r>
                      <a:endParaRPr sz="1300">
                        <a:solidFill>
                          <a:srgbClr val="434343"/>
                        </a:solidFill>
                        <a:highlight>
                          <a:srgbClr val="D9EAD3"/>
                        </a:highlight>
                        <a:latin typeface="Roboto Mono"/>
                        <a:ea typeface="Roboto Mono"/>
                        <a:cs typeface="Roboto Mono"/>
                        <a:sym typeface="Roboto Mon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sz="1300">
                        <a:solidFill>
                          <a:srgbClr val="434343"/>
                        </a:solidFill>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15 x 16</a:t>
                      </a:r>
                      <a:endParaRPr sz="1300">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 </a:t>
                      </a:r>
                      <a:r>
                        <a:rPr lang="en-GB" sz="1300">
                          <a:solidFill>
                            <a:srgbClr val="434343"/>
                          </a:solidFill>
                          <a:highlight>
                            <a:srgbClr val="CFE2F3"/>
                          </a:highlight>
                          <a:latin typeface="Roboto Mono"/>
                          <a:ea typeface="Roboto Mono"/>
                          <a:cs typeface="Roboto Mono"/>
                          <a:sym typeface="Roboto Mono"/>
                        </a:rPr>
                        <a:t>240</a:t>
                      </a:r>
                      <a:endParaRPr sz="1300">
                        <a:solidFill>
                          <a:srgbClr val="434343"/>
                        </a:solidFill>
                        <a:highlight>
                          <a:srgbClr val="CFE2F3"/>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15 x 1</a:t>
                      </a:r>
                      <a:endParaRPr sz="1300">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 </a:t>
                      </a:r>
                      <a:r>
                        <a:rPr lang="en-GB" sz="1300">
                          <a:solidFill>
                            <a:srgbClr val="434343"/>
                          </a:solidFill>
                          <a:highlight>
                            <a:srgbClr val="CFE2F3"/>
                          </a:highlight>
                          <a:latin typeface="Roboto Mono"/>
                          <a:ea typeface="Roboto Mono"/>
                          <a:cs typeface="Roboto Mono"/>
                          <a:sym typeface="Roboto Mono"/>
                        </a:rPr>
                        <a:t>15</a:t>
                      </a:r>
                      <a:endParaRPr sz="1300">
                        <a:solidFill>
                          <a:srgbClr val="434343"/>
                        </a:solidFill>
                        <a:highlight>
                          <a:srgbClr val="CFE2F3"/>
                        </a:highlight>
                        <a:latin typeface="Roboto Mono"/>
                        <a:ea typeface="Roboto Mono"/>
                        <a:cs typeface="Roboto Mono"/>
                        <a:sym typeface="Roboto Mon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99000">
                <a:tc gridSpan="2">
                  <a:txBody>
                    <a:bodyPr/>
                    <a:lstStyle/>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240 + 15 = </a:t>
                      </a:r>
                      <a:r>
                        <a:rPr b="1" lang="en-GB" sz="2000">
                          <a:solidFill>
                            <a:srgbClr val="434343"/>
                          </a:solidFill>
                          <a:highlight>
                            <a:srgbClr val="F4CCCC"/>
                          </a:highlight>
                          <a:latin typeface="Roboto Mono"/>
                          <a:ea typeface="Roboto Mono"/>
                          <a:cs typeface="Roboto Mono"/>
                          <a:sym typeface="Roboto Mono"/>
                        </a:rPr>
                        <a:t>255</a:t>
                      </a:r>
                      <a:endParaRPr b="1" sz="2000">
                        <a:solidFill>
                          <a:srgbClr val="434343"/>
                        </a:solidFill>
                        <a:highlight>
                          <a:srgbClr val="F4CCCC"/>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rgbClr val="434343"/>
                      </a:solidFill>
                      <a:prstDash val="solid"/>
                      <a:round/>
                      <a:headEnd len="sm" w="sm" type="none"/>
                      <a:tailEnd len="sm" w="sm" type="none"/>
                    </a:lnB>
                  </a:tcPr>
                </a:tc>
                <a:tc hMerge="1"/>
                <a:tc>
                  <a:txBody>
                    <a:bodyPr/>
                    <a:lstStyle/>
                    <a:p>
                      <a:pPr indent="0" lvl="0" marL="0" rtl="0" algn="r">
                        <a:spcBef>
                          <a:spcPts val="0"/>
                        </a:spcBef>
                        <a:spcAft>
                          <a:spcPts val="0"/>
                        </a:spcAft>
                        <a:buNone/>
                      </a:pPr>
                      <a:r>
                        <a:t/>
                      </a:r>
                      <a:endParaRPr sz="1300">
                        <a:solidFill>
                          <a:srgbClr val="434343"/>
                        </a:solidFill>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240 + 15 = </a:t>
                      </a:r>
                      <a:r>
                        <a:rPr b="1" lang="en-GB" sz="2000">
                          <a:solidFill>
                            <a:srgbClr val="434343"/>
                          </a:solidFill>
                          <a:highlight>
                            <a:srgbClr val="D9EAD3"/>
                          </a:highlight>
                          <a:latin typeface="Roboto Mono"/>
                          <a:ea typeface="Roboto Mono"/>
                          <a:cs typeface="Roboto Mono"/>
                          <a:sym typeface="Roboto Mono"/>
                        </a:rPr>
                        <a:t>255</a:t>
                      </a:r>
                      <a:endParaRPr b="1" sz="2000">
                        <a:solidFill>
                          <a:srgbClr val="434343"/>
                        </a:solidFill>
                        <a:highlight>
                          <a:srgbClr val="D9EAD3"/>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rgbClr val="434343"/>
                      </a:solidFill>
                      <a:prstDash val="solid"/>
                      <a:round/>
                      <a:headEnd len="sm" w="sm" type="none"/>
                      <a:tailEnd len="sm" w="sm" type="none"/>
                    </a:lnB>
                  </a:tcPr>
                </a:tc>
                <a:tc hMerge="1"/>
                <a:tc>
                  <a:txBody>
                    <a:bodyPr/>
                    <a:lstStyle/>
                    <a:p>
                      <a:pPr indent="0" lvl="0" marL="0" rtl="0" algn="r">
                        <a:spcBef>
                          <a:spcPts val="0"/>
                        </a:spcBef>
                        <a:spcAft>
                          <a:spcPts val="0"/>
                        </a:spcAft>
                        <a:buNone/>
                      </a:pPr>
                      <a:r>
                        <a:t/>
                      </a:r>
                      <a:endParaRPr sz="1300">
                        <a:solidFill>
                          <a:srgbClr val="434343"/>
                        </a:solidFill>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rtl="0" algn="r">
                        <a:spcBef>
                          <a:spcPts val="0"/>
                        </a:spcBef>
                        <a:spcAft>
                          <a:spcPts val="0"/>
                        </a:spcAft>
                        <a:buNone/>
                      </a:pPr>
                      <a:r>
                        <a:rPr lang="en-GB" sz="1300">
                          <a:solidFill>
                            <a:srgbClr val="434343"/>
                          </a:solidFill>
                          <a:latin typeface="Roboto Mono"/>
                          <a:ea typeface="Roboto Mono"/>
                          <a:cs typeface="Roboto Mono"/>
                          <a:sym typeface="Roboto Mono"/>
                        </a:rPr>
                        <a:t>240 + 15 = </a:t>
                      </a:r>
                      <a:r>
                        <a:rPr b="1" lang="en-GB" sz="2000">
                          <a:solidFill>
                            <a:srgbClr val="434343"/>
                          </a:solidFill>
                          <a:highlight>
                            <a:srgbClr val="CFE2F3"/>
                          </a:highlight>
                          <a:latin typeface="Roboto Mono"/>
                          <a:ea typeface="Roboto Mono"/>
                          <a:cs typeface="Roboto Mono"/>
                          <a:sym typeface="Roboto Mono"/>
                        </a:rPr>
                        <a:t>255</a:t>
                      </a:r>
                      <a:endParaRPr b="1" sz="2000">
                        <a:solidFill>
                          <a:srgbClr val="434343"/>
                        </a:solidFill>
                        <a:highlight>
                          <a:srgbClr val="CFE2F3"/>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rgbClr val="434343"/>
                      </a:solidFill>
                      <a:prstDash val="solid"/>
                      <a:round/>
                      <a:headEnd len="sm" w="sm" type="none"/>
                      <a:tailEnd len="sm" w="sm" type="none"/>
                    </a:lnB>
                  </a:tcPr>
                </a:tc>
                <a:tc hMerge="1"/>
              </a:tr>
            </a:tbl>
          </a:graphicData>
        </a:graphic>
      </p:graphicFrame>
      <p:sp>
        <p:nvSpPr>
          <p:cNvPr id="569" name="Google Shape;569;p51"/>
          <p:cNvSpPr txBox="1"/>
          <p:nvPr/>
        </p:nvSpPr>
        <p:spPr>
          <a:xfrm>
            <a:off x="768200" y="2475738"/>
            <a:ext cx="30000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a:solidFill>
                  <a:srgbClr val="434343"/>
                </a:solidFill>
                <a:latin typeface="Roboto"/>
                <a:ea typeface="Roboto"/>
                <a:cs typeface="Roboto"/>
                <a:sym typeface="Roboto"/>
              </a:rPr>
              <a:t>Calculate for the value of F:</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2"/>
          <p:cNvSpPr/>
          <p:nvPr/>
        </p:nvSpPr>
        <p:spPr>
          <a:xfrm>
            <a:off x="4542375" y="1727563"/>
            <a:ext cx="956700" cy="719700"/>
          </a:xfrm>
          <a:prstGeom prst="rect">
            <a:avLst/>
          </a:prstGeom>
          <a:solidFill>
            <a:srgbClr val="FF0000">
              <a:alpha val="49720"/>
            </a:srgbClr>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2"/>
          <p:cNvSpPr/>
          <p:nvPr/>
        </p:nvSpPr>
        <p:spPr>
          <a:xfrm>
            <a:off x="5748225" y="1727563"/>
            <a:ext cx="956700" cy="719700"/>
          </a:xfrm>
          <a:prstGeom prst="rect">
            <a:avLst/>
          </a:prstGeom>
          <a:solidFill>
            <a:srgbClr val="00FF00">
              <a:alpha val="48600"/>
            </a:srgbClr>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2"/>
          <p:cNvSpPr/>
          <p:nvPr/>
        </p:nvSpPr>
        <p:spPr>
          <a:xfrm>
            <a:off x="6900750" y="1740938"/>
            <a:ext cx="956700" cy="719700"/>
          </a:xfrm>
          <a:prstGeom prst="rect">
            <a:avLst/>
          </a:prstGeom>
          <a:solidFill>
            <a:srgbClr val="0000FF">
              <a:alpha val="51400"/>
            </a:srgbClr>
          </a:solid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VOX POP Discussion...</a:t>
            </a:r>
            <a:endParaRPr>
              <a:solidFill>
                <a:srgbClr val="032F62"/>
              </a:solidFill>
              <a:latin typeface="Francois One"/>
              <a:ea typeface="Francois One"/>
              <a:cs typeface="Francois One"/>
              <a:sym typeface="Francois One"/>
            </a:endParaRPr>
          </a:p>
        </p:txBody>
      </p:sp>
      <p:sp>
        <p:nvSpPr>
          <p:cNvPr id="578" name="Google Shape;578;p52"/>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579" name="Google Shape;579;p52"/>
          <p:cNvGrpSpPr/>
          <p:nvPr/>
        </p:nvGrpSpPr>
        <p:grpSpPr>
          <a:xfrm>
            <a:off x="7984201" y="4195474"/>
            <a:ext cx="884557" cy="861343"/>
            <a:chOff x="7984201" y="4195474"/>
            <a:chExt cx="884557" cy="861343"/>
          </a:xfrm>
        </p:grpSpPr>
        <p:sp>
          <p:nvSpPr>
            <p:cNvPr id="580" name="Google Shape;580;p5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581" name="Google Shape;581;p5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582" name="Google Shape;582;p52"/>
          <p:cNvSpPr txBox="1"/>
          <p:nvPr/>
        </p:nvSpPr>
        <p:spPr>
          <a:xfrm>
            <a:off x="311698" y="1081925"/>
            <a:ext cx="7547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434343"/>
                </a:solidFill>
                <a:latin typeface="Roboto"/>
                <a:ea typeface="Roboto"/>
                <a:cs typeface="Roboto"/>
                <a:sym typeface="Roboto"/>
              </a:rPr>
              <a:t>Let's see if we can work out the RGB combination for the following HEX Code:</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p:txBody>
      </p:sp>
      <p:sp>
        <p:nvSpPr>
          <p:cNvPr id="583" name="Google Shape;583;p52"/>
          <p:cNvSpPr txBox="1"/>
          <p:nvPr/>
        </p:nvSpPr>
        <p:spPr>
          <a:xfrm>
            <a:off x="2047750" y="1562125"/>
            <a:ext cx="75057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5800">
                <a:solidFill>
                  <a:srgbClr val="434343"/>
                </a:solidFill>
                <a:latin typeface="Roboto"/>
                <a:ea typeface="Roboto"/>
                <a:cs typeface="Roboto"/>
                <a:sym typeface="Roboto"/>
              </a:rPr>
              <a:t>#  09  a7  db</a:t>
            </a:r>
            <a:endParaRPr sz="5800">
              <a:solidFill>
                <a:srgbClr val="434343"/>
              </a:solidFill>
              <a:latin typeface="Roboto"/>
              <a:ea typeface="Roboto"/>
              <a:cs typeface="Roboto"/>
              <a:sym typeface="Roboto"/>
            </a:endParaRPr>
          </a:p>
        </p:txBody>
      </p:sp>
      <p:sp>
        <p:nvSpPr>
          <p:cNvPr id="584" name="Google Shape;584;p52"/>
          <p:cNvSpPr/>
          <p:nvPr/>
        </p:nvSpPr>
        <p:spPr>
          <a:xfrm>
            <a:off x="4840725" y="2571750"/>
            <a:ext cx="360000" cy="719700"/>
          </a:xfrm>
          <a:prstGeom prst="upArrow">
            <a:avLst>
              <a:gd fmla="val 50000" name="adj1"/>
              <a:gd fmla="val 50000" name="adj2"/>
            </a:avLst>
          </a:prstGeom>
          <a:solidFill>
            <a:srgbClr val="FFFF00">
              <a:alpha val="53070"/>
            </a:srgbClr>
          </a:solid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2"/>
          <p:cNvSpPr/>
          <p:nvPr/>
        </p:nvSpPr>
        <p:spPr>
          <a:xfrm>
            <a:off x="6019900" y="2571750"/>
            <a:ext cx="360000" cy="719700"/>
          </a:xfrm>
          <a:prstGeom prst="upArrow">
            <a:avLst>
              <a:gd fmla="val 50000" name="adj1"/>
              <a:gd fmla="val 50000" name="adj2"/>
            </a:avLst>
          </a:prstGeom>
          <a:solidFill>
            <a:srgbClr val="FFFF00">
              <a:alpha val="53070"/>
            </a:srgbClr>
          </a:solid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2"/>
          <p:cNvSpPr/>
          <p:nvPr/>
        </p:nvSpPr>
        <p:spPr>
          <a:xfrm>
            <a:off x="7199100" y="2571750"/>
            <a:ext cx="360000" cy="719700"/>
          </a:xfrm>
          <a:prstGeom prst="upArrow">
            <a:avLst>
              <a:gd fmla="val 50000" name="adj1"/>
              <a:gd fmla="val 50000" name="adj2"/>
            </a:avLst>
          </a:prstGeom>
          <a:solidFill>
            <a:srgbClr val="FFFF00">
              <a:alpha val="53070"/>
            </a:srgbClr>
          </a:solid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2"/>
          <p:cNvSpPr txBox="1"/>
          <p:nvPr/>
        </p:nvSpPr>
        <p:spPr>
          <a:xfrm>
            <a:off x="3915450" y="3339725"/>
            <a:ext cx="49533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solidFill>
                  <a:srgbClr val="434343"/>
                </a:solidFill>
                <a:latin typeface="Roboto"/>
                <a:ea typeface="Roboto"/>
                <a:cs typeface="Roboto"/>
                <a:sym typeface="Roboto"/>
              </a:rPr>
              <a:t>Look at the </a:t>
            </a:r>
            <a:r>
              <a:rPr b="1" lang="en-GB" sz="1700">
                <a:solidFill>
                  <a:srgbClr val="FF0000"/>
                </a:solidFill>
                <a:latin typeface="Roboto"/>
                <a:ea typeface="Roboto"/>
                <a:cs typeface="Roboto"/>
                <a:sym typeface="Roboto"/>
              </a:rPr>
              <a:t>R </a:t>
            </a:r>
            <a:r>
              <a:rPr b="1" lang="en-GB" sz="1700">
                <a:solidFill>
                  <a:srgbClr val="00FF00"/>
                </a:solidFill>
                <a:latin typeface="Roboto"/>
                <a:ea typeface="Roboto"/>
                <a:cs typeface="Roboto"/>
                <a:sym typeface="Roboto"/>
              </a:rPr>
              <a:t>G</a:t>
            </a:r>
            <a:r>
              <a:rPr b="1" lang="en-GB" sz="1700">
                <a:solidFill>
                  <a:srgbClr val="434343"/>
                </a:solidFill>
                <a:latin typeface="Roboto"/>
                <a:ea typeface="Roboto"/>
                <a:cs typeface="Roboto"/>
                <a:sym typeface="Roboto"/>
              </a:rPr>
              <a:t> </a:t>
            </a:r>
            <a:r>
              <a:rPr b="1" lang="en-GB" sz="1700">
                <a:solidFill>
                  <a:srgbClr val="0000FF"/>
                </a:solidFill>
                <a:latin typeface="Roboto"/>
                <a:ea typeface="Roboto"/>
                <a:cs typeface="Roboto"/>
                <a:sym typeface="Roboto"/>
              </a:rPr>
              <a:t>B</a:t>
            </a:r>
            <a:r>
              <a:rPr b="1" lang="en-GB" sz="1700">
                <a:solidFill>
                  <a:srgbClr val="434343"/>
                </a:solidFill>
                <a:latin typeface="Roboto"/>
                <a:ea typeface="Roboto"/>
                <a:cs typeface="Roboto"/>
                <a:sym typeface="Roboto"/>
              </a:rPr>
              <a:t> Values</a:t>
            </a:r>
            <a:endParaRPr b="1" sz="1700">
              <a:solidFill>
                <a:srgbClr val="434343"/>
              </a:solidFill>
              <a:latin typeface="Roboto"/>
              <a:ea typeface="Roboto"/>
              <a:cs typeface="Roboto"/>
              <a:sym typeface="Roboto"/>
            </a:endParaRPr>
          </a:p>
          <a:p>
            <a:pPr indent="0" lvl="0" marL="0" rtl="0" algn="l">
              <a:spcBef>
                <a:spcPts val="0"/>
              </a:spcBef>
              <a:spcAft>
                <a:spcPts val="0"/>
              </a:spcAft>
              <a:buNone/>
            </a:pPr>
            <a:r>
              <a:rPr lang="en-GB" sz="1700">
                <a:solidFill>
                  <a:srgbClr val="434343"/>
                </a:solidFill>
                <a:latin typeface="Roboto"/>
                <a:ea typeface="Roboto"/>
                <a:cs typeface="Roboto"/>
                <a:sym typeface="Roboto"/>
              </a:rPr>
              <a:t>Before we make some calculations, what colour do you think this combination is likely to be?</a:t>
            </a:r>
            <a:endParaRPr sz="1700">
              <a:solidFill>
                <a:srgbClr val="434343"/>
              </a:solidFill>
              <a:latin typeface="Roboto"/>
              <a:ea typeface="Roboto"/>
              <a:cs typeface="Roboto"/>
              <a:sym typeface="Roboto"/>
            </a:endParaRPr>
          </a:p>
        </p:txBody>
      </p:sp>
      <p:pic>
        <p:nvPicPr>
          <p:cNvPr id="588" name="Google Shape;588;p52"/>
          <p:cNvPicPr preferRelativeResize="0"/>
          <p:nvPr/>
        </p:nvPicPr>
        <p:blipFill>
          <a:blip r:embed="rId4">
            <a:alphaModFix/>
          </a:blip>
          <a:stretch>
            <a:fillRect/>
          </a:stretch>
        </p:blipFill>
        <p:spPr>
          <a:xfrm>
            <a:off x="981762" y="1428875"/>
            <a:ext cx="1686074" cy="1416100"/>
          </a:xfrm>
          <a:prstGeom prst="rect">
            <a:avLst/>
          </a:prstGeom>
          <a:noFill/>
          <a:ln>
            <a:noFill/>
          </a:ln>
        </p:spPr>
      </p:pic>
      <p:sp>
        <p:nvSpPr>
          <p:cNvPr id="589" name="Google Shape;589;p52"/>
          <p:cNvSpPr/>
          <p:nvPr/>
        </p:nvSpPr>
        <p:spPr>
          <a:xfrm>
            <a:off x="613988" y="2971225"/>
            <a:ext cx="2421600" cy="2085600"/>
          </a:xfrm>
          <a:prstGeom prst="roundRect">
            <a:avLst>
              <a:gd fmla="val 16667" name="adj"/>
            </a:avLst>
          </a:prstGeom>
          <a:solidFill>
            <a:srgbClr val="FFF2CC"/>
          </a:solidFill>
          <a:ln cap="flat" cmpd="sng" w="38100">
            <a:solidFill>
              <a:srgbClr val="F1C23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032F62"/>
                </a:solidFill>
                <a:latin typeface="Roboto"/>
                <a:ea typeface="Roboto"/>
                <a:cs typeface="Roboto"/>
                <a:sym typeface="Roboto"/>
              </a:rPr>
              <a:t>VOX POP DISCUSSION</a:t>
            </a:r>
            <a:endParaRPr>
              <a:latin typeface="Roboto"/>
              <a:ea typeface="Roboto"/>
              <a:cs typeface="Roboto"/>
              <a:sym typeface="Roboto"/>
            </a:endParaRPr>
          </a:p>
          <a:p>
            <a:pPr indent="0" lvl="0" marL="57150" rtl="0" algn="ctr">
              <a:lnSpc>
                <a:spcPct val="100000"/>
              </a:lnSpc>
              <a:spcBef>
                <a:spcPts val="0"/>
              </a:spcBef>
              <a:spcAft>
                <a:spcPts val="0"/>
              </a:spcAft>
              <a:buNone/>
            </a:pPr>
            <a:r>
              <a:t/>
            </a:r>
            <a:endParaRPr b="1">
              <a:latin typeface="Roboto"/>
              <a:ea typeface="Roboto"/>
              <a:cs typeface="Roboto"/>
              <a:sym typeface="Roboto"/>
            </a:endParaRPr>
          </a:p>
          <a:p>
            <a:pPr indent="0" lvl="0" marL="57150" rtl="0" algn="ctr">
              <a:lnSpc>
                <a:spcPct val="115000"/>
              </a:lnSpc>
              <a:spcBef>
                <a:spcPts val="0"/>
              </a:spcBef>
              <a:spcAft>
                <a:spcPts val="0"/>
              </a:spcAft>
              <a:buNone/>
            </a:pPr>
            <a:r>
              <a:rPr b="1" lang="en-GB">
                <a:solidFill>
                  <a:srgbClr val="434343"/>
                </a:solidFill>
                <a:latin typeface="Roboto"/>
                <a:ea typeface="Roboto"/>
                <a:cs typeface="Roboto"/>
                <a:sym typeface="Roboto"/>
              </a:rPr>
              <a:t>CLOSEST COLOUR?:</a:t>
            </a:r>
            <a:endParaRPr b="1">
              <a:solidFill>
                <a:srgbClr val="434343"/>
              </a:solidFill>
              <a:latin typeface="Roboto"/>
              <a:ea typeface="Roboto"/>
              <a:cs typeface="Roboto"/>
              <a:sym typeface="Roboto"/>
            </a:endParaRPr>
          </a:p>
          <a:p>
            <a:pPr indent="0" lvl="0" marL="57150" rtl="0" algn="l">
              <a:lnSpc>
                <a:spcPct val="150000"/>
              </a:lnSpc>
              <a:spcBef>
                <a:spcPts val="1000"/>
              </a:spcBef>
              <a:spcAft>
                <a:spcPts val="0"/>
              </a:spcAft>
              <a:buNone/>
            </a:pPr>
            <a:r>
              <a:rPr b="1" lang="en-GB">
                <a:solidFill>
                  <a:srgbClr val="434343"/>
                </a:solidFill>
                <a:latin typeface="Roboto"/>
                <a:ea typeface="Roboto"/>
                <a:cs typeface="Roboto"/>
                <a:sym typeface="Roboto"/>
              </a:rPr>
              <a:t>Most likely to </a:t>
            </a:r>
            <a:r>
              <a:rPr b="1" lang="en-GB">
                <a:solidFill>
                  <a:srgbClr val="FF0000"/>
                </a:solidFill>
                <a:latin typeface="Roboto"/>
                <a:ea typeface="Roboto"/>
                <a:cs typeface="Roboto"/>
                <a:sym typeface="Roboto"/>
              </a:rPr>
              <a:t>RED</a:t>
            </a:r>
            <a:endParaRPr b="1">
              <a:solidFill>
                <a:srgbClr val="FF0000"/>
              </a:solidFill>
              <a:latin typeface="Roboto"/>
              <a:ea typeface="Roboto"/>
              <a:cs typeface="Roboto"/>
              <a:sym typeface="Roboto"/>
            </a:endParaRPr>
          </a:p>
          <a:p>
            <a:pPr indent="0" lvl="0" marL="57150" rtl="0" algn="l">
              <a:lnSpc>
                <a:spcPct val="150000"/>
              </a:lnSpc>
              <a:spcBef>
                <a:spcPts val="0"/>
              </a:spcBef>
              <a:spcAft>
                <a:spcPts val="0"/>
              </a:spcAft>
              <a:buNone/>
            </a:pPr>
            <a:r>
              <a:rPr b="1" lang="en-GB">
                <a:solidFill>
                  <a:srgbClr val="434343"/>
                </a:solidFill>
                <a:latin typeface="Roboto"/>
                <a:ea typeface="Roboto"/>
                <a:cs typeface="Roboto"/>
                <a:sym typeface="Roboto"/>
              </a:rPr>
              <a:t>Most likely to be </a:t>
            </a:r>
            <a:r>
              <a:rPr b="1" lang="en-GB">
                <a:solidFill>
                  <a:srgbClr val="00FF00"/>
                </a:solidFill>
                <a:latin typeface="Roboto"/>
                <a:ea typeface="Roboto"/>
                <a:cs typeface="Roboto"/>
                <a:sym typeface="Roboto"/>
              </a:rPr>
              <a:t>GREEN</a:t>
            </a:r>
            <a:endParaRPr b="1">
              <a:solidFill>
                <a:srgbClr val="00FF00"/>
              </a:solidFill>
              <a:latin typeface="Roboto"/>
              <a:ea typeface="Roboto"/>
              <a:cs typeface="Roboto"/>
              <a:sym typeface="Roboto"/>
            </a:endParaRPr>
          </a:p>
          <a:p>
            <a:pPr indent="0" lvl="0" marL="57150" rtl="0" algn="l">
              <a:lnSpc>
                <a:spcPct val="150000"/>
              </a:lnSpc>
              <a:spcBef>
                <a:spcPts val="0"/>
              </a:spcBef>
              <a:spcAft>
                <a:spcPts val="0"/>
              </a:spcAft>
              <a:buNone/>
            </a:pPr>
            <a:r>
              <a:rPr b="1" lang="en-GB">
                <a:solidFill>
                  <a:srgbClr val="434343"/>
                </a:solidFill>
                <a:latin typeface="Roboto"/>
                <a:ea typeface="Roboto"/>
                <a:cs typeface="Roboto"/>
                <a:sym typeface="Roboto"/>
              </a:rPr>
              <a:t>Most likely to be </a:t>
            </a:r>
            <a:r>
              <a:rPr b="1" lang="en-GB">
                <a:solidFill>
                  <a:srgbClr val="0000FF"/>
                </a:solidFill>
                <a:latin typeface="Roboto"/>
                <a:ea typeface="Roboto"/>
                <a:cs typeface="Roboto"/>
                <a:sym typeface="Roboto"/>
              </a:rPr>
              <a:t>BLUE</a:t>
            </a:r>
            <a:endParaRPr b="1">
              <a:solidFill>
                <a:srgbClr val="0000FF"/>
              </a:solidFill>
              <a:latin typeface="Roboto"/>
              <a:ea typeface="Roboto"/>
              <a:cs typeface="Roboto"/>
              <a:sym typeface="Roboto"/>
            </a:endParaRPr>
          </a:p>
        </p:txBody>
      </p:sp>
      <p:pic>
        <p:nvPicPr>
          <p:cNvPr id="590" name="Google Shape;590;p52"/>
          <p:cNvPicPr preferRelativeResize="0"/>
          <p:nvPr/>
        </p:nvPicPr>
        <p:blipFill>
          <a:blip r:embed="rId5">
            <a:alphaModFix/>
          </a:blip>
          <a:stretch>
            <a:fillRect/>
          </a:stretch>
        </p:blipFill>
        <p:spPr>
          <a:xfrm rot="1036614">
            <a:off x="241850" y="3043350"/>
            <a:ext cx="572701" cy="5727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53"/>
          <p:cNvSpPr/>
          <p:nvPr/>
        </p:nvSpPr>
        <p:spPr>
          <a:xfrm>
            <a:off x="4085175" y="1727563"/>
            <a:ext cx="956700" cy="719700"/>
          </a:xfrm>
          <a:prstGeom prst="rect">
            <a:avLst/>
          </a:prstGeom>
          <a:solidFill>
            <a:srgbClr val="FF0000">
              <a:alpha val="49720"/>
            </a:srgbClr>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3"/>
          <p:cNvSpPr/>
          <p:nvPr/>
        </p:nvSpPr>
        <p:spPr>
          <a:xfrm>
            <a:off x="5291025" y="1727563"/>
            <a:ext cx="956700" cy="719700"/>
          </a:xfrm>
          <a:prstGeom prst="rect">
            <a:avLst/>
          </a:prstGeom>
          <a:solidFill>
            <a:srgbClr val="00FF00">
              <a:alpha val="48600"/>
            </a:srgbClr>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3"/>
          <p:cNvSpPr/>
          <p:nvPr/>
        </p:nvSpPr>
        <p:spPr>
          <a:xfrm>
            <a:off x="6443550" y="1740938"/>
            <a:ext cx="956700" cy="719700"/>
          </a:xfrm>
          <a:prstGeom prst="rect">
            <a:avLst/>
          </a:prstGeom>
          <a:solidFill>
            <a:srgbClr val="0000FF">
              <a:alpha val="51400"/>
            </a:srgbClr>
          </a:solid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Now it's your turn...</a:t>
            </a:r>
            <a:endParaRPr>
              <a:solidFill>
                <a:srgbClr val="032F62"/>
              </a:solidFill>
              <a:latin typeface="Francois One"/>
              <a:ea typeface="Francois One"/>
              <a:cs typeface="Francois One"/>
              <a:sym typeface="Francois One"/>
            </a:endParaRPr>
          </a:p>
        </p:txBody>
      </p:sp>
      <p:sp>
        <p:nvSpPr>
          <p:cNvPr id="599" name="Google Shape;599;p53"/>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600" name="Google Shape;600;p53"/>
          <p:cNvGrpSpPr/>
          <p:nvPr/>
        </p:nvGrpSpPr>
        <p:grpSpPr>
          <a:xfrm>
            <a:off x="7984201" y="4195474"/>
            <a:ext cx="884557" cy="861343"/>
            <a:chOff x="7984201" y="4195474"/>
            <a:chExt cx="884557" cy="861343"/>
          </a:xfrm>
        </p:grpSpPr>
        <p:sp>
          <p:nvSpPr>
            <p:cNvPr id="601" name="Google Shape;601;p5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602" name="Google Shape;602;p5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603" name="Google Shape;603;p53"/>
          <p:cNvSpPr txBox="1"/>
          <p:nvPr/>
        </p:nvSpPr>
        <p:spPr>
          <a:xfrm>
            <a:off x="311698" y="1081925"/>
            <a:ext cx="7547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434343"/>
                </a:solidFill>
                <a:latin typeface="Roboto"/>
                <a:ea typeface="Roboto"/>
                <a:cs typeface="Roboto"/>
                <a:sym typeface="Roboto"/>
              </a:rPr>
              <a:t>Let's see if we can work out the RGB combination for the following </a:t>
            </a:r>
            <a:r>
              <a:rPr b="1" lang="en-GB">
                <a:solidFill>
                  <a:srgbClr val="434343"/>
                </a:solidFill>
                <a:latin typeface="Roboto"/>
                <a:ea typeface="Roboto"/>
                <a:cs typeface="Roboto"/>
                <a:sym typeface="Roboto"/>
              </a:rPr>
              <a:t>HEX code #09a7db</a:t>
            </a:r>
            <a:r>
              <a:rPr lang="en-GB">
                <a:solidFill>
                  <a:srgbClr val="434343"/>
                </a:solidFill>
                <a:latin typeface="Roboto"/>
                <a:ea typeface="Roboto"/>
                <a:cs typeface="Roboto"/>
                <a:sym typeface="Roboto"/>
              </a:rPr>
              <a:t>:</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p:txBody>
      </p:sp>
      <p:sp>
        <p:nvSpPr>
          <p:cNvPr id="604" name="Google Shape;604;p53"/>
          <p:cNvSpPr txBox="1"/>
          <p:nvPr/>
        </p:nvSpPr>
        <p:spPr>
          <a:xfrm>
            <a:off x="1590550" y="1562125"/>
            <a:ext cx="75057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5800">
                <a:solidFill>
                  <a:srgbClr val="434343"/>
                </a:solidFill>
                <a:latin typeface="Roboto"/>
                <a:ea typeface="Roboto"/>
                <a:cs typeface="Roboto"/>
                <a:sym typeface="Roboto"/>
              </a:rPr>
              <a:t>#  09  a7  db</a:t>
            </a:r>
            <a:endParaRPr sz="5800">
              <a:solidFill>
                <a:srgbClr val="434343"/>
              </a:solidFill>
              <a:latin typeface="Roboto"/>
              <a:ea typeface="Roboto"/>
              <a:cs typeface="Roboto"/>
              <a:sym typeface="Roboto"/>
            </a:endParaRPr>
          </a:p>
        </p:txBody>
      </p:sp>
      <p:graphicFrame>
        <p:nvGraphicFramePr>
          <p:cNvPr id="605" name="Google Shape;605;p53"/>
          <p:cNvGraphicFramePr/>
          <p:nvPr/>
        </p:nvGraphicFramePr>
        <p:xfrm>
          <a:off x="1092375" y="2762825"/>
          <a:ext cx="3000000" cy="3000000"/>
        </p:xfrm>
        <a:graphic>
          <a:graphicData uri="http://schemas.openxmlformats.org/drawingml/2006/table">
            <a:tbl>
              <a:tblPr>
                <a:noFill/>
                <a:tableStyleId>{CC1B96C2-53B5-4AC6-A907-071176F89E11}</a:tableStyleId>
              </a:tblPr>
              <a:tblGrid>
                <a:gridCol w="962675"/>
                <a:gridCol w="962675"/>
                <a:gridCol w="387500"/>
                <a:gridCol w="1035550"/>
                <a:gridCol w="1035550"/>
                <a:gridCol w="387500"/>
                <a:gridCol w="945850"/>
                <a:gridCol w="945850"/>
              </a:tblGrid>
              <a:tr h="396200">
                <a:tc gridSpan="2">
                  <a:txBody>
                    <a:bodyPr/>
                    <a:lstStyle/>
                    <a:p>
                      <a:pPr indent="0" lvl="0" marL="0" rtl="0" algn="ctr">
                        <a:spcBef>
                          <a:spcPts val="0"/>
                        </a:spcBef>
                        <a:spcAft>
                          <a:spcPts val="0"/>
                        </a:spcAft>
                        <a:buNone/>
                      </a:pPr>
                      <a:r>
                        <a:rPr b="1" lang="en-GB" sz="1800">
                          <a:solidFill>
                            <a:srgbClr val="434343"/>
                          </a:solidFill>
                          <a:latin typeface="Roboto"/>
                          <a:ea typeface="Roboto"/>
                          <a:cs typeface="Roboto"/>
                          <a:sym typeface="Roboto"/>
                        </a:rPr>
                        <a:t>RED</a:t>
                      </a:r>
                      <a:endParaRPr b="1" sz="1800">
                        <a:solidFill>
                          <a:srgbClr val="434343"/>
                        </a:solidFill>
                        <a:latin typeface="Roboto"/>
                        <a:ea typeface="Roboto"/>
                        <a:cs typeface="Roboto"/>
                        <a:sym typeface="Roboto"/>
                      </a:endParaRPr>
                    </a:p>
                  </a:txBody>
                  <a:tcPr marT="91425" marB="91425" marR="91425" marL="91425" anchor="ctr">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solidFill>
                      <a:srgbClr val="FF0000">
                        <a:alpha val="49720"/>
                      </a:srgbClr>
                    </a:solidFill>
                  </a:tcPr>
                </a:tc>
                <a:tc hMerge="1"/>
                <a:tc>
                  <a:txBody>
                    <a:bodyPr/>
                    <a:lstStyle/>
                    <a:p>
                      <a:pPr indent="0" lvl="0" marL="0" rtl="0" algn="ctr">
                        <a:spcBef>
                          <a:spcPts val="0"/>
                        </a:spcBef>
                        <a:spcAft>
                          <a:spcPts val="0"/>
                        </a:spcAft>
                        <a:buNone/>
                      </a:pPr>
                      <a:r>
                        <a:t/>
                      </a:r>
                      <a:endParaRPr b="1" sz="1800">
                        <a:solidFill>
                          <a:srgbClr val="434343"/>
                        </a:solidFill>
                        <a:latin typeface="Roboto"/>
                        <a:ea typeface="Roboto"/>
                        <a:cs typeface="Roboto"/>
                        <a:sym typeface="Roboto"/>
                      </a:endParaRPr>
                    </a:p>
                  </a:txBody>
                  <a:tcPr marT="91425" marB="91425" marR="91425" marL="91425" anchor="ctr">
                    <a:lnL cap="flat" cmpd="sng" w="38100">
                      <a:solidFill>
                        <a:srgbClr val="FF0000"/>
                      </a:solidFill>
                      <a:prstDash val="solid"/>
                      <a:round/>
                      <a:headEnd len="sm" w="sm" type="none"/>
                      <a:tailEnd len="sm" w="sm" type="none"/>
                    </a:lnL>
                    <a:lnR cap="flat" cmpd="sng" w="38100">
                      <a:solidFill>
                        <a:srgbClr val="00FF00"/>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rtl="0" algn="ctr">
                        <a:spcBef>
                          <a:spcPts val="0"/>
                        </a:spcBef>
                        <a:spcAft>
                          <a:spcPts val="0"/>
                        </a:spcAft>
                        <a:buNone/>
                      </a:pPr>
                      <a:r>
                        <a:rPr b="1" lang="en-GB" sz="1800">
                          <a:solidFill>
                            <a:srgbClr val="434343"/>
                          </a:solidFill>
                          <a:latin typeface="Roboto"/>
                          <a:ea typeface="Roboto"/>
                          <a:cs typeface="Roboto"/>
                          <a:sym typeface="Roboto"/>
                        </a:rPr>
                        <a:t>GREEN</a:t>
                      </a:r>
                      <a:endParaRPr b="1" sz="1800">
                        <a:solidFill>
                          <a:srgbClr val="434343"/>
                        </a:solidFill>
                        <a:latin typeface="Roboto"/>
                        <a:ea typeface="Roboto"/>
                        <a:cs typeface="Roboto"/>
                        <a:sym typeface="Roboto"/>
                      </a:endParaRPr>
                    </a:p>
                  </a:txBody>
                  <a:tcPr marT="91425" marB="91425" marR="91425" marL="91425" anchor="ctr">
                    <a:lnL cap="flat" cmpd="sng" w="38100">
                      <a:solidFill>
                        <a:srgbClr val="00FF00"/>
                      </a:solidFill>
                      <a:prstDash val="solid"/>
                      <a:round/>
                      <a:headEnd len="sm" w="sm" type="none"/>
                      <a:tailEnd len="sm" w="sm" type="none"/>
                    </a:lnL>
                    <a:lnR cap="flat" cmpd="sng" w="38100">
                      <a:solidFill>
                        <a:srgbClr val="00FF00"/>
                      </a:solidFill>
                      <a:prstDash val="solid"/>
                      <a:round/>
                      <a:headEnd len="sm" w="sm" type="none"/>
                      <a:tailEnd len="sm" w="sm" type="none"/>
                    </a:lnR>
                    <a:lnT cap="flat" cmpd="sng" w="38100">
                      <a:solidFill>
                        <a:srgbClr val="00FF00"/>
                      </a:solidFill>
                      <a:prstDash val="solid"/>
                      <a:round/>
                      <a:headEnd len="sm" w="sm" type="none"/>
                      <a:tailEnd len="sm" w="sm" type="none"/>
                    </a:lnT>
                    <a:lnB cap="flat" cmpd="sng" w="38100">
                      <a:solidFill>
                        <a:srgbClr val="00FF00"/>
                      </a:solidFill>
                      <a:prstDash val="solid"/>
                      <a:round/>
                      <a:headEnd len="sm" w="sm" type="none"/>
                      <a:tailEnd len="sm" w="sm" type="none"/>
                    </a:lnB>
                    <a:solidFill>
                      <a:srgbClr val="00FF00">
                        <a:alpha val="48600"/>
                      </a:srgbClr>
                    </a:solidFill>
                  </a:tcPr>
                </a:tc>
                <a:tc hMerge="1"/>
                <a:tc>
                  <a:txBody>
                    <a:bodyPr/>
                    <a:lstStyle/>
                    <a:p>
                      <a:pPr indent="0" lvl="0" marL="0" rtl="0" algn="ctr">
                        <a:spcBef>
                          <a:spcPts val="0"/>
                        </a:spcBef>
                        <a:spcAft>
                          <a:spcPts val="0"/>
                        </a:spcAft>
                        <a:buNone/>
                      </a:pPr>
                      <a:r>
                        <a:t/>
                      </a:r>
                      <a:endParaRPr b="1" sz="1800">
                        <a:solidFill>
                          <a:srgbClr val="434343"/>
                        </a:solidFill>
                        <a:latin typeface="Roboto"/>
                        <a:ea typeface="Roboto"/>
                        <a:cs typeface="Roboto"/>
                        <a:sym typeface="Roboto"/>
                      </a:endParaRPr>
                    </a:p>
                  </a:txBody>
                  <a:tcPr marT="91425" marB="91425" marR="91425" marL="91425" anchor="ctr">
                    <a:lnL cap="flat" cmpd="sng" w="38100">
                      <a:solidFill>
                        <a:srgbClr val="00FF00"/>
                      </a:solidFill>
                      <a:prstDash val="solid"/>
                      <a:round/>
                      <a:headEnd len="sm" w="sm" type="none"/>
                      <a:tailEnd len="sm" w="sm" type="none"/>
                    </a:lnL>
                    <a:lnR cap="flat" cmpd="sng" w="38100">
                      <a:solidFill>
                        <a:srgbClr val="0000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rtl="0" algn="ctr">
                        <a:spcBef>
                          <a:spcPts val="0"/>
                        </a:spcBef>
                        <a:spcAft>
                          <a:spcPts val="0"/>
                        </a:spcAft>
                        <a:buNone/>
                      </a:pPr>
                      <a:r>
                        <a:rPr b="1" lang="en-GB" sz="1800">
                          <a:solidFill>
                            <a:srgbClr val="434343"/>
                          </a:solidFill>
                          <a:latin typeface="Roboto"/>
                          <a:ea typeface="Roboto"/>
                          <a:cs typeface="Roboto"/>
                          <a:sym typeface="Roboto"/>
                        </a:rPr>
                        <a:t>BLUE</a:t>
                      </a:r>
                      <a:endParaRPr b="1" sz="1800">
                        <a:solidFill>
                          <a:srgbClr val="434343"/>
                        </a:solidFill>
                        <a:latin typeface="Roboto"/>
                        <a:ea typeface="Roboto"/>
                        <a:cs typeface="Roboto"/>
                        <a:sym typeface="Roboto"/>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0000FF">
                        <a:alpha val="51400"/>
                      </a:srgbClr>
                    </a:solidFill>
                  </a:tcPr>
                </a:tc>
                <a:tc hMerge="1"/>
              </a:tr>
              <a:tr h="609575">
                <a:tc>
                  <a:txBody>
                    <a:bodyPr/>
                    <a:lstStyle/>
                    <a:p>
                      <a:pPr indent="0" lvl="0" marL="0" rtl="0" algn="ctr">
                        <a:spcBef>
                          <a:spcPts val="0"/>
                        </a:spcBef>
                        <a:spcAft>
                          <a:spcPts val="0"/>
                        </a:spcAft>
                        <a:buNone/>
                      </a:pPr>
                      <a:r>
                        <a:rPr b="1" lang="en-GB" sz="2200">
                          <a:solidFill>
                            <a:srgbClr val="434343"/>
                          </a:solidFill>
                          <a:latin typeface="Roboto Mono"/>
                          <a:ea typeface="Roboto Mono"/>
                          <a:cs typeface="Roboto Mono"/>
                          <a:sym typeface="Roboto Mono"/>
                        </a:rPr>
                        <a:t>0</a:t>
                      </a:r>
                      <a:endParaRPr b="1" sz="2200">
                        <a:solidFill>
                          <a:srgbClr val="434343"/>
                        </a:solidFill>
                        <a:latin typeface="Roboto Mono"/>
                        <a:ea typeface="Roboto Mono"/>
                        <a:cs typeface="Roboto Mono"/>
                        <a:sym typeface="Roboto Mono"/>
                      </a:endParaRPr>
                    </a:p>
                  </a:txBody>
                  <a:tcPr marT="91425" marB="91425" marR="91425" marL="91425" anchor="ctr">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rgbClr val="FF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sz="2200">
                          <a:solidFill>
                            <a:srgbClr val="434343"/>
                          </a:solidFill>
                          <a:latin typeface="Roboto Mono"/>
                          <a:ea typeface="Roboto Mono"/>
                          <a:cs typeface="Roboto Mono"/>
                          <a:sym typeface="Roboto Mono"/>
                        </a:rPr>
                        <a:t>9</a:t>
                      </a:r>
                      <a:endParaRPr b="1" sz="2200">
                        <a:solidFill>
                          <a:srgbClr val="434343"/>
                        </a:solidFill>
                        <a:latin typeface="Roboto Mono"/>
                        <a:ea typeface="Roboto Mono"/>
                        <a:cs typeface="Roboto Mono"/>
                        <a:sym typeface="Roboto Mono"/>
                      </a:endParaRPr>
                    </a:p>
                  </a:txBody>
                  <a:tcPr marT="91425" marB="91425" marR="91425" marL="91425" anchor="ctr">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38100">
                      <a:solidFill>
                        <a:srgbClr val="FF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2200">
                        <a:solidFill>
                          <a:srgbClr val="434343"/>
                        </a:solidFill>
                        <a:latin typeface="Roboto"/>
                        <a:ea typeface="Roboto"/>
                        <a:cs typeface="Roboto"/>
                        <a:sym typeface="Roboto"/>
                      </a:endParaRPr>
                    </a:p>
                  </a:txBody>
                  <a:tcPr marT="91425" marB="91425" marR="91425" marL="91425" anchor="ctr">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sz="2200">
                          <a:solidFill>
                            <a:srgbClr val="434343"/>
                          </a:solidFill>
                          <a:latin typeface="Roboto Mono"/>
                          <a:ea typeface="Roboto Mono"/>
                          <a:cs typeface="Roboto Mono"/>
                          <a:sym typeface="Roboto Mono"/>
                        </a:rPr>
                        <a:t>a</a:t>
                      </a:r>
                      <a:endParaRPr b="1" sz="2200">
                        <a:solidFill>
                          <a:srgbClr val="434343"/>
                        </a:solidFill>
                        <a:latin typeface="Roboto Mono"/>
                        <a:ea typeface="Roboto Mono"/>
                        <a:cs typeface="Roboto Mono"/>
                        <a:sym typeface="Roboto Mono"/>
                      </a:endParaRPr>
                    </a:p>
                  </a:txBody>
                  <a:tcPr marT="91425" marB="91425" marR="91425" marL="91425" anchor="ctr">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rgbClr val="00FF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sz="2200">
                          <a:solidFill>
                            <a:srgbClr val="434343"/>
                          </a:solidFill>
                          <a:latin typeface="Roboto Mono"/>
                          <a:ea typeface="Roboto Mono"/>
                          <a:cs typeface="Roboto Mono"/>
                          <a:sym typeface="Roboto Mono"/>
                        </a:rPr>
                        <a:t>7</a:t>
                      </a:r>
                      <a:endParaRPr b="1" sz="2200">
                        <a:solidFill>
                          <a:srgbClr val="434343"/>
                        </a:solidFill>
                        <a:latin typeface="Roboto Mono"/>
                        <a:ea typeface="Roboto Mono"/>
                        <a:cs typeface="Roboto Mono"/>
                        <a:sym typeface="Roboto Mono"/>
                      </a:endParaRPr>
                    </a:p>
                  </a:txBody>
                  <a:tcPr marT="91425" marB="91425" marR="91425" marL="91425" anchor="ctr">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38100">
                      <a:solidFill>
                        <a:srgbClr val="00FF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2200">
                        <a:solidFill>
                          <a:srgbClr val="434343"/>
                        </a:solidFill>
                        <a:latin typeface="Roboto"/>
                        <a:ea typeface="Roboto"/>
                        <a:cs typeface="Roboto"/>
                        <a:sym typeface="Roboto"/>
                      </a:endParaRPr>
                    </a:p>
                  </a:txBody>
                  <a:tcPr marT="91425" marB="91425" marR="91425" marL="91425" anchor="ctr">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sz="2200">
                          <a:solidFill>
                            <a:srgbClr val="434343"/>
                          </a:solidFill>
                          <a:latin typeface="Roboto Mono"/>
                          <a:ea typeface="Roboto Mono"/>
                          <a:cs typeface="Roboto Mono"/>
                          <a:sym typeface="Roboto Mono"/>
                        </a:rPr>
                        <a:t>d</a:t>
                      </a:r>
                      <a:endParaRPr b="1" sz="2200">
                        <a:solidFill>
                          <a:srgbClr val="434343"/>
                        </a:solidFill>
                        <a:latin typeface="Roboto Mono"/>
                        <a:ea typeface="Roboto Mono"/>
                        <a:cs typeface="Roboto Mono"/>
                        <a:sym typeface="Roboto Mono"/>
                      </a:endParaRPr>
                    </a:p>
                  </a:txBody>
                  <a:tcPr marT="91425" marB="91425" marR="91425" marL="91425" anchor="ctr">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rgbClr val="0000FF"/>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sz="2200">
                          <a:solidFill>
                            <a:srgbClr val="434343"/>
                          </a:solidFill>
                          <a:latin typeface="Roboto Mono"/>
                          <a:ea typeface="Roboto Mono"/>
                          <a:cs typeface="Roboto Mono"/>
                          <a:sym typeface="Roboto Mono"/>
                        </a:rPr>
                        <a:t>b</a:t>
                      </a:r>
                      <a:endParaRPr b="1" sz="2200">
                        <a:solidFill>
                          <a:srgbClr val="434343"/>
                        </a:solidFill>
                        <a:latin typeface="Roboto Mono"/>
                        <a:ea typeface="Roboto Mono"/>
                        <a:cs typeface="Roboto Mono"/>
                        <a:sym typeface="Roboto Mono"/>
                      </a:endParaRPr>
                    </a:p>
                  </a:txBody>
                  <a:tcPr marT="91425" marB="91425" marR="91425" marL="91425" anchor="ctr">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38100">
                      <a:solidFill>
                        <a:srgbClr val="0000FF"/>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22900">
                <a:tc>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 x 16</a:t>
                      </a:r>
                      <a:endParaRPr>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a:solidFill>
                            <a:srgbClr val="434343"/>
                          </a:solidFill>
                          <a:latin typeface="Roboto Mono"/>
                          <a:ea typeface="Roboto Mono"/>
                          <a:cs typeface="Roboto Mono"/>
                          <a:sym typeface="Roboto Mono"/>
                        </a:rPr>
                        <a:t>= </a:t>
                      </a:r>
                      <a:r>
                        <a:rPr lang="en-GB">
                          <a:solidFill>
                            <a:srgbClr val="434343"/>
                          </a:solidFill>
                          <a:highlight>
                            <a:srgbClr val="F4CCCC"/>
                          </a:highlight>
                          <a:latin typeface="Roboto Mono"/>
                          <a:ea typeface="Roboto Mono"/>
                          <a:cs typeface="Roboto Mono"/>
                          <a:sym typeface="Roboto Mono"/>
                        </a:rPr>
                        <a:t>?   </a:t>
                      </a:r>
                      <a:endParaRPr>
                        <a:solidFill>
                          <a:srgbClr val="434343"/>
                        </a:solidFill>
                        <a:highlight>
                          <a:srgbClr val="F4CCCC"/>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 x 1</a:t>
                      </a:r>
                      <a:endParaRPr>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a:solidFill>
                            <a:srgbClr val="434343"/>
                          </a:solidFill>
                          <a:latin typeface="Roboto Mono"/>
                          <a:ea typeface="Roboto Mono"/>
                          <a:cs typeface="Roboto Mono"/>
                          <a:sym typeface="Roboto Mono"/>
                        </a:rPr>
                        <a:t>= </a:t>
                      </a:r>
                      <a:r>
                        <a:rPr lang="en-GB">
                          <a:solidFill>
                            <a:srgbClr val="434343"/>
                          </a:solidFill>
                          <a:highlight>
                            <a:srgbClr val="F4CCCC"/>
                          </a:highlight>
                          <a:latin typeface="Roboto Mono"/>
                          <a:ea typeface="Roboto Mono"/>
                          <a:cs typeface="Roboto Mono"/>
                          <a:sym typeface="Roboto Mono"/>
                        </a:rPr>
                        <a:t>?</a:t>
                      </a:r>
                      <a:r>
                        <a:rPr lang="en-GB">
                          <a:solidFill>
                            <a:srgbClr val="434343"/>
                          </a:solidFill>
                          <a:latin typeface="Roboto Mono"/>
                          <a:ea typeface="Roboto Mono"/>
                          <a:cs typeface="Roboto Mono"/>
                          <a:sym typeface="Roboto Mono"/>
                        </a:rPr>
                        <a:t> </a:t>
                      </a:r>
                      <a:endParaRPr>
                        <a:solidFill>
                          <a:srgbClr val="434343"/>
                        </a:solidFill>
                        <a:highlight>
                          <a:srgbClr val="F4CCCC"/>
                        </a:highlight>
                        <a:latin typeface="Roboto Mono"/>
                        <a:ea typeface="Roboto Mono"/>
                        <a:cs typeface="Roboto Mono"/>
                        <a:sym typeface="Roboto Mon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a:solidFill>
                          <a:srgbClr val="434343"/>
                        </a:solidFill>
                        <a:latin typeface="Roboto"/>
                        <a:ea typeface="Roboto"/>
                        <a:cs typeface="Roboto"/>
                        <a:sym typeface="Robot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 x 16</a:t>
                      </a:r>
                      <a:endParaRPr>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a:solidFill>
                            <a:srgbClr val="434343"/>
                          </a:solidFill>
                          <a:latin typeface="Roboto Mono"/>
                          <a:ea typeface="Roboto Mono"/>
                          <a:cs typeface="Roboto Mono"/>
                          <a:sym typeface="Roboto Mono"/>
                        </a:rPr>
                        <a:t>= </a:t>
                      </a:r>
                      <a:r>
                        <a:rPr lang="en-GB">
                          <a:solidFill>
                            <a:srgbClr val="434343"/>
                          </a:solidFill>
                          <a:highlight>
                            <a:srgbClr val="D9EAD3"/>
                          </a:highlight>
                          <a:latin typeface="Roboto Mono"/>
                          <a:ea typeface="Roboto Mono"/>
                          <a:cs typeface="Roboto Mono"/>
                          <a:sym typeface="Roboto Mono"/>
                        </a:rPr>
                        <a:t>???</a:t>
                      </a:r>
                      <a:endParaRPr>
                        <a:solidFill>
                          <a:srgbClr val="434343"/>
                        </a:solidFill>
                        <a:highlight>
                          <a:srgbClr val="D9EAD3"/>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 x 1</a:t>
                      </a:r>
                      <a:endParaRPr>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a:solidFill>
                            <a:srgbClr val="434343"/>
                          </a:solidFill>
                          <a:latin typeface="Roboto Mono"/>
                          <a:ea typeface="Roboto Mono"/>
                          <a:cs typeface="Roboto Mono"/>
                          <a:sym typeface="Roboto Mono"/>
                        </a:rPr>
                        <a:t>= </a:t>
                      </a:r>
                      <a:r>
                        <a:rPr lang="en-GB">
                          <a:solidFill>
                            <a:srgbClr val="434343"/>
                          </a:solidFill>
                          <a:highlight>
                            <a:srgbClr val="D9EAD3"/>
                          </a:highlight>
                          <a:latin typeface="Roboto Mono"/>
                          <a:ea typeface="Roboto Mono"/>
                          <a:cs typeface="Roboto Mono"/>
                          <a:sym typeface="Roboto Mono"/>
                        </a:rPr>
                        <a:t>?</a:t>
                      </a:r>
                      <a:endParaRPr>
                        <a:solidFill>
                          <a:srgbClr val="434343"/>
                        </a:solidFill>
                        <a:highlight>
                          <a:srgbClr val="D9EAD3"/>
                        </a:highlight>
                        <a:latin typeface="Roboto Mono"/>
                        <a:ea typeface="Roboto Mono"/>
                        <a:cs typeface="Roboto Mono"/>
                        <a:sym typeface="Roboto Mon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a:solidFill>
                          <a:srgbClr val="434343"/>
                        </a:solidFill>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 x 16</a:t>
                      </a:r>
                      <a:endParaRPr>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a:solidFill>
                            <a:srgbClr val="434343"/>
                          </a:solidFill>
                          <a:latin typeface="Roboto Mono"/>
                          <a:ea typeface="Roboto Mono"/>
                          <a:cs typeface="Roboto Mono"/>
                          <a:sym typeface="Roboto Mono"/>
                        </a:rPr>
                        <a:t>= </a:t>
                      </a:r>
                      <a:r>
                        <a:rPr lang="en-GB">
                          <a:solidFill>
                            <a:srgbClr val="434343"/>
                          </a:solidFill>
                          <a:highlight>
                            <a:srgbClr val="CFE2F3"/>
                          </a:highlight>
                          <a:latin typeface="Roboto Mono"/>
                          <a:ea typeface="Roboto Mono"/>
                          <a:cs typeface="Roboto Mono"/>
                          <a:sym typeface="Roboto Mono"/>
                        </a:rPr>
                        <a:t>???</a:t>
                      </a:r>
                      <a:endParaRPr>
                        <a:solidFill>
                          <a:srgbClr val="434343"/>
                        </a:solidFill>
                        <a:highlight>
                          <a:srgbClr val="CFE2F3"/>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 x 1</a:t>
                      </a:r>
                      <a:endParaRPr>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a:solidFill>
                            <a:srgbClr val="434343"/>
                          </a:solidFill>
                          <a:latin typeface="Roboto Mono"/>
                          <a:ea typeface="Roboto Mono"/>
                          <a:cs typeface="Roboto Mono"/>
                          <a:sym typeface="Roboto Mono"/>
                        </a:rPr>
                        <a:t>= </a:t>
                      </a:r>
                      <a:r>
                        <a:rPr lang="en-GB">
                          <a:solidFill>
                            <a:srgbClr val="434343"/>
                          </a:solidFill>
                          <a:highlight>
                            <a:srgbClr val="CFE2F3"/>
                          </a:highlight>
                          <a:latin typeface="Roboto Mono"/>
                          <a:ea typeface="Roboto Mono"/>
                          <a:cs typeface="Roboto Mono"/>
                          <a:sym typeface="Roboto Mono"/>
                        </a:rPr>
                        <a:t>??</a:t>
                      </a:r>
                      <a:endParaRPr>
                        <a:solidFill>
                          <a:srgbClr val="434343"/>
                        </a:solidFill>
                        <a:highlight>
                          <a:srgbClr val="CFE2F3"/>
                        </a:highlight>
                        <a:latin typeface="Roboto Mono"/>
                        <a:ea typeface="Roboto Mono"/>
                        <a:cs typeface="Roboto Mono"/>
                        <a:sym typeface="Roboto Mon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99000">
                <a:tc gridSpan="2">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 + ? = </a:t>
                      </a:r>
                      <a:r>
                        <a:rPr b="1" lang="en-GB">
                          <a:solidFill>
                            <a:srgbClr val="434343"/>
                          </a:solidFill>
                          <a:highlight>
                            <a:srgbClr val="F4CCCC"/>
                          </a:highlight>
                          <a:latin typeface="Roboto Mono"/>
                          <a:ea typeface="Roboto Mono"/>
                          <a:cs typeface="Roboto Mono"/>
                          <a:sym typeface="Roboto Mono"/>
                        </a:rPr>
                        <a:t>?</a:t>
                      </a:r>
                      <a:r>
                        <a:rPr lang="en-GB">
                          <a:solidFill>
                            <a:srgbClr val="434343"/>
                          </a:solidFill>
                          <a:latin typeface="Roboto Mono"/>
                          <a:ea typeface="Roboto Mono"/>
                          <a:cs typeface="Roboto Mono"/>
                          <a:sym typeface="Roboto Mono"/>
                        </a:rPr>
                        <a:t> </a:t>
                      </a:r>
                      <a:endParaRPr b="1">
                        <a:solidFill>
                          <a:srgbClr val="434343"/>
                        </a:solidFill>
                        <a:highlight>
                          <a:srgbClr val="F4CCCC"/>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rgbClr val="434343"/>
                      </a:solidFill>
                      <a:prstDash val="solid"/>
                      <a:round/>
                      <a:headEnd len="sm" w="sm" type="none"/>
                      <a:tailEnd len="sm" w="sm" type="none"/>
                    </a:lnB>
                  </a:tcPr>
                </a:tc>
                <a:tc hMerge="1"/>
                <a:tc>
                  <a:txBody>
                    <a:bodyPr/>
                    <a:lstStyle/>
                    <a:p>
                      <a:pPr indent="0" lvl="0" marL="0" rtl="0" algn="r">
                        <a:spcBef>
                          <a:spcPts val="0"/>
                        </a:spcBef>
                        <a:spcAft>
                          <a:spcPts val="0"/>
                        </a:spcAft>
                        <a:buNone/>
                      </a:pPr>
                      <a:r>
                        <a:t/>
                      </a:r>
                      <a:endParaRPr>
                        <a:solidFill>
                          <a:srgbClr val="434343"/>
                        </a:solidFill>
                        <a:latin typeface="Roboto"/>
                        <a:ea typeface="Roboto"/>
                        <a:cs typeface="Roboto"/>
                        <a:sym typeface="Robot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 + ? = </a:t>
                      </a:r>
                      <a:r>
                        <a:rPr b="1" lang="en-GB">
                          <a:solidFill>
                            <a:srgbClr val="434343"/>
                          </a:solidFill>
                          <a:highlight>
                            <a:srgbClr val="D9EAD3"/>
                          </a:highlight>
                          <a:latin typeface="Roboto Mono"/>
                          <a:ea typeface="Roboto Mono"/>
                          <a:cs typeface="Roboto Mono"/>
                          <a:sym typeface="Roboto Mono"/>
                        </a:rPr>
                        <a:t>???</a:t>
                      </a:r>
                      <a:endParaRPr b="1">
                        <a:solidFill>
                          <a:srgbClr val="434343"/>
                        </a:solidFill>
                        <a:highlight>
                          <a:srgbClr val="D9EAD3"/>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rgbClr val="434343"/>
                      </a:solidFill>
                      <a:prstDash val="solid"/>
                      <a:round/>
                      <a:headEnd len="sm" w="sm" type="none"/>
                      <a:tailEnd len="sm" w="sm" type="none"/>
                    </a:lnB>
                  </a:tcPr>
                </a:tc>
                <a:tc hMerge="1"/>
                <a:tc>
                  <a:txBody>
                    <a:bodyPr/>
                    <a:lstStyle/>
                    <a:p>
                      <a:pPr indent="0" lvl="0" marL="0" rtl="0" algn="r">
                        <a:spcBef>
                          <a:spcPts val="0"/>
                        </a:spcBef>
                        <a:spcAft>
                          <a:spcPts val="0"/>
                        </a:spcAft>
                        <a:buNone/>
                      </a:pPr>
                      <a:r>
                        <a:t/>
                      </a:r>
                      <a:endParaRPr>
                        <a:solidFill>
                          <a:srgbClr val="434343"/>
                        </a:solidFill>
                        <a:latin typeface="Roboto"/>
                        <a:ea typeface="Roboto"/>
                        <a:cs typeface="Roboto"/>
                        <a:sym typeface="Robot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 + ?? = </a:t>
                      </a:r>
                      <a:r>
                        <a:rPr b="1" lang="en-GB">
                          <a:solidFill>
                            <a:srgbClr val="434343"/>
                          </a:solidFill>
                          <a:highlight>
                            <a:srgbClr val="CFE2F3"/>
                          </a:highlight>
                          <a:latin typeface="Roboto Mono"/>
                          <a:ea typeface="Roboto Mono"/>
                          <a:cs typeface="Roboto Mono"/>
                          <a:sym typeface="Roboto Mono"/>
                        </a:rPr>
                        <a:t>???</a:t>
                      </a:r>
                      <a:endParaRPr b="1">
                        <a:solidFill>
                          <a:srgbClr val="434343"/>
                        </a:solidFill>
                        <a:highlight>
                          <a:srgbClr val="CFE2F3"/>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rgbClr val="434343"/>
                      </a:solidFill>
                      <a:prstDash val="solid"/>
                      <a:round/>
                      <a:headEnd len="sm" w="sm" type="none"/>
                      <a:tailEnd len="sm" w="sm" type="none"/>
                    </a:lnB>
                  </a:tcPr>
                </a:tc>
                <a:tc hMerge="1"/>
              </a:tr>
            </a:tbl>
          </a:graphicData>
        </a:graphic>
      </p:graphicFrame>
      <p:pic>
        <p:nvPicPr>
          <p:cNvPr id="606" name="Google Shape;606;p53"/>
          <p:cNvPicPr preferRelativeResize="0"/>
          <p:nvPr/>
        </p:nvPicPr>
        <p:blipFill>
          <a:blip r:embed="rId4">
            <a:alphaModFix/>
          </a:blip>
          <a:stretch>
            <a:fillRect/>
          </a:stretch>
        </p:blipFill>
        <p:spPr>
          <a:xfrm>
            <a:off x="1349219" y="1495113"/>
            <a:ext cx="1410482" cy="1184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Previously</a:t>
            </a:r>
            <a:r>
              <a:rPr lang="en-GB"/>
              <a:t>, on CS in Schools...</a:t>
            </a:r>
            <a:endParaRPr>
              <a:solidFill>
                <a:srgbClr val="25326F"/>
              </a:solidFill>
              <a:latin typeface="Francois One"/>
              <a:ea typeface="Francois One"/>
              <a:cs typeface="Francois One"/>
              <a:sym typeface="Francois One"/>
            </a:endParaRPr>
          </a:p>
        </p:txBody>
      </p:sp>
      <p:sp>
        <p:nvSpPr>
          <p:cNvPr id="130" name="Google Shape;130;p27"/>
          <p:cNvSpPr txBox="1"/>
          <p:nvPr>
            <p:ph idx="1" type="body"/>
          </p:nvPr>
        </p:nvSpPr>
        <p:spPr>
          <a:xfrm>
            <a:off x="311700" y="1152475"/>
            <a:ext cx="6282300" cy="1419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600"/>
              <a:t>What is the problem with the following CSS code?</a:t>
            </a:r>
            <a:endParaRPr sz="1600"/>
          </a:p>
          <a:p>
            <a:pPr indent="0" lvl="0" marL="0" rtl="0" algn="l">
              <a:lnSpc>
                <a:spcPct val="150000"/>
              </a:lnSpc>
              <a:spcBef>
                <a:spcPts val="1600"/>
              </a:spcBef>
              <a:spcAft>
                <a:spcPts val="0"/>
              </a:spcAft>
              <a:buNone/>
            </a:pPr>
            <a:r>
              <a:rPr b="1" lang="en-GB">
                <a:solidFill>
                  <a:schemeClr val="dk1"/>
                </a:solidFill>
                <a:latin typeface="Roboto Mono"/>
                <a:ea typeface="Roboto Mono"/>
                <a:cs typeface="Roboto Mono"/>
                <a:sym typeface="Roboto Mono"/>
              </a:rPr>
              <a:t>style.css</a:t>
            </a:r>
            <a:endParaRPr>
              <a:solidFill>
                <a:schemeClr val="dk1"/>
              </a:solidFill>
            </a:endParaRPr>
          </a:p>
          <a:p>
            <a:pPr indent="0" lvl="0" marL="0" rtl="0" algn="l">
              <a:lnSpc>
                <a:spcPct val="150000"/>
              </a:lnSpc>
              <a:spcBef>
                <a:spcPts val="1600"/>
              </a:spcBef>
              <a:spcAft>
                <a:spcPts val="1600"/>
              </a:spcAft>
              <a:buNone/>
            </a:pPr>
            <a:r>
              <a:t/>
            </a:r>
            <a:endParaRPr sz="1600"/>
          </a:p>
        </p:txBody>
      </p:sp>
      <p:sp>
        <p:nvSpPr>
          <p:cNvPr id="131" name="Google Shape;131;p2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32" name="Google Shape;132;p27"/>
          <p:cNvPicPr preferRelativeResize="0"/>
          <p:nvPr/>
        </p:nvPicPr>
        <p:blipFill>
          <a:blip r:embed="rId3">
            <a:alphaModFix/>
          </a:blip>
          <a:stretch>
            <a:fillRect/>
          </a:stretch>
        </p:blipFill>
        <p:spPr>
          <a:xfrm>
            <a:off x="6690875" y="1211325"/>
            <a:ext cx="988525" cy="988525"/>
          </a:xfrm>
          <a:prstGeom prst="rect">
            <a:avLst/>
          </a:prstGeom>
          <a:noFill/>
          <a:ln>
            <a:noFill/>
          </a:ln>
        </p:spPr>
      </p:pic>
      <p:pic>
        <p:nvPicPr>
          <p:cNvPr id="133" name="Google Shape;133;p27"/>
          <p:cNvPicPr preferRelativeResize="0"/>
          <p:nvPr/>
        </p:nvPicPr>
        <p:blipFill>
          <a:blip r:embed="rId4">
            <a:alphaModFix/>
          </a:blip>
          <a:stretch>
            <a:fillRect/>
          </a:stretch>
        </p:blipFill>
        <p:spPr>
          <a:xfrm>
            <a:off x="7563925" y="1939388"/>
            <a:ext cx="988525" cy="988525"/>
          </a:xfrm>
          <a:prstGeom prst="rect">
            <a:avLst/>
          </a:prstGeom>
          <a:noFill/>
          <a:ln>
            <a:noFill/>
          </a:ln>
        </p:spPr>
      </p:pic>
      <p:pic>
        <p:nvPicPr>
          <p:cNvPr id="134" name="Google Shape;134;p27"/>
          <p:cNvPicPr preferRelativeResize="0"/>
          <p:nvPr/>
        </p:nvPicPr>
        <p:blipFill>
          <a:blip r:embed="rId5">
            <a:alphaModFix/>
          </a:blip>
          <a:stretch>
            <a:fillRect/>
          </a:stretch>
        </p:blipFill>
        <p:spPr>
          <a:xfrm>
            <a:off x="6690875" y="2676187"/>
            <a:ext cx="988525" cy="988525"/>
          </a:xfrm>
          <a:prstGeom prst="rect">
            <a:avLst/>
          </a:prstGeom>
          <a:noFill/>
          <a:ln>
            <a:noFill/>
          </a:ln>
        </p:spPr>
      </p:pic>
      <p:grpSp>
        <p:nvGrpSpPr>
          <p:cNvPr id="135" name="Google Shape;135;p27"/>
          <p:cNvGrpSpPr/>
          <p:nvPr/>
        </p:nvGrpSpPr>
        <p:grpSpPr>
          <a:xfrm>
            <a:off x="7984201" y="4195474"/>
            <a:ext cx="884557" cy="861343"/>
            <a:chOff x="7984201" y="4195474"/>
            <a:chExt cx="884557" cy="861343"/>
          </a:xfrm>
        </p:grpSpPr>
        <p:sp>
          <p:nvSpPr>
            <p:cNvPr id="136" name="Google Shape;136;p2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37" name="Google Shape;137;p27"/>
            <p:cNvPicPr preferRelativeResize="0"/>
            <p:nvPr/>
          </p:nvPicPr>
          <p:blipFill rotWithShape="1">
            <a:blip r:embed="rId6">
              <a:alphaModFix/>
            </a:blip>
            <a:srcRect b="19478" l="0" r="0" t="0"/>
            <a:stretch/>
          </p:blipFill>
          <p:spPr>
            <a:xfrm>
              <a:off x="7984201" y="4195474"/>
              <a:ext cx="757577" cy="753053"/>
            </a:xfrm>
            <a:prstGeom prst="rect">
              <a:avLst/>
            </a:prstGeom>
            <a:noFill/>
            <a:ln>
              <a:noFill/>
            </a:ln>
          </p:spPr>
        </p:pic>
      </p:grpSp>
      <p:pic>
        <p:nvPicPr>
          <p:cNvPr id="138" name="Google Shape;138;p27"/>
          <p:cNvPicPr preferRelativeResize="0"/>
          <p:nvPr/>
        </p:nvPicPr>
        <p:blipFill>
          <a:blip r:embed="rId7">
            <a:alphaModFix/>
          </a:blip>
          <a:stretch>
            <a:fillRect/>
          </a:stretch>
        </p:blipFill>
        <p:spPr>
          <a:xfrm>
            <a:off x="477875" y="2229550"/>
            <a:ext cx="4630875" cy="18817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54"/>
          <p:cNvSpPr/>
          <p:nvPr/>
        </p:nvSpPr>
        <p:spPr>
          <a:xfrm>
            <a:off x="4085175" y="1727563"/>
            <a:ext cx="956700" cy="719700"/>
          </a:xfrm>
          <a:prstGeom prst="rect">
            <a:avLst/>
          </a:prstGeom>
          <a:solidFill>
            <a:srgbClr val="FF0000">
              <a:alpha val="49720"/>
            </a:srgbClr>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4"/>
          <p:cNvSpPr/>
          <p:nvPr/>
        </p:nvSpPr>
        <p:spPr>
          <a:xfrm>
            <a:off x="5291025" y="1727563"/>
            <a:ext cx="956700" cy="719700"/>
          </a:xfrm>
          <a:prstGeom prst="rect">
            <a:avLst/>
          </a:prstGeom>
          <a:solidFill>
            <a:srgbClr val="00FF00">
              <a:alpha val="48600"/>
            </a:srgbClr>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4"/>
          <p:cNvSpPr/>
          <p:nvPr/>
        </p:nvSpPr>
        <p:spPr>
          <a:xfrm>
            <a:off x="6443550" y="1740938"/>
            <a:ext cx="956700" cy="719700"/>
          </a:xfrm>
          <a:prstGeom prst="rect">
            <a:avLst/>
          </a:prstGeom>
          <a:solidFill>
            <a:srgbClr val="0000FF">
              <a:alpha val="51400"/>
            </a:srgbClr>
          </a:solid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Now it's your turn...</a:t>
            </a:r>
            <a:endParaRPr>
              <a:solidFill>
                <a:srgbClr val="032F62"/>
              </a:solidFill>
              <a:latin typeface="Francois One"/>
              <a:ea typeface="Francois One"/>
              <a:cs typeface="Francois One"/>
              <a:sym typeface="Francois One"/>
            </a:endParaRPr>
          </a:p>
        </p:txBody>
      </p:sp>
      <p:sp>
        <p:nvSpPr>
          <p:cNvPr id="615" name="Google Shape;615;p54"/>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616" name="Google Shape;616;p54"/>
          <p:cNvGrpSpPr/>
          <p:nvPr/>
        </p:nvGrpSpPr>
        <p:grpSpPr>
          <a:xfrm>
            <a:off x="7984201" y="4195474"/>
            <a:ext cx="884557" cy="861343"/>
            <a:chOff x="7984201" y="4195474"/>
            <a:chExt cx="884557" cy="861343"/>
          </a:xfrm>
        </p:grpSpPr>
        <p:sp>
          <p:nvSpPr>
            <p:cNvPr id="617" name="Google Shape;617;p5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618" name="Google Shape;618;p54"/>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619" name="Google Shape;619;p54"/>
          <p:cNvSpPr txBox="1"/>
          <p:nvPr/>
        </p:nvSpPr>
        <p:spPr>
          <a:xfrm>
            <a:off x="311698" y="1081925"/>
            <a:ext cx="7547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434343"/>
                </a:solidFill>
                <a:latin typeface="Roboto"/>
                <a:ea typeface="Roboto"/>
                <a:cs typeface="Roboto"/>
                <a:sym typeface="Roboto"/>
              </a:rPr>
              <a:t>Let's see if we can work out the RGB combination for the following </a:t>
            </a:r>
            <a:r>
              <a:rPr b="1" lang="en-GB">
                <a:solidFill>
                  <a:srgbClr val="434343"/>
                </a:solidFill>
                <a:latin typeface="Roboto"/>
                <a:ea typeface="Roboto"/>
                <a:cs typeface="Roboto"/>
                <a:sym typeface="Roboto"/>
              </a:rPr>
              <a:t>HEX code #09a7db</a:t>
            </a:r>
            <a:r>
              <a:rPr lang="en-GB">
                <a:solidFill>
                  <a:srgbClr val="434343"/>
                </a:solidFill>
                <a:latin typeface="Roboto"/>
                <a:ea typeface="Roboto"/>
                <a:cs typeface="Roboto"/>
                <a:sym typeface="Roboto"/>
              </a:rPr>
              <a:t>:</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p:txBody>
      </p:sp>
      <p:sp>
        <p:nvSpPr>
          <p:cNvPr id="620" name="Google Shape;620;p54"/>
          <p:cNvSpPr txBox="1"/>
          <p:nvPr/>
        </p:nvSpPr>
        <p:spPr>
          <a:xfrm>
            <a:off x="1590550" y="1562125"/>
            <a:ext cx="75057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5800">
                <a:solidFill>
                  <a:srgbClr val="434343"/>
                </a:solidFill>
                <a:latin typeface="Roboto"/>
                <a:ea typeface="Roboto"/>
                <a:cs typeface="Roboto"/>
                <a:sym typeface="Roboto"/>
              </a:rPr>
              <a:t>#  09  a7  db</a:t>
            </a:r>
            <a:endParaRPr sz="5800">
              <a:solidFill>
                <a:srgbClr val="434343"/>
              </a:solidFill>
              <a:latin typeface="Roboto"/>
              <a:ea typeface="Roboto"/>
              <a:cs typeface="Roboto"/>
              <a:sym typeface="Roboto"/>
            </a:endParaRPr>
          </a:p>
        </p:txBody>
      </p:sp>
      <p:graphicFrame>
        <p:nvGraphicFramePr>
          <p:cNvPr id="621" name="Google Shape;621;p54"/>
          <p:cNvGraphicFramePr/>
          <p:nvPr/>
        </p:nvGraphicFramePr>
        <p:xfrm>
          <a:off x="1092375" y="2762825"/>
          <a:ext cx="3000000" cy="3000000"/>
        </p:xfrm>
        <a:graphic>
          <a:graphicData uri="http://schemas.openxmlformats.org/drawingml/2006/table">
            <a:tbl>
              <a:tblPr>
                <a:noFill/>
                <a:tableStyleId>{CC1B96C2-53B5-4AC6-A907-071176F89E11}</a:tableStyleId>
              </a:tblPr>
              <a:tblGrid>
                <a:gridCol w="962675"/>
                <a:gridCol w="962675"/>
                <a:gridCol w="387500"/>
                <a:gridCol w="1035550"/>
                <a:gridCol w="1035550"/>
                <a:gridCol w="387500"/>
                <a:gridCol w="945850"/>
                <a:gridCol w="945850"/>
              </a:tblGrid>
              <a:tr h="396200">
                <a:tc gridSpan="2">
                  <a:txBody>
                    <a:bodyPr/>
                    <a:lstStyle/>
                    <a:p>
                      <a:pPr indent="0" lvl="0" marL="0" rtl="0" algn="ctr">
                        <a:spcBef>
                          <a:spcPts val="0"/>
                        </a:spcBef>
                        <a:spcAft>
                          <a:spcPts val="0"/>
                        </a:spcAft>
                        <a:buNone/>
                      </a:pPr>
                      <a:r>
                        <a:rPr b="1" lang="en-GB" sz="1800">
                          <a:solidFill>
                            <a:srgbClr val="434343"/>
                          </a:solidFill>
                          <a:latin typeface="Roboto"/>
                          <a:ea typeface="Roboto"/>
                          <a:cs typeface="Roboto"/>
                          <a:sym typeface="Roboto"/>
                        </a:rPr>
                        <a:t>RED</a:t>
                      </a:r>
                      <a:endParaRPr b="1" sz="1800">
                        <a:solidFill>
                          <a:srgbClr val="434343"/>
                        </a:solidFill>
                        <a:latin typeface="Roboto"/>
                        <a:ea typeface="Roboto"/>
                        <a:cs typeface="Roboto"/>
                        <a:sym typeface="Roboto"/>
                      </a:endParaRPr>
                    </a:p>
                  </a:txBody>
                  <a:tcPr marT="91425" marB="91425" marR="91425" marL="91425" anchor="ctr">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solidFill>
                      <a:srgbClr val="FF0000">
                        <a:alpha val="49720"/>
                      </a:srgbClr>
                    </a:solidFill>
                  </a:tcPr>
                </a:tc>
                <a:tc hMerge="1"/>
                <a:tc>
                  <a:txBody>
                    <a:bodyPr/>
                    <a:lstStyle/>
                    <a:p>
                      <a:pPr indent="0" lvl="0" marL="0" rtl="0" algn="ctr">
                        <a:spcBef>
                          <a:spcPts val="0"/>
                        </a:spcBef>
                        <a:spcAft>
                          <a:spcPts val="0"/>
                        </a:spcAft>
                        <a:buNone/>
                      </a:pPr>
                      <a:r>
                        <a:t/>
                      </a:r>
                      <a:endParaRPr b="1" sz="1800">
                        <a:solidFill>
                          <a:srgbClr val="434343"/>
                        </a:solidFill>
                        <a:latin typeface="Roboto"/>
                        <a:ea typeface="Roboto"/>
                        <a:cs typeface="Roboto"/>
                        <a:sym typeface="Roboto"/>
                      </a:endParaRPr>
                    </a:p>
                  </a:txBody>
                  <a:tcPr marT="91425" marB="91425" marR="91425" marL="91425" anchor="ctr">
                    <a:lnL cap="flat" cmpd="sng" w="38100">
                      <a:solidFill>
                        <a:srgbClr val="FF0000"/>
                      </a:solidFill>
                      <a:prstDash val="solid"/>
                      <a:round/>
                      <a:headEnd len="sm" w="sm" type="none"/>
                      <a:tailEnd len="sm" w="sm" type="none"/>
                    </a:lnL>
                    <a:lnR cap="flat" cmpd="sng" w="38100">
                      <a:solidFill>
                        <a:srgbClr val="00FF00"/>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rtl="0" algn="ctr">
                        <a:spcBef>
                          <a:spcPts val="0"/>
                        </a:spcBef>
                        <a:spcAft>
                          <a:spcPts val="0"/>
                        </a:spcAft>
                        <a:buNone/>
                      </a:pPr>
                      <a:r>
                        <a:rPr b="1" lang="en-GB" sz="1800">
                          <a:solidFill>
                            <a:srgbClr val="434343"/>
                          </a:solidFill>
                          <a:latin typeface="Roboto"/>
                          <a:ea typeface="Roboto"/>
                          <a:cs typeface="Roboto"/>
                          <a:sym typeface="Roboto"/>
                        </a:rPr>
                        <a:t>GREEN</a:t>
                      </a:r>
                      <a:endParaRPr b="1" sz="1800">
                        <a:solidFill>
                          <a:srgbClr val="434343"/>
                        </a:solidFill>
                        <a:latin typeface="Roboto"/>
                        <a:ea typeface="Roboto"/>
                        <a:cs typeface="Roboto"/>
                        <a:sym typeface="Roboto"/>
                      </a:endParaRPr>
                    </a:p>
                  </a:txBody>
                  <a:tcPr marT="91425" marB="91425" marR="91425" marL="91425" anchor="ctr">
                    <a:lnL cap="flat" cmpd="sng" w="38100">
                      <a:solidFill>
                        <a:srgbClr val="00FF00"/>
                      </a:solidFill>
                      <a:prstDash val="solid"/>
                      <a:round/>
                      <a:headEnd len="sm" w="sm" type="none"/>
                      <a:tailEnd len="sm" w="sm" type="none"/>
                    </a:lnL>
                    <a:lnR cap="flat" cmpd="sng" w="38100">
                      <a:solidFill>
                        <a:srgbClr val="00FF00"/>
                      </a:solidFill>
                      <a:prstDash val="solid"/>
                      <a:round/>
                      <a:headEnd len="sm" w="sm" type="none"/>
                      <a:tailEnd len="sm" w="sm" type="none"/>
                    </a:lnR>
                    <a:lnT cap="flat" cmpd="sng" w="38100">
                      <a:solidFill>
                        <a:srgbClr val="00FF00"/>
                      </a:solidFill>
                      <a:prstDash val="solid"/>
                      <a:round/>
                      <a:headEnd len="sm" w="sm" type="none"/>
                      <a:tailEnd len="sm" w="sm" type="none"/>
                    </a:lnT>
                    <a:lnB cap="flat" cmpd="sng" w="38100">
                      <a:solidFill>
                        <a:srgbClr val="00FF00"/>
                      </a:solidFill>
                      <a:prstDash val="solid"/>
                      <a:round/>
                      <a:headEnd len="sm" w="sm" type="none"/>
                      <a:tailEnd len="sm" w="sm" type="none"/>
                    </a:lnB>
                    <a:solidFill>
                      <a:srgbClr val="00FF00">
                        <a:alpha val="48600"/>
                      </a:srgbClr>
                    </a:solidFill>
                  </a:tcPr>
                </a:tc>
                <a:tc hMerge="1"/>
                <a:tc>
                  <a:txBody>
                    <a:bodyPr/>
                    <a:lstStyle/>
                    <a:p>
                      <a:pPr indent="0" lvl="0" marL="0" rtl="0" algn="ctr">
                        <a:spcBef>
                          <a:spcPts val="0"/>
                        </a:spcBef>
                        <a:spcAft>
                          <a:spcPts val="0"/>
                        </a:spcAft>
                        <a:buNone/>
                      </a:pPr>
                      <a:r>
                        <a:t/>
                      </a:r>
                      <a:endParaRPr b="1" sz="1800">
                        <a:solidFill>
                          <a:srgbClr val="434343"/>
                        </a:solidFill>
                        <a:latin typeface="Roboto"/>
                        <a:ea typeface="Roboto"/>
                        <a:cs typeface="Roboto"/>
                        <a:sym typeface="Roboto"/>
                      </a:endParaRPr>
                    </a:p>
                  </a:txBody>
                  <a:tcPr marT="91425" marB="91425" marR="91425" marL="91425" anchor="ctr">
                    <a:lnL cap="flat" cmpd="sng" w="38100">
                      <a:solidFill>
                        <a:srgbClr val="00FF00"/>
                      </a:solidFill>
                      <a:prstDash val="solid"/>
                      <a:round/>
                      <a:headEnd len="sm" w="sm" type="none"/>
                      <a:tailEnd len="sm" w="sm" type="none"/>
                    </a:lnL>
                    <a:lnR cap="flat" cmpd="sng" w="38100">
                      <a:solidFill>
                        <a:srgbClr val="0000FF"/>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rtl="0" algn="ctr">
                        <a:spcBef>
                          <a:spcPts val="0"/>
                        </a:spcBef>
                        <a:spcAft>
                          <a:spcPts val="0"/>
                        </a:spcAft>
                        <a:buNone/>
                      </a:pPr>
                      <a:r>
                        <a:rPr b="1" lang="en-GB" sz="1800">
                          <a:solidFill>
                            <a:srgbClr val="434343"/>
                          </a:solidFill>
                          <a:latin typeface="Roboto"/>
                          <a:ea typeface="Roboto"/>
                          <a:cs typeface="Roboto"/>
                          <a:sym typeface="Roboto"/>
                        </a:rPr>
                        <a:t>BLUE</a:t>
                      </a:r>
                      <a:endParaRPr b="1" sz="1800">
                        <a:solidFill>
                          <a:srgbClr val="434343"/>
                        </a:solidFill>
                        <a:latin typeface="Roboto"/>
                        <a:ea typeface="Roboto"/>
                        <a:cs typeface="Roboto"/>
                        <a:sym typeface="Roboto"/>
                      </a:endParaRPr>
                    </a:p>
                  </a:txBody>
                  <a:tcPr marT="91425" marB="91425" marR="91425" marL="91425" anchor="ctr">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solidFill>
                      <a:srgbClr val="0000FF">
                        <a:alpha val="51400"/>
                      </a:srgbClr>
                    </a:solidFill>
                  </a:tcPr>
                </a:tc>
                <a:tc hMerge="1"/>
              </a:tr>
              <a:tr h="609575">
                <a:tc>
                  <a:txBody>
                    <a:bodyPr/>
                    <a:lstStyle/>
                    <a:p>
                      <a:pPr indent="0" lvl="0" marL="0" rtl="0" algn="ctr">
                        <a:spcBef>
                          <a:spcPts val="0"/>
                        </a:spcBef>
                        <a:spcAft>
                          <a:spcPts val="0"/>
                        </a:spcAft>
                        <a:buNone/>
                      </a:pPr>
                      <a:r>
                        <a:rPr b="1" lang="en-GB" sz="2200">
                          <a:solidFill>
                            <a:srgbClr val="434343"/>
                          </a:solidFill>
                          <a:latin typeface="Roboto Mono"/>
                          <a:ea typeface="Roboto Mono"/>
                          <a:cs typeface="Roboto Mono"/>
                          <a:sym typeface="Roboto Mono"/>
                        </a:rPr>
                        <a:t>0</a:t>
                      </a:r>
                      <a:endParaRPr b="1" sz="2200">
                        <a:solidFill>
                          <a:srgbClr val="434343"/>
                        </a:solidFill>
                        <a:latin typeface="Roboto Mono"/>
                        <a:ea typeface="Roboto Mono"/>
                        <a:cs typeface="Roboto Mono"/>
                        <a:sym typeface="Roboto Mono"/>
                      </a:endParaRPr>
                    </a:p>
                  </a:txBody>
                  <a:tcPr marT="91425" marB="91425" marR="91425" marL="91425" anchor="ctr">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rgbClr val="FF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sz="2200">
                          <a:solidFill>
                            <a:srgbClr val="434343"/>
                          </a:solidFill>
                          <a:latin typeface="Roboto Mono"/>
                          <a:ea typeface="Roboto Mono"/>
                          <a:cs typeface="Roboto Mono"/>
                          <a:sym typeface="Roboto Mono"/>
                        </a:rPr>
                        <a:t>9</a:t>
                      </a:r>
                      <a:endParaRPr b="1" sz="2200">
                        <a:solidFill>
                          <a:srgbClr val="434343"/>
                        </a:solidFill>
                        <a:latin typeface="Roboto Mono"/>
                        <a:ea typeface="Roboto Mono"/>
                        <a:cs typeface="Roboto Mono"/>
                        <a:sym typeface="Roboto Mono"/>
                      </a:endParaRPr>
                    </a:p>
                  </a:txBody>
                  <a:tcPr marT="91425" marB="91425" marR="91425" marL="91425" anchor="ctr">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38100">
                      <a:solidFill>
                        <a:srgbClr val="FF00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2200">
                        <a:solidFill>
                          <a:srgbClr val="434343"/>
                        </a:solidFill>
                        <a:latin typeface="Roboto Mono"/>
                        <a:ea typeface="Roboto Mono"/>
                        <a:cs typeface="Roboto Mono"/>
                        <a:sym typeface="Roboto Mono"/>
                      </a:endParaRPr>
                    </a:p>
                  </a:txBody>
                  <a:tcPr marT="91425" marB="91425" marR="91425" marL="91425" anchor="ctr">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sz="2200">
                          <a:solidFill>
                            <a:srgbClr val="434343"/>
                          </a:solidFill>
                          <a:latin typeface="Roboto Mono"/>
                          <a:ea typeface="Roboto Mono"/>
                          <a:cs typeface="Roboto Mono"/>
                          <a:sym typeface="Roboto Mono"/>
                        </a:rPr>
                        <a:t>a</a:t>
                      </a:r>
                      <a:endParaRPr b="1" sz="2200">
                        <a:solidFill>
                          <a:srgbClr val="434343"/>
                        </a:solidFill>
                        <a:latin typeface="Roboto Mono"/>
                        <a:ea typeface="Roboto Mono"/>
                        <a:cs typeface="Roboto Mono"/>
                        <a:sym typeface="Roboto Mono"/>
                      </a:endParaRPr>
                    </a:p>
                  </a:txBody>
                  <a:tcPr marT="91425" marB="91425" marR="91425" marL="91425" anchor="ctr">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rgbClr val="00FF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sz="2200">
                          <a:solidFill>
                            <a:srgbClr val="434343"/>
                          </a:solidFill>
                          <a:latin typeface="Roboto Mono"/>
                          <a:ea typeface="Roboto Mono"/>
                          <a:cs typeface="Roboto Mono"/>
                          <a:sym typeface="Roboto Mono"/>
                        </a:rPr>
                        <a:t>7</a:t>
                      </a:r>
                      <a:endParaRPr b="1" sz="2200">
                        <a:solidFill>
                          <a:srgbClr val="434343"/>
                        </a:solidFill>
                        <a:latin typeface="Roboto Mono"/>
                        <a:ea typeface="Roboto Mono"/>
                        <a:cs typeface="Roboto Mono"/>
                        <a:sym typeface="Roboto Mono"/>
                      </a:endParaRPr>
                    </a:p>
                  </a:txBody>
                  <a:tcPr marT="91425" marB="91425" marR="91425" marL="91425" anchor="ctr">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38100">
                      <a:solidFill>
                        <a:srgbClr val="00FF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b="1" sz="2200">
                        <a:solidFill>
                          <a:srgbClr val="434343"/>
                        </a:solidFill>
                        <a:latin typeface="Roboto Mono"/>
                        <a:ea typeface="Roboto Mono"/>
                        <a:cs typeface="Roboto Mono"/>
                        <a:sym typeface="Roboto Mono"/>
                      </a:endParaRPr>
                    </a:p>
                  </a:txBody>
                  <a:tcPr marT="91425" marB="91425" marR="91425" marL="91425" anchor="ctr">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sz="2200">
                          <a:solidFill>
                            <a:srgbClr val="434343"/>
                          </a:solidFill>
                          <a:latin typeface="Roboto Mono"/>
                          <a:ea typeface="Roboto Mono"/>
                          <a:cs typeface="Roboto Mono"/>
                          <a:sym typeface="Roboto Mono"/>
                        </a:rPr>
                        <a:t>d</a:t>
                      </a:r>
                      <a:endParaRPr b="1" sz="2200">
                        <a:solidFill>
                          <a:srgbClr val="434343"/>
                        </a:solidFill>
                        <a:latin typeface="Roboto Mono"/>
                        <a:ea typeface="Roboto Mono"/>
                        <a:cs typeface="Roboto Mono"/>
                        <a:sym typeface="Roboto Mono"/>
                      </a:endParaRPr>
                    </a:p>
                  </a:txBody>
                  <a:tcPr marT="91425" marB="91425" marR="91425" marL="91425" anchor="ctr">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rgbClr val="0000FF"/>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sz="2200">
                          <a:solidFill>
                            <a:srgbClr val="434343"/>
                          </a:solidFill>
                          <a:latin typeface="Roboto Mono"/>
                          <a:ea typeface="Roboto Mono"/>
                          <a:cs typeface="Roboto Mono"/>
                          <a:sym typeface="Roboto Mono"/>
                        </a:rPr>
                        <a:t>b</a:t>
                      </a:r>
                      <a:endParaRPr b="1" sz="2200">
                        <a:solidFill>
                          <a:srgbClr val="434343"/>
                        </a:solidFill>
                        <a:latin typeface="Roboto Mono"/>
                        <a:ea typeface="Roboto Mono"/>
                        <a:cs typeface="Roboto Mono"/>
                        <a:sym typeface="Roboto Mono"/>
                      </a:endParaRPr>
                    </a:p>
                  </a:txBody>
                  <a:tcPr marT="91425" marB="91425" marR="91425" marL="91425" anchor="ctr">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38100">
                      <a:solidFill>
                        <a:srgbClr val="0000FF"/>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22900">
                <a:tc>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0</a:t>
                      </a:r>
                      <a:r>
                        <a:rPr lang="en-GB">
                          <a:solidFill>
                            <a:srgbClr val="434343"/>
                          </a:solidFill>
                          <a:latin typeface="Roboto Mono"/>
                          <a:ea typeface="Roboto Mono"/>
                          <a:cs typeface="Roboto Mono"/>
                          <a:sym typeface="Roboto Mono"/>
                        </a:rPr>
                        <a:t> x 16</a:t>
                      </a:r>
                      <a:endParaRPr>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a:solidFill>
                            <a:srgbClr val="434343"/>
                          </a:solidFill>
                          <a:latin typeface="Roboto Mono"/>
                          <a:ea typeface="Roboto Mono"/>
                          <a:cs typeface="Roboto Mono"/>
                          <a:sym typeface="Roboto Mono"/>
                        </a:rPr>
                        <a:t>= </a:t>
                      </a:r>
                      <a:r>
                        <a:rPr lang="en-GB">
                          <a:solidFill>
                            <a:srgbClr val="434343"/>
                          </a:solidFill>
                          <a:highlight>
                            <a:srgbClr val="F4CCCC"/>
                          </a:highlight>
                          <a:latin typeface="Roboto Mono"/>
                          <a:ea typeface="Roboto Mono"/>
                          <a:cs typeface="Roboto Mono"/>
                          <a:sym typeface="Roboto Mono"/>
                        </a:rPr>
                        <a:t>0</a:t>
                      </a:r>
                      <a:r>
                        <a:rPr lang="en-GB">
                          <a:solidFill>
                            <a:srgbClr val="434343"/>
                          </a:solidFill>
                          <a:highlight>
                            <a:srgbClr val="F4CCCC"/>
                          </a:highlight>
                          <a:latin typeface="Roboto Mono"/>
                          <a:ea typeface="Roboto Mono"/>
                          <a:cs typeface="Roboto Mono"/>
                          <a:sym typeface="Roboto Mono"/>
                        </a:rPr>
                        <a:t>   </a:t>
                      </a:r>
                      <a:endParaRPr>
                        <a:solidFill>
                          <a:srgbClr val="434343"/>
                        </a:solidFill>
                        <a:highlight>
                          <a:srgbClr val="F4CCCC"/>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9</a:t>
                      </a:r>
                      <a:r>
                        <a:rPr lang="en-GB">
                          <a:solidFill>
                            <a:srgbClr val="434343"/>
                          </a:solidFill>
                          <a:latin typeface="Roboto Mono"/>
                          <a:ea typeface="Roboto Mono"/>
                          <a:cs typeface="Roboto Mono"/>
                          <a:sym typeface="Roboto Mono"/>
                        </a:rPr>
                        <a:t> x 1</a:t>
                      </a:r>
                      <a:endParaRPr>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a:solidFill>
                            <a:srgbClr val="434343"/>
                          </a:solidFill>
                          <a:latin typeface="Roboto Mono"/>
                          <a:ea typeface="Roboto Mono"/>
                          <a:cs typeface="Roboto Mono"/>
                          <a:sym typeface="Roboto Mono"/>
                        </a:rPr>
                        <a:t>= </a:t>
                      </a:r>
                      <a:r>
                        <a:rPr lang="en-GB">
                          <a:solidFill>
                            <a:srgbClr val="434343"/>
                          </a:solidFill>
                          <a:highlight>
                            <a:srgbClr val="F4CCCC"/>
                          </a:highlight>
                          <a:latin typeface="Roboto Mono"/>
                          <a:ea typeface="Roboto Mono"/>
                          <a:cs typeface="Roboto Mono"/>
                          <a:sym typeface="Roboto Mono"/>
                        </a:rPr>
                        <a:t>9</a:t>
                      </a:r>
                      <a:r>
                        <a:rPr lang="en-GB">
                          <a:solidFill>
                            <a:srgbClr val="434343"/>
                          </a:solidFill>
                          <a:latin typeface="Roboto Mono"/>
                          <a:ea typeface="Roboto Mono"/>
                          <a:cs typeface="Roboto Mono"/>
                          <a:sym typeface="Roboto Mono"/>
                        </a:rPr>
                        <a:t> </a:t>
                      </a:r>
                      <a:endParaRPr>
                        <a:solidFill>
                          <a:srgbClr val="434343"/>
                        </a:solidFill>
                        <a:highlight>
                          <a:srgbClr val="F4CCCC"/>
                        </a:highlight>
                        <a:latin typeface="Roboto Mono"/>
                        <a:ea typeface="Roboto Mono"/>
                        <a:cs typeface="Roboto Mono"/>
                        <a:sym typeface="Roboto Mon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a:solidFill>
                          <a:srgbClr val="434343"/>
                        </a:solidFill>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10</a:t>
                      </a:r>
                      <a:r>
                        <a:rPr lang="en-GB">
                          <a:solidFill>
                            <a:srgbClr val="434343"/>
                          </a:solidFill>
                          <a:latin typeface="Roboto Mono"/>
                          <a:ea typeface="Roboto Mono"/>
                          <a:cs typeface="Roboto Mono"/>
                          <a:sym typeface="Roboto Mono"/>
                        </a:rPr>
                        <a:t> x 16</a:t>
                      </a:r>
                      <a:endParaRPr>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a:solidFill>
                            <a:srgbClr val="434343"/>
                          </a:solidFill>
                          <a:latin typeface="Roboto Mono"/>
                          <a:ea typeface="Roboto Mono"/>
                          <a:cs typeface="Roboto Mono"/>
                          <a:sym typeface="Roboto Mono"/>
                        </a:rPr>
                        <a:t>= </a:t>
                      </a:r>
                      <a:r>
                        <a:rPr lang="en-GB">
                          <a:solidFill>
                            <a:srgbClr val="434343"/>
                          </a:solidFill>
                          <a:highlight>
                            <a:srgbClr val="D9EAD3"/>
                          </a:highlight>
                          <a:latin typeface="Roboto Mono"/>
                          <a:ea typeface="Roboto Mono"/>
                          <a:cs typeface="Roboto Mono"/>
                          <a:sym typeface="Roboto Mono"/>
                        </a:rPr>
                        <a:t>160</a:t>
                      </a:r>
                      <a:endParaRPr>
                        <a:solidFill>
                          <a:srgbClr val="434343"/>
                        </a:solidFill>
                        <a:highlight>
                          <a:srgbClr val="D9EAD3"/>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7</a:t>
                      </a:r>
                      <a:r>
                        <a:rPr lang="en-GB">
                          <a:solidFill>
                            <a:srgbClr val="434343"/>
                          </a:solidFill>
                          <a:latin typeface="Roboto Mono"/>
                          <a:ea typeface="Roboto Mono"/>
                          <a:cs typeface="Roboto Mono"/>
                          <a:sym typeface="Roboto Mono"/>
                        </a:rPr>
                        <a:t> x 1</a:t>
                      </a:r>
                      <a:endParaRPr>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a:solidFill>
                            <a:srgbClr val="434343"/>
                          </a:solidFill>
                          <a:latin typeface="Roboto Mono"/>
                          <a:ea typeface="Roboto Mono"/>
                          <a:cs typeface="Roboto Mono"/>
                          <a:sym typeface="Roboto Mono"/>
                        </a:rPr>
                        <a:t>= </a:t>
                      </a:r>
                      <a:r>
                        <a:rPr lang="en-GB">
                          <a:solidFill>
                            <a:srgbClr val="434343"/>
                          </a:solidFill>
                          <a:highlight>
                            <a:srgbClr val="D9EAD3"/>
                          </a:highlight>
                          <a:latin typeface="Roboto Mono"/>
                          <a:ea typeface="Roboto Mono"/>
                          <a:cs typeface="Roboto Mono"/>
                          <a:sym typeface="Roboto Mono"/>
                        </a:rPr>
                        <a:t>7</a:t>
                      </a:r>
                      <a:endParaRPr>
                        <a:solidFill>
                          <a:srgbClr val="434343"/>
                        </a:solidFill>
                        <a:highlight>
                          <a:srgbClr val="D9EAD3"/>
                        </a:highlight>
                        <a:latin typeface="Roboto Mono"/>
                        <a:ea typeface="Roboto Mono"/>
                        <a:cs typeface="Roboto Mono"/>
                        <a:sym typeface="Roboto Mon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a:solidFill>
                          <a:srgbClr val="434343"/>
                        </a:solidFill>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13</a:t>
                      </a:r>
                      <a:r>
                        <a:rPr lang="en-GB">
                          <a:solidFill>
                            <a:srgbClr val="434343"/>
                          </a:solidFill>
                          <a:latin typeface="Roboto Mono"/>
                          <a:ea typeface="Roboto Mono"/>
                          <a:cs typeface="Roboto Mono"/>
                          <a:sym typeface="Roboto Mono"/>
                        </a:rPr>
                        <a:t> x 16</a:t>
                      </a:r>
                      <a:endParaRPr>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a:solidFill>
                            <a:srgbClr val="434343"/>
                          </a:solidFill>
                          <a:latin typeface="Roboto Mono"/>
                          <a:ea typeface="Roboto Mono"/>
                          <a:cs typeface="Roboto Mono"/>
                          <a:sym typeface="Roboto Mono"/>
                        </a:rPr>
                        <a:t>= </a:t>
                      </a:r>
                      <a:r>
                        <a:rPr lang="en-GB">
                          <a:solidFill>
                            <a:srgbClr val="434343"/>
                          </a:solidFill>
                          <a:highlight>
                            <a:srgbClr val="CFE2F3"/>
                          </a:highlight>
                          <a:latin typeface="Roboto Mono"/>
                          <a:ea typeface="Roboto Mono"/>
                          <a:cs typeface="Roboto Mono"/>
                          <a:sym typeface="Roboto Mono"/>
                        </a:rPr>
                        <a:t>208</a:t>
                      </a:r>
                      <a:endParaRPr>
                        <a:solidFill>
                          <a:srgbClr val="434343"/>
                        </a:solidFill>
                        <a:highlight>
                          <a:srgbClr val="CFE2F3"/>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11</a:t>
                      </a:r>
                      <a:r>
                        <a:rPr lang="en-GB">
                          <a:solidFill>
                            <a:srgbClr val="434343"/>
                          </a:solidFill>
                          <a:latin typeface="Roboto Mono"/>
                          <a:ea typeface="Roboto Mono"/>
                          <a:cs typeface="Roboto Mono"/>
                          <a:sym typeface="Roboto Mono"/>
                        </a:rPr>
                        <a:t> x 1</a:t>
                      </a:r>
                      <a:endParaRPr>
                        <a:solidFill>
                          <a:srgbClr val="434343"/>
                        </a:solidFill>
                        <a:latin typeface="Roboto Mono"/>
                        <a:ea typeface="Roboto Mono"/>
                        <a:cs typeface="Roboto Mono"/>
                        <a:sym typeface="Roboto Mono"/>
                      </a:endParaRPr>
                    </a:p>
                    <a:p>
                      <a:pPr indent="0" lvl="0" marL="0" rtl="0" algn="r">
                        <a:spcBef>
                          <a:spcPts val="0"/>
                        </a:spcBef>
                        <a:spcAft>
                          <a:spcPts val="0"/>
                        </a:spcAft>
                        <a:buNone/>
                      </a:pPr>
                      <a:r>
                        <a:rPr lang="en-GB">
                          <a:solidFill>
                            <a:srgbClr val="434343"/>
                          </a:solidFill>
                          <a:latin typeface="Roboto Mono"/>
                          <a:ea typeface="Roboto Mono"/>
                          <a:cs typeface="Roboto Mono"/>
                          <a:sym typeface="Roboto Mono"/>
                        </a:rPr>
                        <a:t>= </a:t>
                      </a:r>
                      <a:r>
                        <a:rPr lang="en-GB">
                          <a:solidFill>
                            <a:srgbClr val="434343"/>
                          </a:solidFill>
                          <a:highlight>
                            <a:srgbClr val="CFE2F3"/>
                          </a:highlight>
                          <a:latin typeface="Roboto Mono"/>
                          <a:ea typeface="Roboto Mono"/>
                          <a:cs typeface="Roboto Mono"/>
                          <a:sym typeface="Roboto Mono"/>
                        </a:rPr>
                        <a:t>11</a:t>
                      </a:r>
                      <a:endParaRPr>
                        <a:solidFill>
                          <a:srgbClr val="434343"/>
                        </a:solidFill>
                        <a:highlight>
                          <a:srgbClr val="CFE2F3"/>
                        </a:highlight>
                        <a:latin typeface="Roboto Mono"/>
                        <a:ea typeface="Roboto Mono"/>
                        <a:cs typeface="Roboto Mono"/>
                        <a:sym typeface="Roboto Mono"/>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99000">
                <a:tc gridSpan="2">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0</a:t>
                      </a:r>
                      <a:r>
                        <a:rPr lang="en-GB">
                          <a:solidFill>
                            <a:srgbClr val="434343"/>
                          </a:solidFill>
                          <a:latin typeface="Roboto Mono"/>
                          <a:ea typeface="Roboto Mono"/>
                          <a:cs typeface="Roboto Mono"/>
                          <a:sym typeface="Roboto Mono"/>
                        </a:rPr>
                        <a:t> + 9 = </a:t>
                      </a:r>
                      <a:r>
                        <a:rPr b="1" lang="en-GB">
                          <a:solidFill>
                            <a:srgbClr val="434343"/>
                          </a:solidFill>
                          <a:highlight>
                            <a:srgbClr val="F4CCCC"/>
                          </a:highlight>
                          <a:latin typeface="Roboto Mono"/>
                          <a:ea typeface="Roboto Mono"/>
                          <a:cs typeface="Roboto Mono"/>
                          <a:sym typeface="Roboto Mono"/>
                        </a:rPr>
                        <a:t>9</a:t>
                      </a:r>
                      <a:r>
                        <a:rPr lang="en-GB">
                          <a:solidFill>
                            <a:srgbClr val="434343"/>
                          </a:solidFill>
                          <a:latin typeface="Roboto Mono"/>
                          <a:ea typeface="Roboto Mono"/>
                          <a:cs typeface="Roboto Mono"/>
                          <a:sym typeface="Roboto Mono"/>
                        </a:rPr>
                        <a:t> </a:t>
                      </a:r>
                      <a:endParaRPr b="1">
                        <a:solidFill>
                          <a:srgbClr val="434343"/>
                        </a:solidFill>
                        <a:highlight>
                          <a:srgbClr val="F4CCCC"/>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rgbClr val="434343"/>
                      </a:solidFill>
                      <a:prstDash val="solid"/>
                      <a:round/>
                      <a:headEnd len="sm" w="sm" type="none"/>
                      <a:tailEnd len="sm" w="sm" type="none"/>
                    </a:lnB>
                  </a:tcPr>
                </a:tc>
                <a:tc hMerge="1"/>
                <a:tc>
                  <a:txBody>
                    <a:bodyPr/>
                    <a:lstStyle/>
                    <a:p>
                      <a:pPr indent="0" lvl="0" marL="0" rtl="0" algn="r">
                        <a:spcBef>
                          <a:spcPts val="0"/>
                        </a:spcBef>
                        <a:spcAft>
                          <a:spcPts val="0"/>
                        </a:spcAft>
                        <a:buNone/>
                      </a:pPr>
                      <a:r>
                        <a:t/>
                      </a:r>
                      <a:endParaRPr>
                        <a:solidFill>
                          <a:srgbClr val="434343"/>
                        </a:solidFill>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160</a:t>
                      </a:r>
                      <a:r>
                        <a:rPr lang="en-GB">
                          <a:solidFill>
                            <a:srgbClr val="434343"/>
                          </a:solidFill>
                          <a:latin typeface="Roboto Mono"/>
                          <a:ea typeface="Roboto Mono"/>
                          <a:cs typeface="Roboto Mono"/>
                          <a:sym typeface="Roboto Mono"/>
                        </a:rPr>
                        <a:t> + 7 = </a:t>
                      </a:r>
                      <a:r>
                        <a:rPr b="1" lang="en-GB">
                          <a:solidFill>
                            <a:srgbClr val="434343"/>
                          </a:solidFill>
                          <a:highlight>
                            <a:srgbClr val="D9EAD3"/>
                          </a:highlight>
                          <a:latin typeface="Roboto Mono"/>
                          <a:ea typeface="Roboto Mono"/>
                          <a:cs typeface="Roboto Mono"/>
                          <a:sym typeface="Roboto Mono"/>
                        </a:rPr>
                        <a:t>167</a:t>
                      </a:r>
                      <a:endParaRPr b="1">
                        <a:solidFill>
                          <a:srgbClr val="434343"/>
                        </a:solidFill>
                        <a:highlight>
                          <a:srgbClr val="D9EAD3"/>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rgbClr val="434343"/>
                      </a:solidFill>
                      <a:prstDash val="solid"/>
                      <a:round/>
                      <a:headEnd len="sm" w="sm" type="none"/>
                      <a:tailEnd len="sm" w="sm" type="none"/>
                    </a:lnB>
                  </a:tcPr>
                </a:tc>
                <a:tc hMerge="1"/>
                <a:tc>
                  <a:txBody>
                    <a:bodyPr/>
                    <a:lstStyle/>
                    <a:p>
                      <a:pPr indent="0" lvl="0" marL="0" rtl="0" algn="r">
                        <a:spcBef>
                          <a:spcPts val="0"/>
                        </a:spcBef>
                        <a:spcAft>
                          <a:spcPts val="0"/>
                        </a:spcAft>
                        <a:buNone/>
                      </a:pPr>
                      <a:r>
                        <a:t/>
                      </a:r>
                      <a:endParaRPr>
                        <a:solidFill>
                          <a:srgbClr val="434343"/>
                        </a:solidFill>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gridSpan="2">
                  <a:txBody>
                    <a:bodyPr/>
                    <a:lstStyle/>
                    <a:p>
                      <a:pPr indent="0" lvl="0" marL="0" rtl="0" algn="r">
                        <a:spcBef>
                          <a:spcPts val="0"/>
                        </a:spcBef>
                        <a:spcAft>
                          <a:spcPts val="0"/>
                        </a:spcAft>
                        <a:buNone/>
                      </a:pPr>
                      <a:r>
                        <a:rPr lang="en-GB">
                          <a:solidFill>
                            <a:srgbClr val="434343"/>
                          </a:solidFill>
                          <a:latin typeface="Roboto Mono"/>
                          <a:ea typeface="Roboto Mono"/>
                          <a:cs typeface="Roboto Mono"/>
                          <a:sym typeface="Roboto Mono"/>
                        </a:rPr>
                        <a:t>208</a:t>
                      </a:r>
                      <a:r>
                        <a:rPr lang="en-GB">
                          <a:solidFill>
                            <a:srgbClr val="434343"/>
                          </a:solidFill>
                          <a:latin typeface="Roboto Mono"/>
                          <a:ea typeface="Roboto Mono"/>
                          <a:cs typeface="Roboto Mono"/>
                          <a:sym typeface="Roboto Mono"/>
                        </a:rPr>
                        <a:t> + 11 = </a:t>
                      </a:r>
                      <a:r>
                        <a:rPr b="1" lang="en-GB">
                          <a:solidFill>
                            <a:srgbClr val="434343"/>
                          </a:solidFill>
                          <a:highlight>
                            <a:srgbClr val="CFE2F3"/>
                          </a:highlight>
                          <a:latin typeface="Roboto Mono"/>
                          <a:ea typeface="Roboto Mono"/>
                          <a:cs typeface="Roboto Mono"/>
                          <a:sym typeface="Roboto Mono"/>
                        </a:rPr>
                        <a:t>219</a:t>
                      </a:r>
                      <a:endParaRPr b="1">
                        <a:solidFill>
                          <a:srgbClr val="434343"/>
                        </a:solidFill>
                        <a:highlight>
                          <a:srgbClr val="CFE2F3"/>
                        </a:highlight>
                        <a:latin typeface="Roboto Mono"/>
                        <a:ea typeface="Roboto Mono"/>
                        <a:cs typeface="Roboto Mono"/>
                        <a:sym typeface="Roboto Mono"/>
                      </a:endParaRPr>
                    </a:p>
                  </a:txBody>
                  <a:tcPr marT="91425" marB="91425" marR="91425" marL="91425">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rgbClr val="434343"/>
                      </a:solidFill>
                      <a:prstDash val="solid"/>
                      <a:round/>
                      <a:headEnd len="sm" w="sm" type="none"/>
                      <a:tailEnd len="sm" w="sm" type="none"/>
                    </a:lnB>
                  </a:tcPr>
                </a:tc>
                <a:tc hMerge="1"/>
              </a:tr>
            </a:tbl>
          </a:graphicData>
        </a:graphic>
      </p:graphicFrame>
      <p:pic>
        <p:nvPicPr>
          <p:cNvPr id="622" name="Google Shape;622;p54"/>
          <p:cNvPicPr preferRelativeResize="0"/>
          <p:nvPr/>
        </p:nvPicPr>
        <p:blipFill>
          <a:blip r:embed="rId4">
            <a:alphaModFix/>
          </a:blip>
          <a:stretch>
            <a:fillRect/>
          </a:stretch>
        </p:blipFill>
        <p:spPr>
          <a:xfrm>
            <a:off x="1349219" y="1495113"/>
            <a:ext cx="1410482" cy="1184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The solution...</a:t>
            </a:r>
            <a:endParaRPr>
              <a:solidFill>
                <a:srgbClr val="032F62"/>
              </a:solidFill>
              <a:latin typeface="Francois One"/>
              <a:ea typeface="Francois One"/>
              <a:cs typeface="Francois One"/>
              <a:sym typeface="Francois One"/>
            </a:endParaRPr>
          </a:p>
        </p:txBody>
      </p:sp>
      <p:sp>
        <p:nvSpPr>
          <p:cNvPr id="628" name="Google Shape;628;p5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629" name="Google Shape;629;p55"/>
          <p:cNvGrpSpPr/>
          <p:nvPr/>
        </p:nvGrpSpPr>
        <p:grpSpPr>
          <a:xfrm>
            <a:off x="7984201" y="4195474"/>
            <a:ext cx="884557" cy="861343"/>
            <a:chOff x="7984201" y="4195474"/>
            <a:chExt cx="884557" cy="861343"/>
          </a:xfrm>
        </p:grpSpPr>
        <p:sp>
          <p:nvSpPr>
            <p:cNvPr id="630" name="Google Shape;630;p5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631" name="Google Shape;631;p55"/>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632" name="Google Shape;632;p55"/>
          <p:cNvSpPr txBox="1"/>
          <p:nvPr/>
        </p:nvSpPr>
        <p:spPr>
          <a:xfrm>
            <a:off x="2970875" y="1194575"/>
            <a:ext cx="2409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434343"/>
              </a:solidFill>
              <a:latin typeface="Roboto"/>
              <a:ea typeface="Roboto"/>
              <a:cs typeface="Roboto"/>
              <a:sym typeface="Roboto"/>
            </a:endParaRPr>
          </a:p>
          <a:p>
            <a:pPr indent="0" lvl="0" marL="0" rtl="0" algn="l">
              <a:spcBef>
                <a:spcPts val="0"/>
              </a:spcBef>
              <a:spcAft>
                <a:spcPts val="0"/>
              </a:spcAft>
              <a:buNone/>
            </a:pPr>
            <a:r>
              <a:t/>
            </a:r>
            <a:endParaRPr b="1" sz="1800">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p:txBody>
      </p:sp>
      <p:sp>
        <p:nvSpPr>
          <p:cNvPr id="633" name="Google Shape;633;p55"/>
          <p:cNvSpPr txBox="1"/>
          <p:nvPr/>
        </p:nvSpPr>
        <p:spPr>
          <a:xfrm>
            <a:off x="311698" y="1081925"/>
            <a:ext cx="7547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434343"/>
                </a:solidFill>
                <a:latin typeface="Roboto"/>
                <a:ea typeface="Roboto"/>
                <a:cs typeface="Roboto"/>
                <a:sym typeface="Roboto"/>
              </a:rPr>
              <a:t>So, we can see that </a:t>
            </a:r>
            <a:r>
              <a:rPr b="1" lang="en-GB">
                <a:solidFill>
                  <a:srgbClr val="434343"/>
                </a:solidFill>
                <a:latin typeface="Roboto"/>
                <a:ea typeface="Roboto"/>
                <a:cs typeface="Roboto"/>
                <a:sym typeface="Roboto"/>
              </a:rPr>
              <a:t>HEX </a:t>
            </a:r>
            <a:r>
              <a:rPr b="1" lang="en-GB">
                <a:solidFill>
                  <a:srgbClr val="434343"/>
                </a:solidFill>
                <a:latin typeface="Roboto Mono"/>
                <a:ea typeface="Roboto Mono"/>
                <a:cs typeface="Roboto Mono"/>
                <a:sym typeface="Roboto Mono"/>
              </a:rPr>
              <a:t>#09a7db</a:t>
            </a:r>
            <a:r>
              <a:rPr lang="en-GB">
                <a:solidFill>
                  <a:srgbClr val="434343"/>
                </a:solidFill>
                <a:latin typeface="Roboto"/>
                <a:ea typeface="Roboto"/>
                <a:cs typeface="Roboto"/>
                <a:sym typeface="Roboto"/>
              </a:rPr>
              <a:t> is predominantly made up of</a:t>
            </a:r>
            <a:r>
              <a:rPr b="1" lang="en-GB">
                <a:solidFill>
                  <a:srgbClr val="434343"/>
                </a:solidFill>
                <a:latin typeface="Roboto"/>
                <a:ea typeface="Roboto"/>
                <a:cs typeface="Roboto"/>
                <a:sym typeface="Roboto"/>
              </a:rPr>
              <a:t> </a:t>
            </a:r>
            <a:r>
              <a:rPr b="1" lang="en-GB">
                <a:solidFill>
                  <a:srgbClr val="0000FF"/>
                </a:solidFill>
                <a:latin typeface="Roboto"/>
                <a:ea typeface="Roboto"/>
                <a:cs typeface="Roboto"/>
                <a:sym typeface="Roboto"/>
              </a:rPr>
              <a:t>BLUE </a:t>
            </a:r>
            <a:r>
              <a:rPr b="1" lang="en-GB">
                <a:solidFill>
                  <a:srgbClr val="434343"/>
                </a:solidFill>
                <a:latin typeface="Roboto"/>
                <a:ea typeface="Roboto"/>
                <a:cs typeface="Roboto"/>
                <a:sym typeface="Roboto"/>
              </a:rPr>
              <a:t>(</a:t>
            </a:r>
            <a:r>
              <a:rPr b="1" lang="en-GB">
                <a:solidFill>
                  <a:srgbClr val="434343"/>
                </a:solidFill>
                <a:latin typeface="Roboto Mono"/>
                <a:ea typeface="Roboto Mono"/>
                <a:cs typeface="Roboto Mono"/>
                <a:sym typeface="Roboto Mono"/>
              </a:rPr>
              <a:t>219</a:t>
            </a:r>
            <a:r>
              <a:rPr b="1" lang="en-GB">
                <a:solidFill>
                  <a:srgbClr val="434343"/>
                </a:solidFill>
                <a:latin typeface="Roboto"/>
                <a:ea typeface="Roboto"/>
                <a:cs typeface="Roboto"/>
                <a:sym typeface="Roboto"/>
              </a:rPr>
              <a:t>)</a:t>
            </a:r>
            <a:r>
              <a:rPr lang="en-GB">
                <a:solidFill>
                  <a:srgbClr val="434343"/>
                </a:solidFill>
                <a:latin typeface="Roboto"/>
                <a:ea typeface="Roboto"/>
                <a:cs typeface="Roboto"/>
                <a:sym typeface="Roboto"/>
              </a:rPr>
              <a:t>, followed by</a:t>
            </a:r>
            <a:r>
              <a:rPr b="1" lang="en-GB">
                <a:solidFill>
                  <a:srgbClr val="434343"/>
                </a:solidFill>
                <a:latin typeface="Roboto"/>
                <a:ea typeface="Roboto"/>
                <a:cs typeface="Roboto"/>
                <a:sym typeface="Roboto"/>
              </a:rPr>
              <a:t> </a:t>
            </a:r>
            <a:r>
              <a:rPr b="1" lang="en-GB">
                <a:solidFill>
                  <a:srgbClr val="00FF00"/>
                </a:solidFill>
                <a:latin typeface="Roboto"/>
                <a:ea typeface="Roboto"/>
                <a:cs typeface="Roboto"/>
                <a:sym typeface="Roboto"/>
              </a:rPr>
              <a:t>GREEN</a:t>
            </a:r>
            <a:r>
              <a:rPr b="1" lang="en-GB">
                <a:solidFill>
                  <a:srgbClr val="434343"/>
                </a:solidFill>
                <a:latin typeface="Roboto"/>
                <a:ea typeface="Roboto"/>
                <a:cs typeface="Roboto"/>
                <a:sym typeface="Roboto"/>
              </a:rPr>
              <a:t> (</a:t>
            </a:r>
            <a:r>
              <a:rPr b="1" lang="en-GB">
                <a:solidFill>
                  <a:srgbClr val="434343"/>
                </a:solidFill>
                <a:latin typeface="Roboto Mono"/>
                <a:ea typeface="Roboto Mono"/>
                <a:cs typeface="Roboto Mono"/>
                <a:sym typeface="Roboto Mono"/>
              </a:rPr>
              <a:t>167</a:t>
            </a:r>
            <a:r>
              <a:rPr b="1" lang="en-GB">
                <a:solidFill>
                  <a:srgbClr val="434343"/>
                </a:solidFill>
                <a:latin typeface="Roboto"/>
                <a:ea typeface="Roboto"/>
                <a:cs typeface="Roboto"/>
                <a:sym typeface="Roboto"/>
              </a:rPr>
              <a:t>) </a:t>
            </a:r>
            <a:r>
              <a:rPr lang="en-GB">
                <a:solidFill>
                  <a:srgbClr val="434343"/>
                </a:solidFill>
                <a:latin typeface="Roboto"/>
                <a:ea typeface="Roboto"/>
                <a:cs typeface="Roboto"/>
                <a:sym typeface="Roboto"/>
              </a:rPr>
              <a:t>with a</a:t>
            </a:r>
            <a:r>
              <a:rPr b="1" lang="en-GB">
                <a:solidFill>
                  <a:srgbClr val="434343"/>
                </a:solidFill>
                <a:latin typeface="Roboto"/>
                <a:ea typeface="Roboto"/>
                <a:cs typeface="Roboto"/>
                <a:sym typeface="Roboto"/>
              </a:rPr>
              <a:t> </a:t>
            </a:r>
            <a:r>
              <a:rPr lang="en-GB">
                <a:solidFill>
                  <a:srgbClr val="434343"/>
                </a:solidFill>
                <a:latin typeface="Roboto"/>
                <a:ea typeface="Roboto"/>
                <a:cs typeface="Roboto"/>
                <a:sym typeface="Roboto"/>
              </a:rPr>
              <a:t>small amount of</a:t>
            </a:r>
            <a:r>
              <a:rPr b="1" lang="en-GB">
                <a:solidFill>
                  <a:srgbClr val="434343"/>
                </a:solidFill>
                <a:latin typeface="Roboto"/>
                <a:ea typeface="Roboto"/>
                <a:cs typeface="Roboto"/>
                <a:sym typeface="Roboto"/>
              </a:rPr>
              <a:t> </a:t>
            </a:r>
            <a:r>
              <a:rPr b="1" lang="en-GB">
                <a:solidFill>
                  <a:srgbClr val="FF0000"/>
                </a:solidFill>
                <a:latin typeface="Roboto"/>
                <a:ea typeface="Roboto"/>
                <a:cs typeface="Roboto"/>
                <a:sym typeface="Roboto"/>
              </a:rPr>
              <a:t>RED</a:t>
            </a:r>
            <a:r>
              <a:rPr lang="en-GB">
                <a:solidFill>
                  <a:srgbClr val="434343"/>
                </a:solidFill>
                <a:latin typeface="Roboto"/>
                <a:ea typeface="Roboto"/>
                <a:cs typeface="Roboto"/>
                <a:sym typeface="Roboto"/>
              </a:rPr>
              <a:t> </a:t>
            </a:r>
            <a:r>
              <a:rPr b="1" lang="en-GB">
                <a:solidFill>
                  <a:srgbClr val="434343"/>
                </a:solidFill>
                <a:latin typeface="Roboto"/>
                <a:ea typeface="Roboto"/>
                <a:cs typeface="Roboto"/>
                <a:sym typeface="Roboto"/>
              </a:rPr>
              <a:t>(</a:t>
            </a:r>
            <a:r>
              <a:rPr b="1" lang="en-GB">
                <a:solidFill>
                  <a:srgbClr val="434343"/>
                </a:solidFill>
                <a:latin typeface="Roboto Mono"/>
                <a:ea typeface="Roboto Mono"/>
                <a:cs typeface="Roboto Mono"/>
                <a:sym typeface="Roboto Mono"/>
              </a:rPr>
              <a:t>009</a:t>
            </a:r>
            <a:r>
              <a:rPr b="1" lang="en-GB">
                <a:solidFill>
                  <a:srgbClr val="434343"/>
                </a:solidFill>
                <a:latin typeface="Roboto"/>
                <a:ea typeface="Roboto"/>
                <a:cs typeface="Roboto"/>
                <a:sym typeface="Roboto"/>
              </a:rPr>
              <a:t>)</a:t>
            </a:r>
            <a:r>
              <a:rPr lang="en-GB">
                <a:solidFill>
                  <a:srgbClr val="434343"/>
                </a:solidFill>
                <a:latin typeface="Roboto"/>
                <a:ea typeface="Roboto"/>
                <a:cs typeface="Roboto"/>
                <a:sym typeface="Roboto"/>
              </a:rPr>
              <a:t>:</a:t>
            </a:r>
            <a:endParaRPr>
              <a:solidFill>
                <a:srgbClr val="434343"/>
              </a:solidFill>
              <a:latin typeface="Roboto"/>
              <a:ea typeface="Roboto"/>
              <a:cs typeface="Roboto"/>
              <a:sym typeface="Roboto"/>
            </a:endParaRPr>
          </a:p>
          <a:p>
            <a:pPr indent="0" lvl="0" marL="0" rtl="0" algn="l">
              <a:spcBef>
                <a:spcPts val="0"/>
              </a:spcBef>
              <a:spcAft>
                <a:spcPts val="0"/>
              </a:spcAft>
              <a:buNone/>
            </a:pPr>
            <a:r>
              <a:t/>
            </a:r>
            <a:endParaRPr>
              <a:solidFill>
                <a:srgbClr val="434343"/>
              </a:solidFill>
              <a:latin typeface="Roboto"/>
              <a:ea typeface="Roboto"/>
              <a:cs typeface="Roboto"/>
              <a:sym typeface="Roboto"/>
            </a:endParaRPr>
          </a:p>
        </p:txBody>
      </p:sp>
      <p:sp>
        <p:nvSpPr>
          <p:cNvPr id="634" name="Google Shape;634;p55"/>
          <p:cNvSpPr/>
          <p:nvPr/>
        </p:nvSpPr>
        <p:spPr>
          <a:xfrm>
            <a:off x="540400" y="2180300"/>
            <a:ext cx="2847000" cy="1812600"/>
          </a:xfrm>
          <a:prstGeom prst="rect">
            <a:avLst/>
          </a:prstGeom>
          <a:solidFill>
            <a:srgbClr val="09A7D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5" name="Google Shape;635;p55"/>
          <p:cNvGrpSpPr/>
          <p:nvPr/>
        </p:nvGrpSpPr>
        <p:grpSpPr>
          <a:xfrm>
            <a:off x="374943" y="1738530"/>
            <a:ext cx="3150012" cy="3150012"/>
            <a:chOff x="2335050" y="1017725"/>
            <a:chExt cx="3820975" cy="3820975"/>
          </a:xfrm>
        </p:grpSpPr>
        <p:pic>
          <p:nvPicPr>
            <p:cNvPr id="636" name="Google Shape;636;p55"/>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637" name="Google Shape;637;p55"/>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graphicFrame>
        <p:nvGraphicFramePr>
          <p:cNvPr id="638" name="Google Shape;638;p55"/>
          <p:cNvGraphicFramePr/>
          <p:nvPr/>
        </p:nvGraphicFramePr>
        <p:xfrm>
          <a:off x="3744500" y="1650615"/>
          <a:ext cx="3000000" cy="3000000"/>
        </p:xfrm>
        <a:graphic>
          <a:graphicData uri="http://schemas.openxmlformats.org/drawingml/2006/table">
            <a:tbl>
              <a:tblPr>
                <a:noFill/>
                <a:tableStyleId>{CC1B96C2-53B5-4AC6-A907-071176F89E11}</a:tableStyleId>
              </a:tblPr>
              <a:tblGrid>
                <a:gridCol w="489000"/>
                <a:gridCol w="489000"/>
                <a:gridCol w="489000"/>
                <a:gridCol w="489000"/>
                <a:gridCol w="489000"/>
                <a:gridCol w="489000"/>
              </a:tblGrid>
              <a:tr h="370325">
                <a:tc>
                  <a:txBody>
                    <a:bodyPr/>
                    <a:lstStyle/>
                    <a:p>
                      <a:pPr indent="0" lvl="0" marL="0" rtl="0" algn="r">
                        <a:spcBef>
                          <a:spcPts val="0"/>
                        </a:spcBef>
                        <a:spcAft>
                          <a:spcPts val="0"/>
                        </a:spcAft>
                        <a:buNone/>
                      </a:pPr>
                      <a:r>
                        <a:rPr b="1" lang="en-GB" sz="1300">
                          <a:solidFill>
                            <a:srgbClr val="434343"/>
                          </a:solidFill>
                          <a:latin typeface="Roboto Mono"/>
                          <a:ea typeface="Roboto Mono"/>
                          <a:cs typeface="Roboto Mono"/>
                          <a:sym typeface="Roboto Mono"/>
                        </a:rPr>
                        <a:t>255</a:t>
                      </a:r>
                      <a:endParaRPr b="1" sz="1300">
                        <a:solidFill>
                          <a:srgbClr val="434343"/>
                        </a:solidFill>
                        <a:latin typeface="Roboto Mono"/>
                        <a:ea typeface="Roboto Mono"/>
                        <a:cs typeface="Roboto Mono"/>
                        <a:sym typeface="Roboto Mon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70325">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FF"/>
                    </a:solidFill>
                  </a:tcPr>
                </a:tc>
              </a:tr>
              <a:tr h="370325">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FF"/>
                    </a:solidFill>
                  </a:tcPr>
                </a:tc>
              </a:tr>
              <a:tr h="370325">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FF"/>
                    </a:solidFill>
                  </a:tcPr>
                </a:tc>
              </a:tr>
              <a:tr h="370325">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FF"/>
                    </a:solidFill>
                  </a:tcPr>
                </a:tc>
              </a:tr>
              <a:tr h="370325">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FF00"/>
                    </a:solidFill>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FF"/>
                    </a:solidFill>
                  </a:tcPr>
                </a:tc>
              </a:tr>
              <a:tr h="370325">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FF00"/>
                    </a:solidFill>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000FF"/>
                    </a:solidFill>
                  </a:tcPr>
                </a:tc>
              </a:tr>
              <a:tr h="370325">
                <a:tc>
                  <a:txBody>
                    <a:bodyPr/>
                    <a:lstStyle/>
                    <a:p>
                      <a:pPr indent="0" lvl="0" marL="0" rtl="0" algn="r">
                        <a:spcBef>
                          <a:spcPts val="0"/>
                        </a:spcBef>
                        <a:spcAft>
                          <a:spcPts val="0"/>
                        </a:spcAft>
                        <a:buNone/>
                      </a:pPr>
                      <a:r>
                        <a:rPr b="1" lang="en-GB" sz="1300">
                          <a:solidFill>
                            <a:srgbClr val="434343"/>
                          </a:solidFill>
                          <a:latin typeface="Roboto Mono"/>
                          <a:ea typeface="Roboto Mono"/>
                          <a:cs typeface="Roboto Mono"/>
                          <a:sym typeface="Roboto Mono"/>
                        </a:rPr>
                        <a:t>0</a:t>
                      </a:r>
                      <a:endParaRPr b="1" sz="1300">
                        <a:solidFill>
                          <a:srgbClr val="434343"/>
                        </a:solidFill>
                        <a:latin typeface="Roboto Mono"/>
                        <a:ea typeface="Roboto Mono"/>
                        <a:cs typeface="Roboto Mono"/>
                        <a:sym typeface="Roboto Mono"/>
                      </a:endParaRPr>
                    </a:p>
                  </a:txBody>
                  <a:tcPr marT="91425" marB="91425" marR="91425" marL="91425" anchor="b">
                    <a:lnL cap="flat" cmpd="sng" w="9525">
                      <a:solidFill>
                        <a:srgbClr val="9E9E9E">
                          <a:alpha val="0"/>
                        </a:srgbClr>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FF00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00FF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34343"/>
                      </a:solidFill>
                      <a:prstDash val="solid"/>
                      <a:round/>
                      <a:headEnd len="sm" w="sm" type="none"/>
                      <a:tailEnd len="sm" w="sm" type="none"/>
                    </a:lnB>
                    <a:solidFill>
                      <a:srgbClr val="0000FF"/>
                    </a:solidFill>
                  </a:tcPr>
                </a:tc>
              </a:tr>
              <a:tr h="370325">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0000"/>
                          </a:solidFill>
                          <a:latin typeface="Roboto"/>
                          <a:ea typeface="Roboto"/>
                          <a:cs typeface="Roboto"/>
                          <a:sym typeface="Roboto"/>
                        </a:rPr>
                        <a:t>R</a:t>
                      </a:r>
                      <a:endParaRPr b="1">
                        <a:solidFill>
                          <a:srgbClr val="FF0000"/>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FF00"/>
                          </a:solidFill>
                          <a:latin typeface="Roboto"/>
                          <a:ea typeface="Roboto"/>
                          <a:cs typeface="Roboto"/>
                          <a:sym typeface="Roboto"/>
                        </a:rPr>
                        <a:t>G</a:t>
                      </a:r>
                      <a:endParaRPr b="1">
                        <a:solidFill>
                          <a:srgbClr val="00FF00"/>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00FF"/>
                          </a:solidFill>
                          <a:latin typeface="Roboto"/>
                          <a:ea typeface="Roboto"/>
                          <a:cs typeface="Roboto"/>
                          <a:sym typeface="Roboto"/>
                        </a:rPr>
                        <a:t>B</a:t>
                      </a:r>
                      <a:endParaRPr b="1">
                        <a:solidFill>
                          <a:srgbClr val="0000FF"/>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639" name="Google Shape;639;p55"/>
          <p:cNvSpPr txBox="1"/>
          <p:nvPr/>
        </p:nvSpPr>
        <p:spPr>
          <a:xfrm>
            <a:off x="6974275" y="1820775"/>
            <a:ext cx="1961100" cy="213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FF0000"/>
                </a:solidFill>
                <a:latin typeface="Roboto Mono"/>
                <a:ea typeface="Roboto Mono"/>
                <a:cs typeface="Roboto Mono"/>
                <a:sym typeface="Roboto Mono"/>
              </a:rPr>
              <a:t>R </a:t>
            </a:r>
            <a:r>
              <a:rPr b="1" lang="en-GB" sz="2300">
                <a:solidFill>
                  <a:srgbClr val="434343"/>
                </a:solidFill>
                <a:latin typeface="Roboto Mono"/>
                <a:ea typeface="Roboto Mono"/>
                <a:cs typeface="Roboto Mono"/>
                <a:sym typeface="Roboto Mono"/>
              </a:rPr>
              <a:t>= 009</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FF00"/>
                </a:solidFill>
                <a:latin typeface="Roboto Mono"/>
                <a:ea typeface="Roboto Mono"/>
                <a:cs typeface="Roboto Mono"/>
                <a:sym typeface="Roboto Mono"/>
              </a:rPr>
              <a:t>G</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167</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00FF"/>
                </a:solidFill>
                <a:latin typeface="Roboto Mono"/>
                <a:ea typeface="Roboto Mono"/>
                <a:cs typeface="Roboto Mono"/>
                <a:sym typeface="Roboto Mono"/>
              </a:rPr>
              <a:t>B</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219</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t/>
            </a:r>
            <a:endParaRPr b="1" sz="1900">
              <a:solidFill>
                <a:srgbClr val="B52865"/>
              </a:solidFill>
              <a:latin typeface="Roboto Mono"/>
              <a:ea typeface="Roboto Mono"/>
              <a:cs typeface="Roboto Mono"/>
              <a:sym typeface="Roboto Mono"/>
            </a:endParaRPr>
          </a:p>
        </p:txBody>
      </p:sp>
      <p:sp>
        <p:nvSpPr>
          <p:cNvPr id="640" name="Google Shape;640;p55"/>
          <p:cNvSpPr txBox="1"/>
          <p:nvPr/>
        </p:nvSpPr>
        <p:spPr>
          <a:xfrm>
            <a:off x="4751075" y="4331800"/>
            <a:ext cx="256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solidFill>
                  <a:srgbClr val="FF0000"/>
                </a:solidFill>
                <a:latin typeface="Roboto Mono"/>
                <a:ea typeface="Roboto Mono"/>
                <a:cs typeface="Roboto Mono"/>
                <a:sym typeface="Roboto Mono"/>
              </a:rPr>
              <a:t>9</a:t>
            </a:r>
            <a:endParaRPr b="1" sz="1300">
              <a:solidFill>
                <a:srgbClr val="FF0000"/>
              </a:solidFill>
              <a:latin typeface="Roboto Mono"/>
              <a:ea typeface="Roboto Mono"/>
              <a:cs typeface="Roboto Mono"/>
              <a:sym typeface="Roboto Mono"/>
            </a:endParaRPr>
          </a:p>
        </p:txBody>
      </p:sp>
      <p:sp>
        <p:nvSpPr>
          <p:cNvPr id="641" name="Google Shape;641;p55"/>
          <p:cNvSpPr txBox="1"/>
          <p:nvPr/>
        </p:nvSpPr>
        <p:spPr>
          <a:xfrm>
            <a:off x="5727800" y="2676475"/>
            <a:ext cx="489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solidFill>
                  <a:srgbClr val="00FF00"/>
                </a:solidFill>
                <a:latin typeface="Roboto Mono"/>
                <a:ea typeface="Roboto Mono"/>
                <a:cs typeface="Roboto Mono"/>
                <a:sym typeface="Roboto Mono"/>
              </a:rPr>
              <a:t>167</a:t>
            </a:r>
            <a:endParaRPr b="1" sz="1300">
              <a:solidFill>
                <a:srgbClr val="00FF00"/>
              </a:solidFill>
              <a:latin typeface="Roboto Mono"/>
              <a:ea typeface="Roboto Mono"/>
              <a:cs typeface="Roboto Mono"/>
              <a:sym typeface="Roboto Mono"/>
            </a:endParaRPr>
          </a:p>
        </p:txBody>
      </p:sp>
      <p:sp>
        <p:nvSpPr>
          <p:cNvPr id="642" name="Google Shape;642;p55"/>
          <p:cNvSpPr txBox="1"/>
          <p:nvPr/>
        </p:nvSpPr>
        <p:spPr>
          <a:xfrm>
            <a:off x="6718025" y="1986893"/>
            <a:ext cx="489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a:solidFill>
                  <a:srgbClr val="0000FF"/>
                </a:solidFill>
                <a:latin typeface="Roboto Mono"/>
                <a:ea typeface="Roboto Mono"/>
                <a:cs typeface="Roboto Mono"/>
                <a:sym typeface="Roboto Mono"/>
              </a:rPr>
              <a:t>219</a:t>
            </a:r>
            <a:endParaRPr b="1" sz="1300">
              <a:solidFill>
                <a:srgbClr val="0000FF"/>
              </a:solidFill>
              <a:latin typeface="Roboto Mono"/>
              <a:ea typeface="Roboto Mono"/>
              <a:cs typeface="Roboto Mono"/>
              <a:sym typeface="Roboto Mono"/>
            </a:endParaRPr>
          </a:p>
        </p:txBody>
      </p:sp>
      <p:sp>
        <p:nvSpPr>
          <p:cNvPr id="643" name="Google Shape;643;p55"/>
          <p:cNvSpPr/>
          <p:nvPr/>
        </p:nvSpPr>
        <p:spPr>
          <a:xfrm>
            <a:off x="4155835" y="4347863"/>
            <a:ext cx="644100" cy="3321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5"/>
          <p:cNvSpPr/>
          <p:nvPr/>
        </p:nvSpPr>
        <p:spPr>
          <a:xfrm>
            <a:off x="5124268" y="2705050"/>
            <a:ext cx="644100" cy="3321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5"/>
          <p:cNvSpPr/>
          <p:nvPr/>
        </p:nvSpPr>
        <p:spPr>
          <a:xfrm>
            <a:off x="6102490" y="2020943"/>
            <a:ext cx="644100" cy="332100"/>
          </a:xfrm>
          <a:prstGeom prst="beve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Activity: Guess the Colour!</a:t>
            </a:r>
            <a:endParaRPr>
              <a:solidFill>
                <a:srgbClr val="032F62"/>
              </a:solidFill>
              <a:latin typeface="Francois One"/>
              <a:ea typeface="Francois One"/>
              <a:cs typeface="Francois One"/>
              <a:sym typeface="Francois One"/>
            </a:endParaRPr>
          </a:p>
        </p:txBody>
      </p:sp>
      <p:sp>
        <p:nvSpPr>
          <p:cNvPr id="651" name="Google Shape;651;p5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652" name="Google Shape;652;p56"/>
          <p:cNvGrpSpPr/>
          <p:nvPr/>
        </p:nvGrpSpPr>
        <p:grpSpPr>
          <a:xfrm>
            <a:off x="7984201" y="4195474"/>
            <a:ext cx="884557" cy="861343"/>
            <a:chOff x="7984201" y="4195474"/>
            <a:chExt cx="884557" cy="861343"/>
          </a:xfrm>
        </p:grpSpPr>
        <p:sp>
          <p:nvSpPr>
            <p:cNvPr id="653" name="Google Shape;653;p5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654" name="Google Shape;654;p56"/>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655" name="Google Shape;655;p56">
            <a:hlinkClick r:id="rId4"/>
          </p:cNvPr>
          <p:cNvPicPr preferRelativeResize="0"/>
          <p:nvPr/>
        </p:nvPicPr>
        <p:blipFill rotWithShape="1">
          <a:blip r:embed="rId5">
            <a:alphaModFix/>
          </a:blip>
          <a:srcRect b="0" l="806" r="806" t="0"/>
          <a:stretch/>
        </p:blipFill>
        <p:spPr>
          <a:xfrm>
            <a:off x="152400" y="1170125"/>
            <a:ext cx="8839199" cy="2658336"/>
          </a:xfrm>
          <a:prstGeom prst="rect">
            <a:avLst/>
          </a:prstGeom>
          <a:noFill/>
          <a:ln cap="flat" cmpd="sng" w="9525">
            <a:solidFill>
              <a:schemeClr val="dk2"/>
            </a:solidFill>
            <a:prstDash val="solid"/>
            <a:round/>
            <a:headEnd len="sm" w="sm" type="none"/>
            <a:tailEnd len="sm" w="sm" type="none"/>
          </a:ln>
        </p:spPr>
      </p:pic>
      <p:sp>
        <p:nvSpPr>
          <p:cNvPr id="656" name="Google Shape;656;p56"/>
          <p:cNvSpPr txBox="1"/>
          <p:nvPr/>
        </p:nvSpPr>
        <p:spPr>
          <a:xfrm>
            <a:off x="2138300" y="4045525"/>
            <a:ext cx="4535100" cy="43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solidFill>
                  <a:srgbClr val="434343"/>
                </a:solidFill>
                <a:latin typeface="Roboto"/>
                <a:ea typeface="Roboto"/>
                <a:cs typeface="Roboto"/>
                <a:sym typeface="Roboto"/>
              </a:rPr>
              <a:t>Test out your HEX code cracking skills</a:t>
            </a:r>
            <a:endParaRPr sz="1600">
              <a:solidFill>
                <a:srgbClr val="434343"/>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Hex triplets to represent a colour</a:t>
            </a:r>
            <a:endParaRPr>
              <a:solidFill>
                <a:srgbClr val="25326F"/>
              </a:solidFill>
              <a:latin typeface="Francois One"/>
              <a:ea typeface="Francois One"/>
              <a:cs typeface="Francois One"/>
              <a:sym typeface="Francois One"/>
            </a:endParaRPr>
          </a:p>
        </p:txBody>
      </p:sp>
      <p:sp>
        <p:nvSpPr>
          <p:cNvPr id="662" name="Google Shape;662;p57"/>
          <p:cNvSpPr txBox="1"/>
          <p:nvPr>
            <p:ph idx="1" type="body"/>
          </p:nvPr>
        </p:nvSpPr>
        <p:spPr>
          <a:xfrm>
            <a:off x="311700" y="1152475"/>
            <a:ext cx="8520600" cy="11898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GB" sz="1600"/>
              <a:t>We can use hexadecimal numbers to represent colours</a:t>
            </a:r>
            <a:endParaRPr sz="1600"/>
          </a:p>
          <a:p>
            <a:pPr indent="-330200" lvl="0" marL="457200" rtl="0" algn="l">
              <a:lnSpc>
                <a:spcPct val="150000"/>
              </a:lnSpc>
              <a:spcBef>
                <a:spcPts val="0"/>
              </a:spcBef>
              <a:spcAft>
                <a:spcPts val="0"/>
              </a:spcAft>
              <a:buSzPts val="1600"/>
              <a:buChar char="●"/>
            </a:pPr>
            <a:r>
              <a:rPr lang="en-GB" sz="1600"/>
              <a:t>These are called </a:t>
            </a:r>
            <a:r>
              <a:rPr b="1" lang="en-GB" sz="1600">
                <a:solidFill>
                  <a:srgbClr val="800000"/>
                </a:solidFill>
              </a:rPr>
              <a:t>hexadecimal triplets</a:t>
            </a:r>
            <a:endParaRPr b="1" sz="1600">
              <a:solidFill>
                <a:srgbClr val="800000"/>
              </a:solidFill>
            </a:endParaRPr>
          </a:p>
          <a:p>
            <a:pPr indent="-330200" lvl="0" marL="457200" rtl="0" algn="l">
              <a:lnSpc>
                <a:spcPct val="150000"/>
              </a:lnSpc>
              <a:spcBef>
                <a:spcPts val="0"/>
              </a:spcBef>
              <a:spcAft>
                <a:spcPts val="0"/>
              </a:spcAft>
              <a:buSzPts val="1600"/>
              <a:buChar char="●"/>
            </a:pPr>
            <a:r>
              <a:rPr lang="en-GB" sz="1600"/>
              <a:t>We will look more closely at these now...</a:t>
            </a:r>
            <a:endParaRPr sz="1600"/>
          </a:p>
          <a:p>
            <a:pPr indent="0" lvl="0" marL="0" rtl="0" algn="l">
              <a:lnSpc>
                <a:spcPct val="150000"/>
              </a:lnSpc>
              <a:spcBef>
                <a:spcPts val="1600"/>
              </a:spcBef>
              <a:spcAft>
                <a:spcPts val="1600"/>
              </a:spcAft>
              <a:buNone/>
            </a:pPr>
            <a:r>
              <a:t/>
            </a:r>
            <a:endParaRPr sz="1600"/>
          </a:p>
        </p:txBody>
      </p:sp>
      <p:sp>
        <p:nvSpPr>
          <p:cNvPr id="663" name="Google Shape;663;p57"/>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664" name="Google Shape;664;p57"/>
          <p:cNvGrpSpPr/>
          <p:nvPr/>
        </p:nvGrpSpPr>
        <p:grpSpPr>
          <a:xfrm>
            <a:off x="7984201" y="4195474"/>
            <a:ext cx="884557" cy="861343"/>
            <a:chOff x="7984201" y="4195474"/>
            <a:chExt cx="884557" cy="861343"/>
          </a:xfrm>
        </p:grpSpPr>
        <p:sp>
          <p:nvSpPr>
            <p:cNvPr id="665" name="Google Shape;665;p5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666" name="Google Shape;666;p57"/>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667" name="Google Shape;667;p57"/>
          <p:cNvPicPr preferRelativeResize="0"/>
          <p:nvPr/>
        </p:nvPicPr>
        <p:blipFill>
          <a:blip r:embed="rId4">
            <a:alphaModFix/>
          </a:blip>
          <a:stretch>
            <a:fillRect/>
          </a:stretch>
        </p:blipFill>
        <p:spPr>
          <a:xfrm>
            <a:off x="3363725" y="2342275"/>
            <a:ext cx="2416558" cy="26311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Specifying Colours in CSS</a:t>
            </a:r>
            <a:endParaRPr>
              <a:solidFill>
                <a:srgbClr val="25326F"/>
              </a:solidFill>
              <a:latin typeface="Francois One"/>
              <a:ea typeface="Francois One"/>
              <a:cs typeface="Francois One"/>
              <a:sym typeface="Francois One"/>
            </a:endParaRPr>
          </a:p>
        </p:txBody>
      </p:sp>
      <p:sp>
        <p:nvSpPr>
          <p:cNvPr id="673" name="Google Shape;673;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GB" sz="1600"/>
              <a:t>You can specify colours in CSS using an </a:t>
            </a:r>
            <a:r>
              <a:rPr b="1" lang="en-GB" sz="1600">
                <a:solidFill>
                  <a:srgbClr val="800000"/>
                </a:solidFill>
              </a:rPr>
              <a:t>RGB triplet</a:t>
            </a:r>
            <a:r>
              <a:rPr lang="en-GB" sz="1600"/>
              <a:t> or a </a:t>
            </a:r>
            <a:r>
              <a:rPr b="1" lang="en-GB" sz="1600">
                <a:solidFill>
                  <a:srgbClr val="800000"/>
                </a:solidFill>
              </a:rPr>
              <a:t>HEX triplet</a:t>
            </a:r>
            <a:endParaRPr b="1" sz="1600">
              <a:solidFill>
                <a:srgbClr val="800000"/>
              </a:solidFill>
            </a:endParaRPr>
          </a:p>
          <a:p>
            <a:pPr indent="-330200" lvl="0" marL="457200" rtl="0" algn="l">
              <a:lnSpc>
                <a:spcPct val="150000"/>
              </a:lnSpc>
              <a:spcBef>
                <a:spcPts val="0"/>
              </a:spcBef>
              <a:spcAft>
                <a:spcPts val="0"/>
              </a:spcAft>
              <a:buSzPts val="1600"/>
              <a:buChar char="●"/>
            </a:pPr>
            <a:r>
              <a:rPr lang="en-GB" sz="1600"/>
              <a:t>To use an </a:t>
            </a:r>
            <a:r>
              <a:rPr b="1" lang="en-GB" sz="1600">
                <a:solidFill>
                  <a:srgbClr val="800000"/>
                </a:solidFill>
              </a:rPr>
              <a:t>RGB</a:t>
            </a:r>
            <a:r>
              <a:rPr b="1" lang="en-GB" sz="1600">
                <a:solidFill>
                  <a:srgbClr val="800000"/>
                </a:solidFill>
              </a:rPr>
              <a:t> triplet</a:t>
            </a:r>
            <a:r>
              <a:rPr lang="en-GB" sz="1600"/>
              <a:t>, you use the format </a:t>
            </a:r>
            <a:r>
              <a:rPr lang="en-GB" sz="1600">
                <a:solidFill>
                  <a:srgbClr val="800000"/>
                </a:solidFill>
                <a:latin typeface="Roboto Mono"/>
                <a:ea typeface="Roboto Mono"/>
                <a:cs typeface="Roboto Mono"/>
                <a:sym typeface="Roboto Mono"/>
              </a:rPr>
              <a:t>rgb(value, value, value)</a:t>
            </a:r>
            <a:r>
              <a:rPr lang="en-GB" sz="1600"/>
              <a:t> where each value is from </a:t>
            </a:r>
            <a:r>
              <a:rPr lang="en-GB" sz="1600">
                <a:latin typeface="Roboto Mono"/>
                <a:ea typeface="Roboto Mono"/>
                <a:cs typeface="Roboto Mono"/>
                <a:sym typeface="Roboto Mono"/>
              </a:rPr>
              <a:t>0-255</a:t>
            </a:r>
            <a:endParaRPr sz="1600">
              <a:latin typeface="Roboto Mono"/>
              <a:ea typeface="Roboto Mono"/>
              <a:cs typeface="Roboto Mono"/>
              <a:sym typeface="Roboto Mono"/>
            </a:endParaRPr>
          </a:p>
          <a:p>
            <a:pPr indent="-330200" lvl="0" marL="457200" rtl="0" algn="l">
              <a:lnSpc>
                <a:spcPct val="150000"/>
              </a:lnSpc>
              <a:spcBef>
                <a:spcPts val="0"/>
              </a:spcBef>
              <a:spcAft>
                <a:spcPts val="0"/>
              </a:spcAft>
              <a:buSzPts val="1600"/>
              <a:buChar char="●"/>
            </a:pPr>
            <a:r>
              <a:rPr lang="en-GB" sz="1600"/>
              <a:t>To use a </a:t>
            </a:r>
            <a:r>
              <a:rPr b="1" lang="en-GB" sz="1600">
                <a:solidFill>
                  <a:srgbClr val="800000"/>
                </a:solidFill>
              </a:rPr>
              <a:t>HEX triplet</a:t>
            </a:r>
            <a:r>
              <a:rPr lang="en-GB" sz="1600"/>
              <a:t>, you </a:t>
            </a:r>
            <a:r>
              <a:rPr lang="en-GB" sz="1600"/>
              <a:t>include</a:t>
            </a:r>
            <a:r>
              <a:rPr lang="en-GB" sz="1600"/>
              <a:t> a hash (</a:t>
            </a:r>
            <a:r>
              <a:rPr lang="en-GB" sz="1600">
                <a:solidFill>
                  <a:srgbClr val="800000"/>
                </a:solidFill>
                <a:latin typeface="Roboto Mono"/>
                <a:ea typeface="Roboto Mono"/>
                <a:cs typeface="Roboto Mono"/>
                <a:sym typeface="Roboto Mono"/>
              </a:rPr>
              <a:t>#</a:t>
            </a:r>
            <a:r>
              <a:rPr lang="en-GB" sz="1600"/>
              <a:t>) followed by the hexadecimal triplet</a:t>
            </a:r>
            <a:br>
              <a:rPr lang="en-GB" sz="1600"/>
            </a:br>
            <a:r>
              <a:rPr lang="en-GB" sz="1600"/>
              <a:t>(e.g. </a:t>
            </a:r>
            <a:r>
              <a:rPr lang="en-GB" sz="1600">
                <a:solidFill>
                  <a:srgbClr val="800000"/>
                </a:solidFill>
                <a:latin typeface="Roboto Mono"/>
                <a:ea typeface="Roboto Mono"/>
                <a:cs typeface="Roboto Mono"/>
                <a:sym typeface="Roboto Mono"/>
              </a:rPr>
              <a:t>#FA13A5</a:t>
            </a:r>
            <a:r>
              <a:rPr lang="en-GB" sz="1600"/>
              <a:t>)</a:t>
            </a:r>
            <a:endParaRPr sz="1600"/>
          </a:p>
          <a:p>
            <a:pPr indent="0" lvl="0" marL="457200" rtl="0" algn="l">
              <a:lnSpc>
                <a:spcPct val="135714"/>
              </a:lnSpc>
              <a:spcBef>
                <a:spcPts val="1600"/>
              </a:spcBef>
              <a:spcAft>
                <a:spcPts val="0"/>
              </a:spcAft>
              <a:buClr>
                <a:schemeClr val="dk1"/>
              </a:buClr>
              <a:buSzPts val="1100"/>
              <a:buFont typeface="Arial"/>
              <a:buNone/>
            </a:pPr>
            <a:r>
              <a:t/>
            </a:r>
            <a:endParaRPr sz="1950">
              <a:solidFill>
                <a:schemeClr val="dk1"/>
              </a:solidFill>
              <a:highlight>
                <a:srgbClr val="FFFFFE"/>
              </a:highlight>
              <a:latin typeface="Courier New"/>
              <a:ea typeface="Courier New"/>
              <a:cs typeface="Courier New"/>
              <a:sym typeface="Courier New"/>
            </a:endParaRPr>
          </a:p>
          <a:p>
            <a:pPr indent="0" lvl="0" marL="0" rtl="0" algn="l">
              <a:lnSpc>
                <a:spcPct val="150000"/>
              </a:lnSpc>
              <a:spcBef>
                <a:spcPts val="0"/>
              </a:spcBef>
              <a:spcAft>
                <a:spcPts val="1600"/>
              </a:spcAft>
              <a:buNone/>
            </a:pPr>
            <a:r>
              <a:t/>
            </a:r>
            <a:endParaRPr sz="1600"/>
          </a:p>
        </p:txBody>
      </p:sp>
      <p:sp>
        <p:nvSpPr>
          <p:cNvPr id="674" name="Google Shape;674;p5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675" name="Google Shape;675;p58"/>
          <p:cNvGrpSpPr/>
          <p:nvPr/>
        </p:nvGrpSpPr>
        <p:grpSpPr>
          <a:xfrm>
            <a:off x="7984201" y="4195474"/>
            <a:ext cx="884557" cy="861343"/>
            <a:chOff x="7984201" y="4195474"/>
            <a:chExt cx="884557" cy="861343"/>
          </a:xfrm>
        </p:grpSpPr>
        <p:sp>
          <p:nvSpPr>
            <p:cNvPr id="676" name="Google Shape;676;p5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677" name="Google Shape;677;p5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Specifying Colours in CSS</a:t>
            </a:r>
            <a:endParaRPr>
              <a:solidFill>
                <a:srgbClr val="25326F"/>
              </a:solidFill>
              <a:latin typeface="Francois One"/>
              <a:ea typeface="Francois One"/>
              <a:cs typeface="Francois One"/>
              <a:sym typeface="Francois One"/>
            </a:endParaRPr>
          </a:p>
        </p:txBody>
      </p:sp>
      <p:sp>
        <p:nvSpPr>
          <p:cNvPr id="683" name="Google Shape;683;p59"/>
          <p:cNvSpPr txBox="1"/>
          <p:nvPr>
            <p:ph idx="1" type="body"/>
          </p:nvPr>
        </p:nvSpPr>
        <p:spPr>
          <a:xfrm>
            <a:off x="311700" y="1152475"/>
            <a:ext cx="8520600" cy="9525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GB" sz="1600"/>
              <a:t>Here is an example of using an </a:t>
            </a:r>
            <a:r>
              <a:rPr b="1" lang="en-GB" sz="1600">
                <a:solidFill>
                  <a:srgbClr val="800000"/>
                </a:solidFill>
              </a:rPr>
              <a:t>RGB </a:t>
            </a:r>
            <a:r>
              <a:rPr b="1" lang="en-GB" sz="1600">
                <a:solidFill>
                  <a:srgbClr val="800000"/>
                </a:solidFill>
              </a:rPr>
              <a:t>triplet</a:t>
            </a:r>
            <a:r>
              <a:rPr lang="en-GB" sz="1600"/>
              <a:t> to create a paragraph with yellow text and a black background:</a:t>
            </a:r>
            <a:endParaRPr sz="1950">
              <a:solidFill>
                <a:schemeClr val="dk1"/>
              </a:solidFill>
              <a:highlight>
                <a:srgbClr val="FFFFFE"/>
              </a:highlight>
              <a:latin typeface="Courier New"/>
              <a:ea typeface="Courier New"/>
              <a:cs typeface="Courier New"/>
              <a:sym typeface="Courier New"/>
            </a:endParaRPr>
          </a:p>
          <a:p>
            <a:pPr indent="0" lvl="0" marL="0" rtl="0" algn="l">
              <a:lnSpc>
                <a:spcPct val="150000"/>
              </a:lnSpc>
              <a:spcBef>
                <a:spcPts val="1600"/>
              </a:spcBef>
              <a:spcAft>
                <a:spcPts val="1600"/>
              </a:spcAft>
              <a:buNone/>
            </a:pPr>
            <a:r>
              <a:t/>
            </a:r>
            <a:endParaRPr sz="1600"/>
          </a:p>
        </p:txBody>
      </p:sp>
      <p:sp>
        <p:nvSpPr>
          <p:cNvPr id="684" name="Google Shape;684;p5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685" name="Google Shape;685;p59"/>
          <p:cNvGrpSpPr/>
          <p:nvPr/>
        </p:nvGrpSpPr>
        <p:grpSpPr>
          <a:xfrm>
            <a:off x="7984201" y="4195474"/>
            <a:ext cx="884557" cy="861343"/>
            <a:chOff x="7984201" y="4195474"/>
            <a:chExt cx="884557" cy="861343"/>
          </a:xfrm>
        </p:grpSpPr>
        <p:sp>
          <p:nvSpPr>
            <p:cNvPr id="686" name="Google Shape;686;p5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687" name="Google Shape;687;p5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688" name="Google Shape;688;p59"/>
          <p:cNvPicPr preferRelativeResize="0"/>
          <p:nvPr/>
        </p:nvPicPr>
        <p:blipFill>
          <a:blip r:embed="rId4">
            <a:alphaModFix/>
          </a:blip>
          <a:stretch>
            <a:fillRect/>
          </a:stretch>
        </p:blipFill>
        <p:spPr>
          <a:xfrm>
            <a:off x="2155350" y="2281100"/>
            <a:ext cx="4833300" cy="14617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Specifying Colours in CSS</a:t>
            </a:r>
            <a:endParaRPr>
              <a:solidFill>
                <a:srgbClr val="25326F"/>
              </a:solidFill>
              <a:latin typeface="Francois One"/>
              <a:ea typeface="Francois One"/>
              <a:cs typeface="Francois One"/>
              <a:sym typeface="Francois One"/>
            </a:endParaRPr>
          </a:p>
        </p:txBody>
      </p:sp>
      <p:sp>
        <p:nvSpPr>
          <p:cNvPr id="694" name="Google Shape;694;p60"/>
          <p:cNvSpPr txBox="1"/>
          <p:nvPr>
            <p:ph idx="1" type="body"/>
          </p:nvPr>
        </p:nvSpPr>
        <p:spPr>
          <a:xfrm>
            <a:off x="311700" y="1152475"/>
            <a:ext cx="8520600" cy="6516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GB" sz="1600"/>
              <a:t>Here is the same example but with a </a:t>
            </a:r>
            <a:r>
              <a:rPr b="1" lang="en-GB" sz="1600">
                <a:solidFill>
                  <a:srgbClr val="800000"/>
                </a:solidFill>
              </a:rPr>
              <a:t>HEX triplet</a:t>
            </a:r>
            <a:r>
              <a:rPr lang="en-GB" sz="1600"/>
              <a:t> instead:</a:t>
            </a:r>
            <a:endParaRPr sz="1600"/>
          </a:p>
        </p:txBody>
      </p:sp>
      <p:sp>
        <p:nvSpPr>
          <p:cNvPr id="695" name="Google Shape;695;p60"/>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696" name="Google Shape;696;p60"/>
          <p:cNvGrpSpPr/>
          <p:nvPr/>
        </p:nvGrpSpPr>
        <p:grpSpPr>
          <a:xfrm>
            <a:off x="7984201" y="4195474"/>
            <a:ext cx="884557" cy="861343"/>
            <a:chOff x="7984201" y="4195474"/>
            <a:chExt cx="884557" cy="861343"/>
          </a:xfrm>
        </p:grpSpPr>
        <p:sp>
          <p:nvSpPr>
            <p:cNvPr id="697" name="Google Shape;697;p6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698" name="Google Shape;698;p6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699" name="Google Shape;699;p60"/>
          <p:cNvPicPr preferRelativeResize="0"/>
          <p:nvPr/>
        </p:nvPicPr>
        <p:blipFill>
          <a:blip r:embed="rId4">
            <a:alphaModFix/>
          </a:blip>
          <a:stretch>
            <a:fillRect/>
          </a:stretch>
        </p:blipFill>
        <p:spPr>
          <a:xfrm>
            <a:off x="2155350" y="2281100"/>
            <a:ext cx="4833300" cy="14617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Activity 04.01 - Colour My Face</a:t>
            </a:r>
            <a:endParaRPr/>
          </a:p>
        </p:txBody>
      </p:sp>
      <p:sp>
        <p:nvSpPr>
          <p:cNvPr id="705" name="Google Shape;705;p61"/>
          <p:cNvSpPr txBox="1"/>
          <p:nvPr>
            <p:ph idx="1" type="body"/>
          </p:nvPr>
        </p:nvSpPr>
        <p:spPr>
          <a:xfrm>
            <a:off x="311700" y="1152475"/>
            <a:ext cx="8520600" cy="11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2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grpSp>
        <p:nvGrpSpPr>
          <p:cNvPr id="706" name="Google Shape;706;p61"/>
          <p:cNvGrpSpPr/>
          <p:nvPr/>
        </p:nvGrpSpPr>
        <p:grpSpPr>
          <a:xfrm>
            <a:off x="7984201" y="4195474"/>
            <a:ext cx="884557" cy="861343"/>
            <a:chOff x="7984201" y="4195474"/>
            <a:chExt cx="884557" cy="861343"/>
          </a:xfrm>
        </p:grpSpPr>
        <p:sp>
          <p:nvSpPr>
            <p:cNvPr id="707" name="Google Shape;707;p6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708" name="Google Shape;708;p6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709" name="Google Shape;709;p61"/>
          <p:cNvSpPr txBox="1"/>
          <p:nvPr/>
        </p:nvSpPr>
        <p:spPr>
          <a:xfrm>
            <a:off x="311700" y="1152475"/>
            <a:ext cx="8520600" cy="45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595959"/>
                </a:solidFill>
                <a:latin typeface="Roboto"/>
                <a:ea typeface="Roboto"/>
                <a:cs typeface="Roboto"/>
                <a:sym typeface="Roboto"/>
              </a:rPr>
              <a:t>Your first task is to colour in a face that has been created using HTML and CSS. </a:t>
            </a:r>
            <a:endParaRPr sz="2200">
              <a:solidFill>
                <a:srgbClr val="595959"/>
              </a:solidFill>
              <a:latin typeface="Roboto"/>
              <a:ea typeface="Roboto"/>
              <a:cs typeface="Roboto"/>
              <a:sym typeface="Roboto"/>
            </a:endParaRPr>
          </a:p>
          <a:p>
            <a:pPr indent="0" lvl="0" marL="0" rtl="0" algn="l">
              <a:lnSpc>
                <a:spcPct val="115000"/>
              </a:lnSpc>
              <a:spcBef>
                <a:spcPts val="1600"/>
              </a:spcBef>
              <a:spcAft>
                <a:spcPts val="0"/>
              </a:spcAft>
              <a:buNone/>
            </a:pPr>
            <a:r>
              <a:t/>
            </a:r>
            <a:endParaRPr sz="1800">
              <a:solidFill>
                <a:srgbClr val="595959"/>
              </a:solidFill>
              <a:latin typeface="Roboto"/>
              <a:ea typeface="Roboto"/>
              <a:cs typeface="Roboto"/>
              <a:sym typeface="Roboto"/>
            </a:endParaRPr>
          </a:p>
          <a:p>
            <a:pPr indent="0" lvl="0" marL="0" rtl="0" algn="l">
              <a:lnSpc>
                <a:spcPct val="115000"/>
              </a:lnSpc>
              <a:spcBef>
                <a:spcPts val="1600"/>
              </a:spcBef>
              <a:spcAft>
                <a:spcPts val="1600"/>
              </a:spcAft>
              <a:buNone/>
            </a:pPr>
            <a:r>
              <a:t/>
            </a:r>
            <a:endParaRPr sz="1800">
              <a:solidFill>
                <a:srgbClr val="595959"/>
              </a:solidFill>
              <a:latin typeface="Roboto"/>
              <a:ea typeface="Roboto"/>
              <a:cs typeface="Roboto"/>
              <a:sym typeface="Roboto"/>
            </a:endParaRPr>
          </a:p>
        </p:txBody>
      </p:sp>
      <p:pic>
        <p:nvPicPr>
          <p:cNvPr id="710" name="Google Shape;710;p61"/>
          <p:cNvPicPr preferRelativeResize="0"/>
          <p:nvPr/>
        </p:nvPicPr>
        <p:blipFill>
          <a:blip r:embed="rId4">
            <a:alphaModFix/>
          </a:blip>
          <a:stretch>
            <a:fillRect/>
          </a:stretch>
        </p:blipFill>
        <p:spPr>
          <a:xfrm>
            <a:off x="2765113" y="1606375"/>
            <a:ext cx="3613775" cy="2255199"/>
          </a:xfrm>
          <a:prstGeom prst="rect">
            <a:avLst/>
          </a:prstGeom>
          <a:noFill/>
          <a:ln>
            <a:noFill/>
          </a:ln>
        </p:spPr>
      </p:pic>
      <p:sp>
        <p:nvSpPr>
          <p:cNvPr id="711" name="Google Shape;711;p61"/>
          <p:cNvSpPr txBox="1"/>
          <p:nvPr/>
        </p:nvSpPr>
        <p:spPr>
          <a:xfrm>
            <a:off x="380850" y="4195475"/>
            <a:ext cx="8382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GB" sz="1800">
                <a:solidFill>
                  <a:srgbClr val="595959"/>
                </a:solidFill>
                <a:latin typeface="Roboto"/>
                <a:ea typeface="Roboto"/>
                <a:cs typeface="Roboto"/>
                <a:sym typeface="Roboto"/>
              </a:rPr>
              <a:t>Complete Repl.it Activity:</a:t>
            </a:r>
            <a:br>
              <a:rPr lang="en-GB" sz="1800">
                <a:latin typeface="Roboto"/>
                <a:ea typeface="Roboto"/>
                <a:cs typeface="Roboto"/>
                <a:sym typeface="Roboto"/>
              </a:rPr>
            </a:br>
            <a:r>
              <a:rPr lang="en-GB" sz="1800" u="sng">
                <a:solidFill>
                  <a:schemeClr val="hlink"/>
                </a:solidFill>
                <a:latin typeface="Roboto"/>
                <a:ea typeface="Roboto"/>
                <a:cs typeface="Roboto"/>
                <a:sym typeface="Roboto"/>
                <a:hlinkClick r:id="rId5"/>
              </a:rPr>
              <a:t>04.01 - Colour My Face</a:t>
            </a:r>
            <a:endParaRPr sz="1800">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Gradient Colours</a:t>
            </a:r>
            <a:endParaRPr/>
          </a:p>
        </p:txBody>
      </p:sp>
      <p:sp>
        <p:nvSpPr>
          <p:cNvPr id="717" name="Google Shape;717;p62"/>
          <p:cNvSpPr txBox="1"/>
          <p:nvPr>
            <p:ph idx="1" type="body"/>
          </p:nvPr>
        </p:nvSpPr>
        <p:spPr>
          <a:xfrm>
            <a:off x="311700" y="1152475"/>
            <a:ext cx="8520600" cy="27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A gradient is a transition from one colour to another</a:t>
            </a:r>
            <a:endParaRPr/>
          </a:p>
          <a:p>
            <a:pPr indent="-342900" lvl="0" marL="457200" rtl="0" algn="l">
              <a:spcBef>
                <a:spcPts val="0"/>
              </a:spcBef>
              <a:spcAft>
                <a:spcPts val="0"/>
              </a:spcAft>
              <a:buSzPts val="1800"/>
              <a:buChar char="●"/>
            </a:pPr>
            <a:r>
              <a:rPr lang="en-GB"/>
              <a:t>In CSS we can set the background to be a gradient using the following code:</a:t>
            </a:r>
            <a:endParaRPr/>
          </a:p>
          <a:p>
            <a:pPr indent="0" lvl="0" marL="457200" rtl="0" algn="l">
              <a:lnSpc>
                <a:spcPct val="135714"/>
              </a:lnSpc>
              <a:spcBef>
                <a:spcPts val="1600"/>
              </a:spcBef>
              <a:spcAft>
                <a:spcPts val="0"/>
              </a:spcAft>
              <a:buNone/>
            </a:pPr>
            <a:r>
              <a:t/>
            </a:r>
            <a:endParaRPr sz="1750">
              <a:solidFill>
                <a:srgbClr val="800000"/>
              </a:solidFill>
              <a:highlight>
                <a:srgbClr val="FFFFFE"/>
              </a:highlight>
              <a:latin typeface="Courier New"/>
              <a:ea typeface="Courier New"/>
              <a:cs typeface="Courier New"/>
              <a:sym typeface="Courier New"/>
            </a:endParaRPr>
          </a:p>
          <a:p>
            <a:pPr indent="0" lvl="0" marL="457200" rtl="0" algn="l">
              <a:lnSpc>
                <a:spcPct val="135714"/>
              </a:lnSpc>
              <a:spcBef>
                <a:spcPts val="0"/>
              </a:spcBef>
              <a:spcAft>
                <a:spcPts val="0"/>
              </a:spcAft>
              <a:buNone/>
            </a:pPr>
            <a:r>
              <a:t/>
            </a:r>
            <a:endParaRPr sz="1750">
              <a:solidFill>
                <a:srgbClr val="800000"/>
              </a:solidFill>
              <a:highlight>
                <a:srgbClr val="FFFFFE"/>
              </a:highlight>
              <a:latin typeface="Courier New"/>
              <a:ea typeface="Courier New"/>
              <a:cs typeface="Courier New"/>
              <a:sym typeface="Courier New"/>
            </a:endParaRPr>
          </a:p>
          <a:p>
            <a:pPr indent="0" lvl="0" marL="457200" rtl="0" algn="l">
              <a:lnSpc>
                <a:spcPct val="135714"/>
              </a:lnSpc>
              <a:spcBef>
                <a:spcPts val="0"/>
              </a:spcBef>
              <a:spcAft>
                <a:spcPts val="0"/>
              </a:spcAft>
              <a:buNone/>
            </a:pPr>
            <a:r>
              <a:t/>
            </a:r>
            <a:endParaRPr sz="1750">
              <a:solidFill>
                <a:srgbClr val="800000"/>
              </a:solidFill>
              <a:highlight>
                <a:srgbClr val="FFFFFE"/>
              </a:highlight>
              <a:latin typeface="Courier New"/>
              <a:ea typeface="Courier New"/>
              <a:cs typeface="Courier New"/>
              <a:sym typeface="Courier New"/>
            </a:endParaRPr>
          </a:p>
          <a:p>
            <a:pPr indent="-342900" lvl="0" marL="457200" rtl="0" algn="l">
              <a:spcBef>
                <a:spcPts val="0"/>
              </a:spcBef>
              <a:spcAft>
                <a:spcPts val="0"/>
              </a:spcAft>
              <a:buSzPts val="1800"/>
              <a:buChar char="●"/>
            </a:pPr>
            <a:r>
              <a:rPr lang="en-GB"/>
              <a:t>This styles an element with the </a:t>
            </a:r>
            <a:r>
              <a:rPr b="1" lang="en-GB">
                <a:solidFill>
                  <a:srgbClr val="800000"/>
                </a:solidFill>
              </a:rPr>
              <a:t>ID </a:t>
            </a:r>
            <a:r>
              <a:rPr lang="en-GB"/>
              <a:t>of gradient to have a background colour that transitions from red at the top to green at the bottom.</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grpSp>
        <p:nvGrpSpPr>
          <p:cNvPr id="718" name="Google Shape;718;p62"/>
          <p:cNvGrpSpPr/>
          <p:nvPr/>
        </p:nvGrpSpPr>
        <p:grpSpPr>
          <a:xfrm>
            <a:off x="7984201" y="4195474"/>
            <a:ext cx="884557" cy="861343"/>
            <a:chOff x="7984201" y="4195474"/>
            <a:chExt cx="884557" cy="861343"/>
          </a:xfrm>
        </p:grpSpPr>
        <p:sp>
          <p:nvSpPr>
            <p:cNvPr id="719" name="Google Shape;719;p6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720" name="Google Shape;720;p6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id="721" name="Google Shape;721;p62"/>
          <p:cNvPicPr preferRelativeResize="0"/>
          <p:nvPr/>
        </p:nvPicPr>
        <p:blipFill>
          <a:blip r:embed="rId4">
            <a:alphaModFix/>
          </a:blip>
          <a:stretch>
            <a:fillRect/>
          </a:stretch>
        </p:blipFill>
        <p:spPr>
          <a:xfrm>
            <a:off x="7163900" y="142498"/>
            <a:ext cx="1788050" cy="1386325"/>
          </a:xfrm>
          <a:prstGeom prst="rect">
            <a:avLst/>
          </a:prstGeom>
          <a:noFill/>
          <a:ln>
            <a:noFill/>
          </a:ln>
        </p:spPr>
      </p:pic>
      <p:pic>
        <p:nvPicPr>
          <p:cNvPr id="722" name="Google Shape;722;p62"/>
          <p:cNvPicPr preferRelativeResize="0"/>
          <p:nvPr/>
        </p:nvPicPr>
        <p:blipFill>
          <a:blip r:embed="rId5">
            <a:alphaModFix/>
          </a:blip>
          <a:stretch>
            <a:fillRect/>
          </a:stretch>
        </p:blipFill>
        <p:spPr>
          <a:xfrm>
            <a:off x="1133475" y="2028825"/>
            <a:ext cx="6877050" cy="9334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Activity 04.02 - Gradient Experiments</a:t>
            </a:r>
            <a:endParaRPr/>
          </a:p>
        </p:txBody>
      </p:sp>
      <p:sp>
        <p:nvSpPr>
          <p:cNvPr id="728" name="Google Shape;728;p63"/>
          <p:cNvSpPr txBox="1"/>
          <p:nvPr>
            <p:ph idx="1" type="body"/>
          </p:nvPr>
        </p:nvSpPr>
        <p:spPr>
          <a:xfrm>
            <a:off x="311700" y="1152475"/>
            <a:ext cx="8520600" cy="69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Using </a:t>
            </a:r>
            <a:r>
              <a:rPr b="1" lang="en-GB">
                <a:solidFill>
                  <a:srgbClr val="800000"/>
                </a:solidFill>
              </a:rPr>
              <a:t>HEX </a:t>
            </a:r>
            <a:r>
              <a:rPr b="1" lang="en-GB">
                <a:solidFill>
                  <a:srgbClr val="800000"/>
                </a:solidFill>
              </a:rPr>
              <a:t>triplets</a:t>
            </a:r>
            <a:r>
              <a:rPr lang="en-GB"/>
              <a:t> or </a:t>
            </a:r>
            <a:r>
              <a:rPr b="1" lang="en-GB">
                <a:solidFill>
                  <a:srgbClr val="800000"/>
                </a:solidFill>
              </a:rPr>
              <a:t>RGB triplets</a:t>
            </a:r>
            <a:r>
              <a:rPr lang="en-GB"/>
              <a:t>, </a:t>
            </a:r>
            <a:r>
              <a:rPr lang="en-GB"/>
              <a:t>experiment</a:t>
            </a:r>
            <a:r>
              <a:rPr lang="en-GB"/>
              <a:t> with different colour gradients.</a:t>
            </a:r>
            <a:endParaRPr/>
          </a:p>
        </p:txBody>
      </p:sp>
      <p:grpSp>
        <p:nvGrpSpPr>
          <p:cNvPr id="729" name="Google Shape;729;p63"/>
          <p:cNvGrpSpPr/>
          <p:nvPr/>
        </p:nvGrpSpPr>
        <p:grpSpPr>
          <a:xfrm>
            <a:off x="7984201" y="4195474"/>
            <a:ext cx="884557" cy="861343"/>
            <a:chOff x="7984201" y="4195474"/>
            <a:chExt cx="884557" cy="861343"/>
          </a:xfrm>
        </p:grpSpPr>
        <p:sp>
          <p:nvSpPr>
            <p:cNvPr id="730" name="Google Shape;730;p6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731" name="Google Shape;731;p6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
        <p:nvSpPr>
          <p:cNvPr id="732" name="Google Shape;732;p63"/>
          <p:cNvSpPr txBox="1"/>
          <p:nvPr/>
        </p:nvSpPr>
        <p:spPr>
          <a:xfrm>
            <a:off x="380850" y="4195475"/>
            <a:ext cx="8382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GB" sz="1800">
                <a:solidFill>
                  <a:srgbClr val="595959"/>
                </a:solidFill>
                <a:latin typeface="Roboto"/>
                <a:ea typeface="Roboto"/>
                <a:cs typeface="Roboto"/>
                <a:sym typeface="Roboto"/>
              </a:rPr>
              <a:t>Complete Repl.it Activity:</a:t>
            </a:r>
            <a:br>
              <a:rPr lang="en-GB" sz="1800">
                <a:latin typeface="Roboto"/>
                <a:ea typeface="Roboto"/>
                <a:cs typeface="Roboto"/>
                <a:sym typeface="Roboto"/>
              </a:rPr>
            </a:br>
            <a:r>
              <a:rPr lang="en-GB" sz="1800" u="sng">
                <a:solidFill>
                  <a:schemeClr val="hlink"/>
                </a:solidFill>
                <a:latin typeface="Roboto"/>
                <a:ea typeface="Roboto"/>
                <a:cs typeface="Roboto"/>
                <a:sym typeface="Roboto"/>
                <a:hlinkClick r:id="rId4"/>
              </a:rPr>
              <a:t>04.02 - Gradient Experiment</a:t>
            </a:r>
            <a:endParaRPr sz="1800">
              <a:latin typeface="Roboto"/>
              <a:ea typeface="Roboto"/>
              <a:cs typeface="Roboto"/>
              <a:sym typeface="Roboto"/>
            </a:endParaRPr>
          </a:p>
        </p:txBody>
      </p:sp>
      <p:pic>
        <p:nvPicPr>
          <p:cNvPr id="733" name="Google Shape;733;p63"/>
          <p:cNvPicPr preferRelativeResize="0"/>
          <p:nvPr/>
        </p:nvPicPr>
        <p:blipFill>
          <a:blip r:embed="rId5">
            <a:alphaModFix/>
          </a:blip>
          <a:stretch>
            <a:fillRect/>
          </a:stretch>
        </p:blipFill>
        <p:spPr>
          <a:xfrm>
            <a:off x="2591363" y="1712925"/>
            <a:ext cx="3961273" cy="2482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Learning objectives</a:t>
            </a:r>
            <a:endParaRPr>
              <a:solidFill>
                <a:srgbClr val="25326F"/>
              </a:solidFill>
              <a:latin typeface="Francois One"/>
              <a:ea typeface="Francois One"/>
              <a:cs typeface="Francois One"/>
              <a:sym typeface="Francois One"/>
            </a:endParaRPr>
          </a:p>
        </p:txBody>
      </p:sp>
      <p:sp>
        <p:nvSpPr>
          <p:cNvPr id="144" name="Google Shape;144;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600"/>
              <a:t>By the end of the lesson you will be able to:</a:t>
            </a:r>
            <a:endParaRPr sz="1600"/>
          </a:p>
          <a:p>
            <a:pPr indent="-330200" lvl="0" marL="457200" rtl="0" algn="l">
              <a:lnSpc>
                <a:spcPct val="150000"/>
              </a:lnSpc>
              <a:spcBef>
                <a:spcPts val="1600"/>
              </a:spcBef>
              <a:spcAft>
                <a:spcPts val="0"/>
              </a:spcAft>
              <a:buSzPts val="1600"/>
              <a:buChar char="●"/>
            </a:pPr>
            <a:r>
              <a:rPr lang="en-GB" sz="1600"/>
              <a:t>Understand how to represent colours in RGB format</a:t>
            </a:r>
            <a:endParaRPr sz="1600"/>
          </a:p>
          <a:p>
            <a:pPr indent="-330200" lvl="0" marL="457200" rtl="0" algn="l">
              <a:lnSpc>
                <a:spcPct val="150000"/>
              </a:lnSpc>
              <a:spcBef>
                <a:spcPts val="0"/>
              </a:spcBef>
              <a:spcAft>
                <a:spcPts val="0"/>
              </a:spcAft>
              <a:buSzPts val="1600"/>
              <a:buChar char="●"/>
            </a:pPr>
            <a:r>
              <a:rPr lang="en-GB" sz="1600"/>
              <a:t>Understand how to represent colours as a hex triplet</a:t>
            </a:r>
            <a:endParaRPr sz="1600"/>
          </a:p>
          <a:p>
            <a:pPr indent="-330200" lvl="0" marL="457200" rtl="0" algn="l">
              <a:lnSpc>
                <a:spcPct val="150000"/>
              </a:lnSpc>
              <a:spcBef>
                <a:spcPts val="0"/>
              </a:spcBef>
              <a:spcAft>
                <a:spcPts val="0"/>
              </a:spcAft>
              <a:buSzPts val="1600"/>
              <a:buChar char="●"/>
            </a:pPr>
            <a:r>
              <a:rPr lang="en-GB" sz="1600"/>
              <a:t>Understand how to choose a colour palette for your website</a:t>
            </a:r>
            <a:endParaRPr sz="1600"/>
          </a:p>
          <a:p>
            <a:pPr indent="-330200" lvl="0" marL="457200" rtl="0" algn="l">
              <a:lnSpc>
                <a:spcPct val="150000"/>
              </a:lnSpc>
              <a:spcBef>
                <a:spcPts val="0"/>
              </a:spcBef>
              <a:spcAft>
                <a:spcPts val="0"/>
              </a:spcAft>
              <a:buSzPts val="1600"/>
              <a:buChar char="●"/>
            </a:pPr>
            <a:r>
              <a:rPr lang="en-GB" sz="1600"/>
              <a:t>Use a colour palette to style your web page with CSS</a:t>
            </a:r>
            <a:endParaRPr sz="1600"/>
          </a:p>
        </p:txBody>
      </p:sp>
      <p:sp>
        <p:nvSpPr>
          <p:cNvPr id="145" name="Google Shape;145;p2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pic>
        <p:nvPicPr>
          <p:cNvPr id="146" name="Google Shape;146;p28"/>
          <p:cNvPicPr preferRelativeResize="0"/>
          <p:nvPr/>
        </p:nvPicPr>
        <p:blipFill>
          <a:blip r:embed="rId3">
            <a:alphaModFix/>
          </a:blip>
          <a:stretch>
            <a:fillRect/>
          </a:stretch>
        </p:blipFill>
        <p:spPr>
          <a:xfrm>
            <a:off x="6690875" y="1211325"/>
            <a:ext cx="988525" cy="988525"/>
          </a:xfrm>
          <a:prstGeom prst="rect">
            <a:avLst/>
          </a:prstGeom>
          <a:noFill/>
          <a:ln>
            <a:noFill/>
          </a:ln>
        </p:spPr>
      </p:pic>
      <p:pic>
        <p:nvPicPr>
          <p:cNvPr id="147" name="Google Shape;147;p28"/>
          <p:cNvPicPr preferRelativeResize="0"/>
          <p:nvPr/>
        </p:nvPicPr>
        <p:blipFill>
          <a:blip r:embed="rId4">
            <a:alphaModFix/>
          </a:blip>
          <a:stretch>
            <a:fillRect/>
          </a:stretch>
        </p:blipFill>
        <p:spPr>
          <a:xfrm>
            <a:off x="7563925" y="1939388"/>
            <a:ext cx="988525" cy="988525"/>
          </a:xfrm>
          <a:prstGeom prst="rect">
            <a:avLst/>
          </a:prstGeom>
          <a:noFill/>
          <a:ln>
            <a:noFill/>
          </a:ln>
        </p:spPr>
      </p:pic>
      <p:pic>
        <p:nvPicPr>
          <p:cNvPr id="148" name="Google Shape;148;p28"/>
          <p:cNvPicPr preferRelativeResize="0"/>
          <p:nvPr/>
        </p:nvPicPr>
        <p:blipFill>
          <a:blip r:embed="rId5">
            <a:alphaModFix/>
          </a:blip>
          <a:stretch>
            <a:fillRect/>
          </a:stretch>
        </p:blipFill>
        <p:spPr>
          <a:xfrm>
            <a:off x="6690875" y="2676187"/>
            <a:ext cx="988525" cy="988525"/>
          </a:xfrm>
          <a:prstGeom prst="rect">
            <a:avLst/>
          </a:prstGeom>
          <a:noFill/>
          <a:ln>
            <a:noFill/>
          </a:ln>
        </p:spPr>
      </p:pic>
      <p:grpSp>
        <p:nvGrpSpPr>
          <p:cNvPr id="149" name="Google Shape;149;p28"/>
          <p:cNvGrpSpPr/>
          <p:nvPr/>
        </p:nvGrpSpPr>
        <p:grpSpPr>
          <a:xfrm>
            <a:off x="7984201" y="4195474"/>
            <a:ext cx="884557" cy="861343"/>
            <a:chOff x="7984201" y="4195474"/>
            <a:chExt cx="884557" cy="861343"/>
          </a:xfrm>
        </p:grpSpPr>
        <p:sp>
          <p:nvSpPr>
            <p:cNvPr id="150" name="Google Shape;150;p2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51" name="Google Shape;151;p28"/>
            <p:cNvPicPr preferRelativeResize="0"/>
            <p:nvPr/>
          </p:nvPicPr>
          <p:blipFill rotWithShape="1">
            <a:blip r:embed="rId6">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Colour and Instagram</a:t>
            </a:r>
            <a:endParaRPr>
              <a:solidFill>
                <a:srgbClr val="25326F"/>
              </a:solidFill>
              <a:latin typeface="Francois One"/>
              <a:ea typeface="Francois One"/>
              <a:cs typeface="Francois One"/>
              <a:sym typeface="Francois One"/>
            </a:endParaRPr>
          </a:p>
        </p:txBody>
      </p:sp>
      <p:sp>
        <p:nvSpPr>
          <p:cNvPr id="739" name="Google Shape;739;p64"/>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740" name="Google Shape;740;p64"/>
          <p:cNvGrpSpPr/>
          <p:nvPr/>
        </p:nvGrpSpPr>
        <p:grpSpPr>
          <a:xfrm>
            <a:off x="7984201" y="4195474"/>
            <a:ext cx="884557" cy="861343"/>
            <a:chOff x="7984201" y="4195474"/>
            <a:chExt cx="884557" cy="861343"/>
          </a:xfrm>
        </p:grpSpPr>
        <p:sp>
          <p:nvSpPr>
            <p:cNvPr id="741" name="Google Shape;741;p64"/>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742" name="Google Shape;742;p64"/>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pic>
        <p:nvPicPr>
          <p:cNvPr descr="Hear Instagram co-founder explain how images are represented in binary, and how image filters work on the inside. This video is part of the Code.org video lecture series for the upcoming Computer Science Principles high school course. For more about the curriculum see http://code.org/educate/csp. For other educational videos from Code.org see http://code.org/educate/videos.&#10;&#10;Special thanks to Kevin Systrom and Instagram and Piper Hanson photography http://piperhanson.com&#10;&#10;Help us translate into your language: http://code.org/translate/videos&#10;&#10;Help us caption &amp; translate this video!&#10;&#10;https://amara.org/v/G71r/" id="743" name="Google Shape;743;p64" title="Images, Pixels and RGB">
            <a:hlinkClick r:id="rId4"/>
          </p:cNvPr>
          <p:cNvPicPr preferRelativeResize="0"/>
          <p:nvPr/>
        </p:nvPicPr>
        <p:blipFill>
          <a:blip r:embed="rId5">
            <a:alphaModFix/>
          </a:blip>
          <a:stretch>
            <a:fillRect/>
          </a:stretch>
        </p:blipFill>
        <p:spPr>
          <a:xfrm>
            <a:off x="2015075" y="1136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1000"/>
                                        <p:tgtEl>
                                          <p:spTgt spid="7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Colour Theory</a:t>
            </a:r>
            <a:endParaRPr>
              <a:solidFill>
                <a:srgbClr val="25326F"/>
              </a:solidFill>
              <a:latin typeface="Francois One"/>
              <a:ea typeface="Francois One"/>
              <a:cs typeface="Francois One"/>
              <a:sym typeface="Francois One"/>
            </a:endParaRPr>
          </a:p>
        </p:txBody>
      </p:sp>
      <p:sp>
        <p:nvSpPr>
          <p:cNvPr id="749" name="Google Shape;749;p6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GB" sz="1600"/>
              <a:t>With </a:t>
            </a:r>
            <a:r>
              <a:rPr b="1" lang="en-GB" sz="1600">
                <a:latin typeface="Roboto Mono"/>
                <a:ea typeface="Roboto Mono"/>
                <a:cs typeface="Roboto Mono"/>
                <a:sym typeface="Roboto Mono"/>
              </a:rPr>
              <a:t>16,777,216</a:t>
            </a:r>
            <a:r>
              <a:rPr b="1" lang="en-GB" sz="1600"/>
              <a:t> colours</a:t>
            </a:r>
            <a:r>
              <a:rPr lang="en-GB" sz="1600"/>
              <a:t> to choose from, how do you select the right colour combination for your website?</a:t>
            </a:r>
            <a:endParaRPr sz="1600"/>
          </a:p>
          <a:p>
            <a:pPr indent="0" lvl="0" marL="0" rtl="0" algn="l">
              <a:lnSpc>
                <a:spcPct val="150000"/>
              </a:lnSpc>
              <a:spcBef>
                <a:spcPts val="1600"/>
              </a:spcBef>
              <a:spcAft>
                <a:spcPts val="1600"/>
              </a:spcAft>
              <a:buNone/>
            </a:pPr>
            <a:r>
              <a:t/>
            </a:r>
            <a:endParaRPr sz="1600"/>
          </a:p>
        </p:txBody>
      </p:sp>
      <p:sp>
        <p:nvSpPr>
          <p:cNvPr id="750" name="Google Shape;750;p65"/>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751" name="Google Shape;751;p65"/>
          <p:cNvGrpSpPr/>
          <p:nvPr/>
        </p:nvGrpSpPr>
        <p:grpSpPr>
          <a:xfrm>
            <a:off x="7984201" y="4195474"/>
            <a:ext cx="884557" cy="861343"/>
            <a:chOff x="7984201" y="4195474"/>
            <a:chExt cx="884557" cy="861343"/>
          </a:xfrm>
        </p:grpSpPr>
        <p:sp>
          <p:nvSpPr>
            <p:cNvPr id="752" name="Google Shape;752;p65"/>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753" name="Google Shape;753;p65"/>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Colour Theory</a:t>
            </a:r>
            <a:endParaRPr>
              <a:solidFill>
                <a:srgbClr val="25326F"/>
              </a:solidFill>
              <a:latin typeface="Francois One"/>
              <a:ea typeface="Francois One"/>
              <a:cs typeface="Francois One"/>
              <a:sym typeface="Francois One"/>
            </a:endParaRPr>
          </a:p>
        </p:txBody>
      </p:sp>
      <p:sp>
        <p:nvSpPr>
          <p:cNvPr id="759" name="Google Shape;759;p66"/>
          <p:cNvSpPr txBox="1"/>
          <p:nvPr>
            <p:ph idx="1" type="body"/>
          </p:nvPr>
        </p:nvSpPr>
        <p:spPr>
          <a:xfrm>
            <a:off x="311700" y="1152475"/>
            <a:ext cx="8520600" cy="19413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GB" sz="1600"/>
              <a:t>The colour wheel shows the relationship between colours</a:t>
            </a:r>
            <a:endParaRPr sz="1600"/>
          </a:p>
          <a:p>
            <a:pPr indent="-330200" lvl="0" marL="457200" rtl="0" algn="l">
              <a:lnSpc>
                <a:spcPct val="150000"/>
              </a:lnSpc>
              <a:spcBef>
                <a:spcPts val="0"/>
              </a:spcBef>
              <a:spcAft>
                <a:spcPts val="0"/>
              </a:spcAft>
              <a:buSzPts val="1600"/>
              <a:buChar char="●"/>
            </a:pPr>
            <a:r>
              <a:rPr lang="en-GB" sz="1600"/>
              <a:t>Read the </a:t>
            </a:r>
            <a:r>
              <a:rPr lang="en-GB" sz="1600" u="sng">
                <a:solidFill>
                  <a:schemeClr val="hlink"/>
                </a:solidFill>
                <a:hlinkClick r:id="rId3"/>
              </a:rPr>
              <a:t>information about the colour wheel from the Canva website</a:t>
            </a:r>
            <a:r>
              <a:rPr lang="en-GB" sz="1600"/>
              <a:t>.</a:t>
            </a:r>
            <a:endParaRPr sz="1600"/>
          </a:p>
          <a:p>
            <a:pPr indent="-330200" lvl="0" marL="457200" rtl="0" algn="l">
              <a:lnSpc>
                <a:spcPct val="150000"/>
              </a:lnSpc>
              <a:spcBef>
                <a:spcPts val="0"/>
              </a:spcBef>
              <a:spcAft>
                <a:spcPts val="0"/>
              </a:spcAft>
              <a:buSzPts val="1600"/>
              <a:buChar char="●"/>
            </a:pPr>
            <a:r>
              <a:rPr lang="en-GB" sz="1600"/>
              <a:t>What is something interesting you have found out about colour wheels?</a:t>
            </a:r>
            <a:endParaRPr sz="1600"/>
          </a:p>
          <a:p>
            <a:pPr indent="-330200" lvl="0" marL="457200" rtl="0" algn="l">
              <a:lnSpc>
                <a:spcPct val="150000"/>
              </a:lnSpc>
              <a:spcBef>
                <a:spcPts val="0"/>
              </a:spcBef>
              <a:spcAft>
                <a:spcPts val="0"/>
              </a:spcAft>
              <a:buSzPts val="1600"/>
              <a:buChar char="●"/>
            </a:pPr>
            <a:r>
              <a:rPr lang="en-GB" sz="1600"/>
              <a:t>What colours do you think go well together?</a:t>
            </a:r>
            <a:endParaRPr sz="1600"/>
          </a:p>
        </p:txBody>
      </p:sp>
      <p:sp>
        <p:nvSpPr>
          <p:cNvPr id="760" name="Google Shape;760;p66"/>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761" name="Google Shape;761;p66"/>
          <p:cNvGrpSpPr/>
          <p:nvPr/>
        </p:nvGrpSpPr>
        <p:grpSpPr>
          <a:xfrm>
            <a:off x="7984201" y="4195474"/>
            <a:ext cx="884557" cy="861343"/>
            <a:chOff x="7984201" y="4195474"/>
            <a:chExt cx="884557" cy="861343"/>
          </a:xfrm>
        </p:grpSpPr>
        <p:sp>
          <p:nvSpPr>
            <p:cNvPr id="762" name="Google Shape;762;p66"/>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763" name="Google Shape;763;p66"/>
            <p:cNvPicPr preferRelativeResize="0"/>
            <p:nvPr/>
          </p:nvPicPr>
          <p:blipFill rotWithShape="1">
            <a:blip r:embed="rId4">
              <a:alphaModFix/>
            </a:blip>
            <a:srcRect b="19478" l="0" r="0" t="0"/>
            <a:stretch/>
          </p:blipFill>
          <p:spPr>
            <a:xfrm>
              <a:off x="7984201" y="4195474"/>
              <a:ext cx="757577" cy="753053"/>
            </a:xfrm>
            <a:prstGeom prst="rect">
              <a:avLst/>
            </a:prstGeom>
            <a:noFill/>
            <a:ln>
              <a:noFill/>
            </a:ln>
          </p:spPr>
        </p:pic>
      </p:grpSp>
      <p:pic>
        <p:nvPicPr>
          <p:cNvPr id="764" name="Google Shape;764;p66"/>
          <p:cNvPicPr preferRelativeResize="0"/>
          <p:nvPr/>
        </p:nvPicPr>
        <p:blipFill>
          <a:blip r:embed="rId5">
            <a:alphaModFix/>
          </a:blip>
          <a:stretch>
            <a:fillRect/>
          </a:stretch>
        </p:blipFill>
        <p:spPr>
          <a:xfrm>
            <a:off x="3699538" y="3093775"/>
            <a:ext cx="1744925" cy="17449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Activity 04.03 - Colour Wheel</a:t>
            </a:r>
            <a:endParaRPr/>
          </a:p>
        </p:txBody>
      </p:sp>
      <p:sp>
        <p:nvSpPr>
          <p:cNvPr id="770" name="Google Shape;770;p67"/>
          <p:cNvSpPr txBox="1"/>
          <p:nvPr>
            <p:ph idx="1" type="body"/>
          </p:nvPr>
        </p:nvSpPr>
        <p:spPr>
          <a:xfrm>
            <a:off x="311700" y="1152475"/>
            <a:ext cx="8520600" cy="8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the </a:t>
            </a:r>
            <a:r>
              <a:rPr lang="en-GB" u="sng">
                <a:solidFill>
                  <a:schemeClr val="hlink"/>
                </a:solidFill>
                <a:hlinkClick r:id="rId3"/>
              </a:rPr>
              <a:t>Ca</a:t>
            </a:r>
            <a:r>
              <a:rPr lang="en-GB" u="sng">
                <a:solidFill>
                  <a:schemeClr val="hlink"/>
                </a:solidFill>
                <a:hlinkClick r:id="rId4"/>
              </a:rPr>
              <a:t>nva Colour Wheel Tool</a:t>
            </a:r>
            <a:r>
              <a:rPr lang="en-GB"/>
              <a:t>, select a range of colours and update the website to use them.</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grpSp>
        <p:nvGrpSpPr>
          <p:cNvPr id="771" name="Google Shape;771;p67"/>
          <p:cNvGrpSpPr/>
          <p:nvPr/>
        </p:nvGrpSpPr>
        <p:grpSpPr>
          <a:xfrm>
            <a:off x="7984201" y="4195474"/>
            <a:ext cx="884557" cy="861343"/>
            <a:chOff x="7984201" y="4195474"/>
            <a:chExt cx="884557" cy="861343"/>
          </a:xfrm>
        </p:grpSpPr>
        <p:sp>
          <p:nvSpPr>
            <p:cNvPr id="772" name="Google Shape;772;p67"/>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773" name="Google Shape;773;p67"/>
            <p:cNvPicPr preferRelativeResize="0"/>
            <p:nvPr/>
          </p:nvPicPr>
          <p:blipFill rotWithShape="1">
            <a:blip r:embed="rId5">
              <a:alphaModFix/>
            </a:blip>
            <a:srcRect b="19478" l="0" r="0" t="0"/>
            <a:stretch/>
          </p:blipFill>
          <p:spPr>
            <a:xfrm>
              <a:off x="7984201" y="4195474"/>
              <a:ext cx="757577" cy="753053"/>
            </a:xfrm>
            <a:prstGeom prst="rect">
              <a:avLst/>
            </a:prstGeom>
            <a:noFill/>
            <a:ln>
              <a:noFill/>
            </a:ln>
          </p:spPr>
        </p:pic>
      </p:grpSp>
      <p:pic>
        <p:nvPicPr>
          <p:cNvPr id="774" name="Google Shape;774;p67"/>
          <p:cNvPicPr preferRelativeResize="0"/>
          <p:nvPr/>
        </p:nvPicPr>
        <p:blipFill>
          <a:blip r:embed="rId6">
            <a:alphaModFix/>
          </a:blip>
          <a:stretch>
            <a:fillRect/>
          </a:stretch>
        </p:blipFill>
        <p:spPr>
          <a:xfrm>
            <a:off x="2701588" y="1858425"/>
            <a:ext cx="3740827" cy="2337049"/>
          </a:xfrm>
          <a:prstGeom prst="rect">
            <a:avLst/>
          </a:prstGeom>
          <a:noFill/>
          <a:ln>
            <a:noFill/>
          </a:ln>
        </p:spPr>
      </p:pic>
      <p:sp>
        <p:nvSpPr>
          <p:cNvPr id="775" name="Google Shape;775;p67"/>
          <p:cNvSpPr txBox="1"/>
          <p:nvPr/>
        </p:nvSpPr>
        <p:spPr>
          <a:xfrm>
            <a:off x="380850" y="4195475"/>
            <a:ext cx="83823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600"/>
              </a:spcAft>
              <a:buNone/>
            </a:pPr>
            <a:r>
              <a:rPr lang="en-GB" sz="1800">
                <a:solidFill>
                  <a:srgbClr val="595959"/>
                </a:solidFill>
                <a:latin typeface="Roboto"/>
                <a:ea typeface="Roboto"/>
                <a:cs typeface="Roboto"/>
                <a:sym typeface="Roboto"/>
              </a:rPr>
              <a:t>Complete Repl.it Activity:</a:t>
            </a:r>
            <a:br>
              <a:rPr lang="en-GB" sz="1800">
                <a:latin typeface="Roboto"/>
                <a:ea typeface="Roboto"/>
                <a:cs typeface="Roboto"/>
                <a:sym typeface="Roboto"/>
              </a:rPr>
            </a:br>
            <a:r>
              <a:rPr lang="en-GB" sz="1800" u="sng">
                <a:solidFill>
                  <a:schemeClr val="hlink"/>
                </a:solidFill>
                <a:latin typeface="Roboto"/>
                <a:ea typeface="Roboto"/>
                <a:cs typeface="Roboto"/>
                <a:sym typeface="Roboto"/>
                <a:hlinkClick r:id="rId7"/>
              </a:rPr>
              <a:t>04.03 - Colour Wheel</a:t>
            </a:r>
            <a:endParaRPr sz="1800">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Summary</a:t>
            </a:r>
            <a:endParaRPr>
              <a:solidFill>
                <a:srgbClr val="25326F"/>
              </a:solidFill>
              <a:latin typeface="Francois One"/>
              <a:ea typeface="Francois One"/>
              <a:cs typeface="Francois One"/>
              <a:sym typeface="Francois One"/>
            </a:endParaRPr>
          </a:p>
        </p:txBody>
      </p:sp>
      <p:sp>
        <p:nvSpPr>
          <p:cNvPr id="781" name="Google Shape;781;p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GB" sz="1600"/>
              <a:t>Colours can be represented through </a:t>
            </a:r>
            <a:r>
              <a:rPr b="1" lang="en-GB" sz="1600">
                <a:solidFill>
                  <a:srgbClr val="800000"/>
                </a:solidFill>
              </a:rPr>
              <a:t>RGB triplets</a:t>
            </a:r>
            <a:r>
              <a:rPr lang="en-GB" sz="1600"/>
              <a:t> by specifying the amount of red, green, and blue to display.</a:t>
            </a:r>
            <a:endParaRPr sz="1600"/>
          </a:p>
          <a:p>
            <a:pPr indent="-330200" lvl="0" marL="457200" rtl="0" algn="l">
              <a:lnSpc>
                <a:spcPct val="150000"/>
              </a:lnSpc>
              <a:spcBef>
                <a:spcPts val="0"/>
              </a:spcBef>
              <a:spcAft>
                <a:spcPts val="0"/>
              </a:spcAft>
              <a:buSzPts val="1600"/>
              <a:buChar char="●"/>
            </a:pPr>
            <a:r>
              <a:rPr lang="en-GB" sz="1600"/>
              <a:t>Colours can be selected by using an </a:t>
            </a:r>
            <a:r>
              <a:rPr b="1" lang="en-GB" sz="1600">
                <a:solidFill>
                  <a:srgbClr val="800000"/>
                </a:solidFill>
              </a:rPr>
              <a:t>RGB </a:t>
            </a:r>
            <a:r>
              <a:rPr b="1" lang="en-GB" sz="1600">
                <a:solidFill>
                  <a:srgbClr val="800000"/>
                </a:solidFill>
              </a:rPr>
              <a:t>triplet</a:t>
            </a:r>
            <a:r>
              <a:rPr b="1" lang="en-GB" sz="1600"/>
              <a:t> </a:t>
            </a:r>
            <a:r>
              <a:rPr lang="en-GB" sz="1600"/>
              <a:t>or a </a:t>
            </a:r>
            <a:r>
              <a:rPr b="1" lang="en-GB" sz="1600">
                <a:solidFill>
                  <a:srgbClr val="800000"/>
                </a:solidFill>
              </a:rPr>
              <a:t>HEX triplet</a:t>
            </a:r>
            <a:r>
              <a:rPr lang="en-GB" sz="1600"/>
              <a:t>.</a:t>
            </a:r>
            <a:endParaRPr sz="1600"/>
          </a:p>
          <a:p>
            <a:pPr indent="-330200" lvl="0" marL="457200" rtl="0" algn="l">
              <a:lnSpc>
                <a:spcPct val="150000"/>
              </a:lnSpc>
              <a:spcBef>
                <a:spcPts val="0"/>
              </a:spcBef>
              <a:spcAft>
                <a:spcPts val="0"/>
              </a:spcAft>
              <a:buSzPts val="1600"/>
              <a:buChar char="●"/>
            </a:pPr>
            <a:r>
              <a:rPr lang="en-GB" sz="1600"/>
              <a:t>The colour wheel is a tool used to select colour combinations.</a:t>
            </a:r>
            <a:endParaRPr sz="1600"/>
          </a:p>
          <a:p>
            <a:pPr indent="0" lvl="0" marL="0" rtl="0" algn="l">
              <a:lnSpc>
                <a:spcPct val="150000"/>
              </a:lnSpc>
              <a:spcBef>
                <a:spcPts val="1600"/>
              </a:spcBef>
              <a:spcAft>
                <a:spcPts val="1600"/>
              </a:spcAft>
              <a:buNone/>
            </a:pPr>
            <a:r>
              <a:t/>
            </a:r>
            <a:endParaRPr sz="1600"/>
          </a:p>
        </p:txBody>
      </p:sp>
      <p:sp>
        <p:nvSpPr>
          <p:cNvPr id="782" name="Google Shape;782;p68"/>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783" name="Google Shape;783;p68"/>
          <p:cNvGrpSpPr/>
          <p:nvPr/>
        </p:nvGrpSpPr>
        <p:grpSpPr>
          <a:xfrm>
            <a:off x="7984201" y="4195474"/>
            <a:ext cx="884557" cy="861343"/>
            <a:chOff x="7984201" y="4195474"/>
            <a:chExt cx="884557" cy="861343"/>
          </a:xfrm>
        </p:grpSpPr>
        <p:sp>
          <p:nvSpPr>
            <p:cNvPr id="784" name="Google Shape;784;p68"/>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785" name="Google Shape;785;p68"/>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Extension - Basic Colour Filter</a:t>
            </a:r>
            <a:endParaRPr/>
          </a:p>
        </p:txBody>
      </p:sp>
      <p:sp>
        <p:nvSpPr>
          <p:cNvPr id="791" name="Google Shape;791;p69"/>
          <p:cNvSpPr txBox="1"/>
          <p:nvPr>
            <p:ph idx="1" type="body"/>
          </p:nvPr>
        </p:nvSpPr>
        <p:spPr>
          <a:xfrm>
            <a:off x="311700" y="1152475"/>
            <a:ext cx="8661000" cy="3802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Arial"/>
              <a:buChar char="●"/>
            </a:pPr>
            <a:r>
              <a:rPr lang="en-GB">
                <a:latin typeface="Arial"/>
                <a:ea typeface="Arial"/>
                <a:cs typeface="Arial"/>
                <a:sym typeface="Arial"/>
              </a:rPr>
              <a:t>In the video we watched with the founder of Instagram, it was mentioned that a basic filter works by changing the colour of certain pixels.</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GB">
                <a:latin typeface="Arial"/>
                <a:ea typeface="Arial"/>
                <a:cs typeface="Arial"/>
                <a:sym typeface="Arial"/>
              </a:rPr>
              <a:t>Take a look at the </a:t>
            </a:r>
            <a:r>
              <a:rPr lang="en-GB" u="sng">
                <a:solidFill>
                  <a:schemeClr val="hlink"/>
                </a:solidFill>
                <a:latin typeface="Arial"/>
                <a:ea typeface="Arial"/>
                <a:cs typeface="Arial"/>
                <a:sym typeface="Arial"/>
                <a:hlinkClick r:id="rId3"/>
              </a:rPr>
              <a:t>this web page</a:t>
            </a:r>
            <a:r>
              <a:rPr lang="en-GB">
                <a:latin typeface="Arial"/>
                <a:ea typeface="Arial"/>
                <a:cs typeface="Arial"/>
                <a:sym typeface="Arial"/>
              </a:rPr>
              <a:t> and play around with the buttons.</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GB">
                <a:latin typeface="Arial"/>
                <a:ea typeface="Arial"/>
                <a:cs typeface="Arial"/>
                <a:sym typeface="Arial"/>
              </a:rPr>
              <a:t>Notice how the darken button causes the RGB values to decrease;</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GB">
                <a:latin typeface="Arial"/>
                <a:ea typeface="Arial"/>
                <a:cs typeface="Arial"/>
                <a:sym typeface="Arial"/>
              </a:rPr>
              <a:t>And the lighten button causes the RGB values to increase</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GB">
                <a:latin typeface="Arial"/>
                <a:ea typeface="Arial"/>
                <a:cs typeface="Arial"/>
                <a:sym typeface="Arial"/>
              </a:rPr>
              <a:t>See if you can modify the JavaScript to cause the buttons to change the RGB values by more or less each click.</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GB">
                <a:latin typeface="Arial"/>
                <a:ea typeface="Arial"/>
                <a:cs typeface="Arial"/>
                <a:sym typeface="Arial"/>
              </a:rPr>
              <a:t>How do you think a black and white filter works?</a:t>
            </a:r>
            <a:endParaRPr>
              <a:latin typeface="Arial"/>
              <a:ea typeface="Arial"/>
              <a:cs typeface="Arial"/>
              <a:sym typeface="Arial"/>
            </a:endParaRPr>
          </a:p>
        </p:txBody>
      </p:sp>
      <p:grpSp>
        <p:nvGrpSpPr>
          <p:cNvPr id="792" name="Google Shape;792;p69"/>
          <p:cNvGrpSpPr/>
          <p:nvPr/>
        </p:nvGrpSpPr>
        <p:grpSpPr>
          <a:xfrm>
            <a:off x="7984201" y="4195474"/>
            <a:ext cx="884557" cy="861343"/>
            <a:chOff x="7984201" y="4195474"/>
            <a:chExt cx="884557" cy="861343"/>
          </a:xfrm>
        </p:grpSpPr>
        <p:sp>
          <p:nvSpPr>
            <p:cNvPr id="793" name="Google Shape;793;p6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794" name="Google Shape;794;p69"/>
            <p:cNvPicPr preferRelativeResize="0"/>
            <p:nvPr/>
          </p:nvPicPr>
          <p:blipFill rotWithShape="1">
            <a:blip r:embed="rId4">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70"/>
          <p:cNvSpPr/>
          <p:nvPr/>
        </p:nvSpPr>
        <p:spPr>
          <a:xfrm flipH="1" rot="-5400000">
            <a:off x="4955688" y="961013"/>
            <a:ext cx="5149325" cy="3227300"/>
          </a:xfrm>
          <a:prstGeom prst="flowChartManualInpu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License Information</a:t>
            </a:r>
            <a:endParaRPr/>
          </a:p>
        </p:txBody>
      </p:sp>
      <p:sp>
        <p:nvSpPr>
          <p:cNvPr id="801" name="Google Shape;801;p70"/>
          <p:cNvSpPr txBox="1"/>
          <p:nvPr>
            <p:ph idx="1" type="body"/>
          </p:nvPr>
        </p:nvSpPr>
        <p:spPr>
          <a:xfrm>
            <a:off x="311700" y="1152475"/>
            <a:ext cx="5906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t>These </a:t>
            </a:r>
            <a:r>
              <a:rPr lang="en-GB" sz="1200" u="sng">
                <a:solidFill>
                  <a:schemeClr val="accent5"/>
                </a:solidFill>
                <a:hlinkClick r:id="rId3">
                  <a:extLst>
                    <a:ext uri="{A12FA001-AC4F-418D-AE19-62706E023703}">
                      <ahyp:hlinkClr val="tx"/>
                    </a:ext>
                  </a:extLst>
                </a:hlinkClick>
              </a:rPr>
              <a:t>CS in Schools</a:t>
            </a:r>
            <a:r>
              <a:rPr lang="en-GB" sz="1200"/>
              <a:t> lessons plans, worksheets, and other materials were created by Jeff Plumb and have been modified by the team at CS in Schools.</a:t>
            </a:r>
            <a:r>
              <a:rPr lang="en-GB" sz="1200"/>
              <a:t> They are licensed under a </a:t>
            </a:r>
            <a:r>
              <a:rPr lang="en-GB" sz="1200" u="sng">
                <a:solidFill>
                  <a:schemeClr val="accent5"/>
                </a:solidFill>
                <a:hlinkClick r:id="rId4">
                  <a:extLst>
                    <a:ext uri="{A12FA001-AC4F-418D-AE19-62706E023703}">
                      <ahyp:hlinkClr val="tx"/>
                    </a:ext>
                  </a:extLst>
                </a:hlinkClick>
              </a:rPr>
              <a:t>Creative Commons Attribution-ShareAlike 4.0 International License</a:t>
            </a:r>
            <a:r>
              <a:rPr lang="en-GB" sz="1200"/>
              <a:t>.</a:t>
            </a:r>
            <a:endParaRPr sz="1200"/>
          </a:p>
          <a:p>
            <a:pPr indent="0" lvl="0" marL="0" rtl="0" algn="l">
              <a:lnSpc>
                <a:spcPct val="115000"/>
              </a:lnSpc>
              <a:spcBef>
                <a:spcPts val="1600"/>
              </a:spcBef>
              <a:spcAft>
                <a:spcPts val="0"/>
              </a:spcAft>
              <a:buNone/>
            </a:pPr>
            <a:r>
              <a:t/>
            </a:r>
            <a:endParaRPr sz="1000"/>
          </a:p>
          <a:p>
            <a:pPr indent="0" lvl="0" marL="0" rtl="0" algn="l">
              <a:lnSpc>
                <a:spcPct val="115000"/>
              </a:lnSpc>
              <a:spcBef>
                <a:spcPts val="1600"/>
              </a:spcBef>
              <a:spcAft>
                <a:spcPts val="1600"/>
              </a:spcAft>
              <a:buNone/>
            </a:pPr>
            <a:r>
              <a:t/>
            </a:r>
            <a:endParaRPr sz="1000"/>
          </a:p>
        </p:txBody>
      </p:sp>
      <p:sp>
        <p:nvSpPr>
          <p:cNvPr id="802" name="Google Shape;802;p70"/>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803" name="Google Shape;803;p70"/>
          <p:cNvGrpSpPr/>
          <p:nvPr/>
        </p:nvGrpSpPr>
        <p:grpSpPr>
          <a:xfrm>
            <a:off x="7984201" y="4195474"/>
            <a:ext cx="884557" cy="861343"/>
            <a:chOff x="7984201" y="4195474"/>
            <a:chExt cx="884557" cy="861343"/>
          </a:xfrm>
        </p:grpSpPr>
        <p:sp>
          <p:nvSpPr>
            <p:cNvPr id="804" name="Google Shape;804;p7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805" name="Google Shape;805;p70"/>
            <p:cNvPicPr preferRelativeResize="0"/>
            <p:nvPr/>
          </p:nvPicPr>
          <p:blipFill rotWithShape="1">
            <a:blip r:embed="rId5">
              <a:alphaModFix/>
            </a:blip>
            <a:srcRect b="19478" l="0" r="0" t="0"/>
            <a:stretch/>
          </p:blipFill>
          <p:spPr>
            <a:xfrm>
              <a:off x="7984201" y="4195474"/>
              <a:ext cx="757577" cy="753053"/>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p:nvPr/>
        </p:nvSpPr>
        <p:spPr>
          <a:xfrm>
            <a:off x="464200" y="1570700"/>
            <a:ext cx="2847000" cy="18126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RGB - Red, Green Blue</a:t>
            </a:r>
            <a:endParaRPr>
              <a:solidFill>
                <a:srgbClr val="032F62"/>
              </a:solidFill>
              <a:latin typeface="Francois One"/>
              <a:ea typeface="Francois One"/>
              <a:cs typeface="Francois One"/>
              <a:sym typeface="Francois One"/>
            </a:endParaRPr>
          </a:p>
        </p:txBody>
      </p:sp>
      <p:sp>
        <p:nvSpPr>
          <p:cNvPr id="158" name="Google Shape;158;p29"/>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159" name="Google Shape;159;p29"/>
          <p:cNvGrpSpPr/>
          <p:nvPr/>
        </p:nvGrpSpPr>
        <p:grpSpPr>
          <a:xfrm>
            <a:off x="7984201" y="4195474"/>
            <a:ext cx="884557" cy="861343"/>
            <a:chOff x="7984201" y="4195474"/>
            <a:chExt cx="884557" cy="861343"/>
          </a:xfrm>
        </p:grpSpPr>
        <p:sp>
          <p:nvSpPr>
            <p:cNvPr id="160" name="Google Shape;160;p29"/>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61" name="Google Shape;161;p29"/>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162" name="Google Shape;162;p29"/>
          <p:cNvGrpSpPr/>
          <p:nvPr/>
        </p:nvGrpSpPr>
        <p:grpSpPr>
          <a:xfrm>
            <a:off x="298743" y="1128930"/>
            <a:ext cx="3150012" cy="3150012"/>
            <a:chOff x="2335050" y="1017725"/>
            <a:chExt cx="3820975" cy="3820975"/>
          </a:xfrm>
        </p:grpSpPr>
        <p:pic>
          <p:nvPicPr>
            <p:cNvPr id="163" name="Google Shape;163;p29"/>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164" name="Google Shape;164;p29"/>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sp>
        <p:nvSpPr>
          <p:cNvPr id="165" name="Google Shape;165;p29"/>
          <p:cNvSpPr txBox="1"/>
          <p:nvPr/>
        </p:nvSpPr>
        <p:spPr>
          <a:xfrm>
            <a:off x="6974275" y="1211175"/>
            <a:ext cx="1961100" cy="286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rgbClr val="434343"/>
                </a:solidFill>
                <a:latin typeface="Roboto"/>
                <a:ea typeface="Roboto"/>
                <a:cs typeface="Roboto"/>
                <a:sym typeface="Roboto"/>
              </a:rPr>
              <a:t>Computer monitors display colour by mixing its three colour channels: </a:t>
            </a:r>
            <a:endParaRPr sz="1600">
              <a:solidFill>
                <a:srgbClr val="434343"/>
              </a:solidFill>
              <a:latin typeface="Roboto"/>
              <a:ea typeface="Roboto"/>
              <a:cs typeface="Roboto"/>
              <a:sym typeface="Roboto"/>
            </a:endParaRPr>
          </a:p>
          <a:p>
            <a:pPr indent="0" lvl="0" marL="0" rtl="0" algn="ctr">
              <a:spcBef>
                <a:spcPts val="0"/>
              </a:spcBef>
              <a:spcAft>
                <a:spcPts val="0"/>
              </a:spcAft>
              <a:buNone/>
            </a:pPr>
            <a:br>
              <a:rPr b="1" lang="en-GB" sz="2300">
                <a:solidFill>
                  <a:srgbClr val="FF0000"/>
                </a:solidFill>
                <a:latin typeface="Roboto"/>
                <a:ea typeface="Roboto"/>
                <a:cs typeface="Roboto"/>
                <a:sym typeface="Roboto"/>
              </a:rPr>
            </a:br>
            <a:r>
              <a:rPr b="1" lang="en-GB" sz="2300">
                <a:solidFill>
                  <a:srgbClr val="FF0000"/>
                </a:solidFill>
                <a:latin typeface="Roboto Mono"/>
                <a:ea typeface="Roboto Mono"/>
                <a:cs typeface="Roboto Mono"/>
                <a:sym typeface="Roboto Mono"/>
              </a:rPr>
              <a:t>R </a:t>
            </a:r>
            <a:r>
              <a:rPr b="1" lang="en-GB" sz="2300">
                <a:solidFill>
                  <a:srgbClr val="00FF00"/>
                </a:solidFill>
                <a:latin typeface="Roboto Mono"/>
                <a:ea typeface="Roboto Mono"/>
                <a:cs typeface="Roboto Mono"/>
                <a:sym typeface="Roboto Mono"/>
              </a:rPr>
              <a:t>G </a:t>
            </a:r>
            <a:r>
              <a:rPr b="1" lang="en-GB" sz="2300">
                <a:solidFill>
                  <a:srgbClr val="0000FF"/>
                </a:solidFill>
                <a:latin typeface="Roboto Mono"/>
                <a:ea typeface="Roboto Mono"/>
                <a:cs typeface="Roboto Mono"/>
                <a:sym typeface="Roboto Mono"/>
              </a:rPr>
              <a:t>B</a:t>
            </a:r>
            <a:endParaRPr b="1" sz="2300">
              <a:solidFill>
                <a:srgbClr val="0000FF"/>
              </a:solidFill>
              <a:latin typeface="Roboto Mono"/>
              <a:ea typeface="Roboto Mono"/>
              <a:cs typeface="Roboto Mono"/>
              <a:sym typeface="Roboto Mono"/>
            </a:endParaRPr>
          </a:p>
          <a:p>
            <a:pPr indent="0" lvl="0" marL="0" rtl="0" algn="l">
              <a:spcBef>
                <a:spcPts val="0"/>
              </a:spcBef>
              <a:spcAft>
                <a:spcPts val="0"/>
              </a:spcAft>
              <a:buNone/>
            </a:pPr>
            <a:r>
              <a:t/>
            </a:r>
            <a:endParaRPr sz="1600">
              <a:solidFill>
                <a:srgbClr val="43434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sz="1600">
                <a:solidFill>
                  <a:srgbClr val="434343"/>
                </a:solidFill>
                <a:latin typeface="Roboto"/>
                <a:ea typeface="Roboto"/>
                <a:cs typeface="Roboto"/>
                <a:sym typeface="Roboto"/>
              </a:rPr>
              <a:t>Each channel ranges from </a:t>
            </a:r>
            <a:r>
              <a:rPr lang="en-GB" sz="1600">
                <a:solidFill>
                  <a:srgbClr val="434343"/>
                </a:solidFill>
                <a:latin typeface="Roboto Mono"/>
                <a:ea typeface="Roboto Mono"/>
                <a:cs typeface="Roboto Mono"/>
                <a:sym typeface="Roboto Mono"/>
              </a:rPr>
              <a:t>0-255</a:t>
            </a:r>
            <a:r>
              <a:rPr lang="en-GB" sz="1600">
                <a:solidFill>
                  <a:srgbClr val="434343"/>
                </a:solidFill>
                <a:latin typeface="Roboto"/>
                <a:ea typeface="Roboto"/>
                <a:cs typeface="Roboto"/>
                <a:sym typeface="Roboto"/>
              </a:rPr>
              <a:t> </a:t>
            </a:r>
            <a:endParaRPr b="1" sz="2300">
              <a:solidFill>
                <a:srgbClr val="0000FF"/>
              </a:solidFill>
              <a:latin typeface="Roboto"/>
              <a:ea typeface="Roboto"/>
              <a:cs typeface="Roboto"/>
              <a:sym typeface="Roboto"/>
            </a:endParaRPr>
          </a:p>
          <a:p>
            <a:pPr indent="0" lvl="0" marL="457200" rtl="0" algn="l">
              <a:spcBef>
                <a:spcPts val="0"/>
              </a:spcBef>
              <a:spcAft>
                <a:spcPts val="0"/>
              </a:spcAft>
              <a:buNone/>
            </a:pPr>
            <a:r>
              <a:t/>
            </a:r>
            <a:endParaRPr b="1" sz="1600">
              <a:solidFill>
                <a:srgbClr val="0000FF"/>
              </a:solidFill>
              <a:latin typeface="Roboto"/>
              <a:ea typeface="Roboto"/>
              <a:cs typeface="Roboto"/>
              <a:sym typeface="Roboto"/>
            </a:endParaRPr>
          </a:p>
        </p:txBody>
      </p:sp>
      <p:graphicFrame>
        <p:nvGraphicFramePr>
          <p:cNvPr id="166" name="Google Shape;166;p29"/>
          <p:cNvGraphicFramePr/>
          <p:nvPr/>
        </p:nvGraphicFramePr>
        <p:xfrm>
          <a:off x="3735013" y="1189050"/>
          <a:ext cx="3000000" cy="3000000"/>
        </p:xfrm>
        <a:graphic>
          <a:graphicData uri="http://schemas.openxmlformats.org/drawingml/2006/table">
            <a:tbl>
              <a:tblPr>
                <a:noFill/>
                <a:tableStyleId>{CC1B96C2-53B5-4AC6-A907-071176F89E11}</a:tableStyleId>
              </a:tblPr>
              <a:tblGrid>
                <a:gridCol w="489000"/>
                <a:gridCol w="489000"/>
                <a:gridCol w="489000"/>
                <a:gridCol w="489000"/>
                <a:gridCol w="489000"/>
                <a:gridCol w="489000"/>
              </a:tblGrid>
              <a:tr h="832600">
                <a:tc>
                  <a:txBody>
                    <a:bodyPr/>
                    <a:lstStyle/>
                    <a:p>
                      <a:pPr indent="0" lvl="0" marL="0" rtl="0" algn="r">
                        <a:spcBef>
                          <a:spcPts val="0"/>
                        </a:spcBef>
                        <a:spcAft>
                          <a:spcPts val="0"/>
                        </a:spcAft>
                        <a:buNone/>
                      </a:pPr>
                      <a:r>
                        <a:rPr b="1" lang="en-GB" sz="1300">
                          <a:solidFill>
                            <a:srgbClr val="434343"/>
                          </a:solidFill>
                          <a:latin typeface="Roboto Mono"/>
                          <a:ea typeface="Roboto Mono"/>
                          <a:cs typeface="Roboto Mono"/>
                          <a:sym typeface="Roboto Mono"/>
                        </a:rPr>
                        <a:t>255</a:t>
                      </a:r>
                      <a:endParaRPr b="1" sz="1300">
                        <a:solidFill>
                          <a:srgbClr val="434343"/>
                        </a:solidFill>
                        <a:latin typeface="Roboto Mono"/>
                        <a:ea typeface="Roboto Mono"/>
                        <a:cs typeface="Roboto Mono"/>
                        <a:sym typeface="Roboto Mon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32600">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65825">
                <a:tc>
                  <a:txBody>
                    <a:bodyPr/>
                    <a:lstStyle/>
                    <a:p>
                      <a:pPr indent="0" lvl="0" marL="0" rtl="0" algn="r">
                        <a:spcBef>
                          <a:spcPts val="0"/>
                        </a:spcBef>
                        <a:spcAft>
                          <a:spcPts val="0"/>
                        </a:spcAft>
                        <a:buNone/>
                      </a:pPr>
                      <a:r>
                        <a:rPr b="1" lang="en-GB" sz="1300">
                          <a:solidFill>
                            <a:srgbClr val="434343"/>
                          </a:solidFill>
                          <a:latin typeface="Roboto Mono"/>
                          <a:ea typeface="Roboto Mono"/>
                          <a:cs typeface="Roboto Mono"/>
                          <a:sym typeface="Roboto Mono"/>
                        </a:rPr>
                        <a:t>0</a:t>
                      </a:r>
                      <a:endParaRPr b="1" sz="1300">
                        <a:solidFill>
                          <a:srgbClr val="434343"/>
                        </a:solidFill>
                        <a:latin typeface="Roboto Mono"/>
                        <a:ea typeface="Roboto Mono"/>
                        <a:cs typeface="Roboto Mono"/>
                        <a:sym typeface="Roboto Mono"/>
                      </a:endParaRPr>
                    </a:p>
                  </a:txBody>
                  <a:tcPr marT="91425" marB="91425" marR="91425" marL="91425" anchor="b">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FF00"/>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00FF"/>
                      </a:solidFill>
                      <a:prstDash val="solid"/>
                      <a:round/>
                      <a:headEnd len="sm" w="sm" type="none"/>
                      <a:tailEnd len="sm" w="sm" type="none"/>
                    </a:lnB>
                  </a:tcPr>
                </a:tc>
              </a:tr>
              <a:tr h="865825">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0000"/>
                          </a:solidFill>
                          <a:latin typeface="Roboto"/>
                          <a:ea typeface="Roboto"/>
                          <a:cs typeface="Roboto"/>
                          <a:sym typeface="Roboto"/>
                        </a:rPr>
                        <a:t>R</a:t>
                      </a:r>
                      <a:endParaRPr b="1">
                        <a:solidFill>
                          <a:srgbClr val="FF00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FF00"/>
                          </a:solidFill>
                          <a:latin typeface="Roboto"/>
                          <a:ea typeface="Roboto"/>
                          <a:cs typeface="Roboto"/>
                          <a:sym typeface="Roboto"/>
                        </a:rPr>
                        <a:t>G</a:t>
                      </a:r>
                      <a:endParaRPr b="1">
                        <a:solidFill>
                          <a:srgbClr val="00FF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00FF"/>
                          </a:solidFill>
                          <a:latin typeface="Roboto"/>
                          <a:ea typeface="Roboto"/>
                          <a:cs typeface="Roboto"/>
                          <a:sym typeface="Roboto"/>
                        </a:rPr>
                        <a:t>B</a:t>
                      </a:r>
                      <a:endParaRPr b="1">
                        <a:solidFill>
                          <a:srgbClr val="0000FF"/>
                        </a:solidFill>
                        <a:latin typeface="Roboto"/>
                        <a:ea typeface="Roboto"/>
                        <a:cs typeface="Roboto"/>
                        <a:sym typeface="Roboto"/>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p:nvPr/>
        </p:nvSpPr>
        <p:spPr>
          <a:xfrm>
            <a:off x="464200" y="1570700"/>
            <a:ext cx="2847000" cy="1812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RGB - Red, Green Blue</a:t>
            </a:r>
            <a:endParaRPr>
              <a:solidFill>
                <a:srgbClr val="032F62"/>
              </a:solidFill>
              <a:latin typeface="Francois One"/>
              <a:ea typeface="Francois One"/>
              <a:cs typeface="Francois One"/>
              <a:sym typeface="Francois One"/>
            </a:endParaRPr>
          </a:p>
        </p:txBody>
      </p:sp>
      <p:sp>
        <p:nvSpPr>
          <p:cNvPr id="173" name="Google Shape;173;p30"/>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174" name="Google Shape;174;p30"/>
          <p:cNvGrpSpPr/>
          <p:nvPr/>
        </p:nvGrpSpPr>
        <p:grpSpPr>
          <a:xfrm>
            <a:off x="7984201" y="4195474"/>
            <a:ext cx="884557" cy="861343"/>
            <a:chOff x="7984201" y="4195474"/>
            <a:chExt cx="884557" cy="861343"/>
          </a:xfrm>
        </p:grpSpPr>
        <p:sp>
          <p:nvSpPr>
            <p:cNvPr id="175" name="Google Shape;175;p30"/>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76" name="Google Shape;176;p30"/>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177" name="Google Shape;177;p30"/>
          <p:cNvGrpSpPr/>
          <p:nvPr/>
        </p:nvGrpSpPr>
        <p:grpSpPr>
          <a:xfrm>
            <a:off x="298743" y="1128930"/>
            <a:ext cx="3150012" cy="3150012"/>
            <a:chOff x="2335050" y="1017725"/>
            <a:chExt cx="3820975" cy="3820975"/>
          </a:xfrm>
        </p:grpSpPr>
        <p:pic>
          <p:nvPicPr>
            <p:cNvPr id="178" name="Google Shape;178;p30"/>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179" name="Google Shape;179;p30"/>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sp>
        <p:nvSpPr>
          <p:cNvPr id="180" name="Google Shape;180;p30"/>
          <p:cNvSpPr txBox="1"/>
          <p:nvPr/>
        </p:nvSpPr>
        <p:spPr>
          <a:xfrm>
            <a:off x="6974275" y="1211175"/>
            <a:ext cx="19611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FF0000"/>
                </a:solidFill>
                <a:latin typeface="Roboto Mono"/>
                <a:ea typeface="Roboto Mono"/>
                <a:cs typeface="Roboto Mono"/>
                <a:sym typeface="Roboto Mono"/>
              </a:rPr>
              <a:t>R </a:t>
            </a:r>
            <a:r>
              <a:rPr b="1" lang="en-GB" sz="2300">
                <a:solidFill>
                  <a:srgbClr val="434343"/>
                </a:solidFill>
                <a:latin typeface="Roboto Mono"/>
                <a:ea typeface="Roboto Mono"/>
                <a:cs typeface="Roboto Mono"/>
                <a:sym typeface="Roboto Mono"/>
              </a:rPr>
              <a:t>= 255</a:t>
            </a:r>
            <a:endParaRPr b="1" sz="2300">
              <a:solidFill>
                <a:srgbClr val="434343"/>
              </a:solidFill>
              <a:latin typeface="Roboto Mono"/>
              <a:ea typeface="Roboto Mono"/>
              <a:cs typeface="Roboto Mono"/>
              <a:sym typeface="Roboto Mono"/>
            </a:endParaRPr>
          </a:p>
          <a:p>
            <a:pPr indent="0" lvl="0" marL="0" rtl="0" algn="l">
              <a:spcBef>
                <a:spcPts val="0"/>
              </a:spcBef>
              <a:spcAft>
                <a:spcPts val="0"/>
              </a:spcAft>
              <a:buNone/>
            </a:pPr>
            <a:r>
              <a:t/>
            </a:r>
            <a:endParaRPr sz="1600">
              <a:solidFill>
                <a:srgbClr val="434343"/>
              </a:solidFill>
              <a:latin typeface="Roboto Mono"/>
              <a:ea typeface="Roboto Mono"/>
              <a:cs typeface="Roboto Mono"/>
              <a:sym typeface="Roboto Mono"/>
            </a:endParaRPr>
          </a:p>
          <a:p>
            <a:pPr indent="0" lvl="0" marL="0" rtl="0" algn="l">
              <a:spcBef>
                <a:spcPts val="0"/>
              </a:spcBef>
              <a:spcAft>
                <a:spcPts val="0"/>
              </a:spcAft>
              <a:buNone/>
            </a:pPr>
            <a:r>
              <a:t/>
            </a:r>
            <a:endParaRPr b="1" sz="2300">
              <a:solidFill>
                <a:srgbClr val="0000FF"/>
              </a:solidFill>
              <a:latin typeface="Roboto Mono"/>
              <a:ea typeface="Roboto Mono"/>
              <a:cs typeface="Roboto Mono"/>
              <a:sym typeface="Roboto Mono"/>
            </a:endParaRPr>
          </a:p>
          <a:p>
            <a:pPr indent="0" lvl="0" marL="457200" rtl="0" algn="l">
              <a:spcBef>
                <a:spcPts val="0"/>
              </a:spcBef>
              <a:spcAft>
                <a:spcPts val="0"/>
              </a:spcAft>
              <a:buNone/>
            </a:pPr>
            <a:r>
              <a:t/>
            </a:r>
            <a:endParaRPr b="1" sz="1600">
              <a:solidFill>
                <a:srgbClr val="0000FF"/>
              </a:solidFill>
              <a:latin typeface="Roboto Mono"/>
              <a:ea typeface="Roboto Mono"/>
              <a:cs typeface="Roboto Mono"/>
              <a:sym typeface="Roboto Mono"/>
            </a:endParaRPr>
          </a:p>
        </p:txBody>
      </p:sp>
      <p:graphicFrame>
        <p:nvGraphicFramePr>
          <p:cNvPr id="181" name="Google Shape;181;p30"/>
          <p:cNvGraphicFramePr/>
          <p:nvPr/>
        </p:nvGraphicFramePr>
        <p:xfrm>
          <a:off x="3735013" y="1189050"/>
          <a:ext cx="3000000" cy="3000000"/>
        </p:xfrm>
        <a:graphic>
          <a:graphicData uri="http://schemas.openxmlformats.org/drawingml/2006/table">
            <a:tbl>
              <a:tblPr>
                <a:noFill/>
                <a:tableStyleId>{CC1B96C2-53B5-4AC6-A907-071176F89E11}</a:tableStyleId>
              </a:tblPr>
              <a:tblGrid>
                <a:gridCol w="489000"/>
                <a:gridCol w="489000"/>
                <a:gridCol w="489000"/>
                <a:gridCol w="489000"/>
                <a:gridCol w="489000"/>
                <a:gridCol w="489000"/>
              </a:tblGrid>
              <a:tr h="832600">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solidFill>
                      <a:srgbClr val="FF00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32600">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999999">
                          <a:alpha val="0"/>
                        </a:srgbClr>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65825">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FF0000"/>
                      </a:solidFill>
                      <a:prstDash val="solid"/>
                      <a:round/>
                      <a:headEnd len="sm" w="sm" type="none"/>
                      <a:tailEnd len="sm" w="sm" type="none"/>
                    </a:lnB>
                    <a:solidFill>
                      <a:srgbClr val="FF00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FF00"/>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00FF"/>
                      </a:solidFill>
                      <a:prstDash val="solid"/>
                      <a:round/>
                      <a:headEnd len="sm" w="sm" type="none"/>
                      <a:tailEnd len="sm" w="sm" type="none"/>
                    </a:lnB>
                  </a:tcPr>
                </a:tc>
              </a:tr>
              <a:tr h="865825">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0000"/>
                          </a:solidFill>
                          <a:latin typeface="Roboto"/>
                          <a:ea typeface="Roboto"/>
                          <a:cs typeface="Roboto"/>
                          <a:sym typeface="Roboto"/>
                        </a:rPr>
                        <a:t>R</a:t>
                      </a:r>
                      <a:endParaRPr b="1">
                        <a:solidFill>
                          <a:srgbClr val="FF00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FF00"/>
                          </a:solidFill>
                          <a:latin typeface="Roboto"/>
                          <a:ea typeface="Roboto"/>
                          <a:cs typeface="Roboto"/>
                          <a:sym typeface="Roboto"/>
                        </a:rPr>
                        <a:t>G</a:t>
                      </a:r>
                      <a:endParaRPr b="1">
                        <a:solidFill>
                          <a:srgbClr val="00FF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00FF"/>
                          </a:solidFill>
                          <a:latin typeface="Roboto"/>
                          <a:ea typeface="Roboto"/>
                          <a:cs typeface="Roboto"/>
                          <a:sym typeface="Roboto"/>
                        </a:rPr>
                        <a:t>B</a:t>
                      </a:r>
                      <a:endParaRPr b="1">
                        <a:solidFill>
                          <a:srgbClr val="0000FF"/>
                        </a:solidFill>
                        <a:latin typeface="Roboto"/>
                        <a:ea typeface="Roboto"/>
                        <a:cs typeface="Roboto"/>
                        <a:sym typeface="Roboto"/>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p:nvPr/>
        </p:nvSpPr>
        <p:spPr>
          <a:xfrm>
            <a:off x="464200" y="1570700"/>
            <a:ext cx="2847000" cy="1812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RGB - Red, Green Blue</a:t>
            </a:r>
            <a:endParaRPr>
              <a:solidFill>
                <a:srgbClr val="032F62"/>
              </a:solidFill>
              <a:latin typeface="Francois One"/>
              <a:ea typeface="Francois One"/>
              <a:cs typeface="Francois One"/>
              <a:sym typeface="Francois One"/>
            </a:endParaRPr>
          </a:p>
        </p:txBody>
      </p:sp>
      <p:sp>
        <p:nvSpPr>
          <p:cNvPr id="188" name="Google Shape;188;p31"/>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189" name="Google Shape;189;p31"/>
          <p:cNvGrpSpPr/>
          <p:nvPr/>
        </p:nvGrpSpPr>
        <p:grpSpPr>
          <a:xfrm>
            <a:off x="7984201" y="4195474"/>
            <a:ext cx="884557" cy="861343"/>
            <a:chOff x="7984201" y="4195474"/>
            <a:chExt cx="884557" cy="861343"/>
          </a:xfrm>
        </p:grpSpPr>
        <p:sp>
          <p:nvSpPr>
            <p:cNvPr id="190" name="Google Shape;190;p31"/>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191" name="Google Shape;191;p31"/>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192" name="Google Shape;192;p31"/>
          <p:cNvGrpSpPr/>
          <p:nvPr/>
        </p:nvGrpSpPr>
        <p:grpSpPr>
          <a:xfrm>
            <a:off x="298743" y="1128930"/>
            <a:ext cx="3150012" cy="3150012"/>
            <a:chOff x="2335050" y="1017725"/>
            <a:chExt cx="3820975" cy="3820975"/>
          </a:xfrm>
        </p:grpSpPr>
        <p:pic>
          <p:nvPicPr>
            <p:cNvPr id="193" name="Google Shape;193;p31"/>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194" name="Google Shape;194;p31"/>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sp>
        <p:nvSpPr>
          <p:cNvPr id="195" name="Google Shape;195;p31"/>
          <p:cNvSpPr txBox="1"/>
          <p:nvPr/>
        </p:nvSpPr>
        <p:spPr>
          <a:xfrm>
            <a:off x="6974275" y="1211175"/>
            <a:ext cx="19611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FF00"/>
                </a:solidFill>
                <a:latin typeface="Roboto Mono"/>
                <a:ea typeface="Roboto Mono"/>
                <a:cs typeface="Roboto Mono"/>
                <a:sym typeface="Roboto Mono"/>
              </a:rPr>
              <a:t>G</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255</a:t>
            </a:r>
            <a:endParaRPr b="1" sz="2300">
              <a:solidFill>
                <a:srgbClr val="434343"/>
              </a:solidFill>
              <a:latin typeface="Roboto Mono"/>
              <a:ea typeface="Roboto Mono"/>
              <a:cs typeface="Roboto Mono"/>
              <a:sym typeface="Roboto Mono"/>
            </a:endParaRPr>
          </a:p>
          <a:p>
            <a:pPr indent="0" lvl="0" marL="0" rtl="0" algn="l">
              <a:spcBef>
                <a:spcPts val="0"/>
              </a:spcBef>
              <a:spcAft>
                <a:spcPts val="0"/>
              </a:spcAft>
              <a:buNone/>
            </a:pPr>
            <a:r>
              <a:t/>
            </a:r>
            <a:endParaRPr sz="1600">
              <a:solidFill>
                <a:srgbClr val="434343"/>
              </a:solidFill>
              <a:latin typeface="Roboto Mono"/>
              <a:ea typeface="Roboto Mono"/>
              <a:cs typeface="Roboto Mono"/>
              <a:sym typeface="Roboto Mono"/>
            </a:endParaRPr>
          </a:p>
          <a:p>
            <a:pPr indent="0" lvl="0" marL="0" rtl="0" algn="l">
              <a:spcBef>
                <a:spcPts val="0"/>
              </a:spcBef>
              <a:spcAft>
                <a:spcPts val="0"/>
              </a:spcAft>
              <a:buNone/>
            </a:pPr>
            <a:r>
              <a:t/>
            </a:r>
            <a:endParaRPr b="1" sz="2300">
              <a:solidFill>
                <a:srgbClr val="0000FF"/>
              </a:solidFill>
              <a:latin typeface="Roboto Mono"/>
              <a:ea typeface="Roboto Mono"/>
              <a:cs typeface="Roboto Mono"/>
              <a:sym typeface="Roboto Mono"/>
            </a:endParaRPr>
          </a:p>
          <a:p>
            <a:pPr indent="0" lvl="0" marL="457200" rtl="0" algn="l">
              <a:spcBef>
                <a:spcPts val="0"/>
              </a:spcBef>
              <a:spcAft>
                <a:spcPts val="0"/>
              </a:spcAft>
              <a:buNone/>
            </a:pPr>
            <a:r>
              <a:t/>
            </a:r>
            <a:endParaRPr b="1" sz="1600">
              <a:solidFill>
                <a:srgbClr val="0000FF"/>
              </a:solidFill>
              <a:latin typeface="Roboto Mono"/>
              <a:ea typeface="Roboto Mono"/>
              <a:cs typeface="Roboto Mono"/>
              <a:sym typeface="Roboto Mono"/>
            </a:endParaRPr>
          </a:p>
        </p:txBody>
      </p:sp>
      <p:graphicFrame>
        <p:nvGraphicFramePr>
          <p:cNvPr id="196" name="Google Shape;196;p31"/>
          <p:cNvGraphicFramePr/>
          <p:nvPr/>
        </p:nvGraphicFramePr>
        <p:xfrm>
          <a:off x="3735013" y="1189050"/>
          <a:ext cx="3000000" cy="3000000"/>
        </p:xfrm>
        <a:graphic>
          <a:graphicData uri="http://schemas.openxmlformats.org/drawingml/2006/table">
            <a:tbl>
              <a:tblPr>
                <a:noFill/>
                <a:tableStyleId>{CC1B96C2-53B5-4AC6-A907-071176F89E11}</a:tableStyleId>
              </a:tblPr>
              <a:tblGrid>
                <a:gridCol w="489000"/>
                <a:gridCol w="489000"/>
                <a:gridCol w="489000"/>
                <a:gridCol w="489000"/>
                <a:gridCol w="489000"/>
                <a:gridCol w="489000"/>
              </a:tblGrid>
              <a:tr h="832600">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FF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32600">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65825">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FF00"/>
                      </a:solidFill>
                      <a:prstDash val="solid"/>
                      <a:round/>
                      <a:headEnd len="sm" w="sm" type="none"/>
                      <a:tailEnd len="sm" w="sm" type="none"/>
                    </a:lnB>
                    <a:solidFill>
                      <a:srgbClr val="00FF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00FF"/>
                      </a:solidFill>
                      <a:prstDash val="solid"/>
                      <a:round/>
                      <a:headEnd len="sm" w="sm" type="none"/>
                      <a:tailEnd len="sm" w="sm" type="none"/>
                    </a:lnB>
                  </a:tcPr>
                </a:tc>
              </a:tr>
              <a:tr h="865825">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0000"/>
                          </a:solidFill>
                          <a:latin typeface="Roboto"/>
                          <a:ea typeface="Roboto"/>
                          <a:cs typeface="Roboto"/>
                          <a:sym typeface="Roboto"/>
                        </a:rPr>
                        <a:t>R</a:t>
                      </a:r>
                      <a:endParaRPr b="1">
                        <a:solidFill>
                          <a:srgbClr val="FF00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FF00"/>
                          </a:solidFill>
                          <a:latin typeface="Roboto"/>
                          <a:ea typeface="Roboto"/>
                          <a:cs typeface="Roboto"/>
                          <a:sym typeface="Roboto"/>
                        </a:rPr>
                        <a:t>G</a:t>
                      </a:r>
                      <a:endParaRPr b="1">
                        <a:solidFill>
                          <a:srgbClr val="00FF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00FF"/>
                          </a:solidFill>
                          <a:latin typeface="Roboto"/>
                          <a:ea typeface="Roboto"/>
                          <a:cs typeface="Roboto"/>
                          <a:sym typeface="Roboto"/>
                        </a:rPr>
                        <a:t>B</a:t>
                      </a:r>
                      <a:endParaRPr b="1">
                        <a:solidFill>
                          <a:srgbClr val="0000FF"/>
                        </a:solidFill>
                        <a:latin typeface="Roboto"/>
                        <a:ea typeface="Roboto"/>
                        <a:cs typeface="Roboto"/>
                        <a:sym typeface="Roboto"/>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p:nvPr/>
        </p:nvSpPr>
        <p:spPr>
          <a:xfrm>
            <a:off x="464200" y="1570700"/>
            <a:ext cx="2847000" cy="1812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RGB - Red, Green Blue</a:t>
            </a:r>
            <a:endParaRPr>
              <a:solidFill>
                <a:srgbClr val="032F62"/>
              </a:solidFill>
              <a:latin typeface="Francois One"/>
              <a:ea typeface="Francois One"/>
              <a:cs typeface="Francois One"/>
              <a:sym typeface="Francois One"/>
            </a:endParaRPr>
          </a:p>
        </p:txBody>
      </p:sp>
      <p:sp>
        <p:nvSpPr>
          <p:cNvPr id="203" name="Google Shape;203;p32"/>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04" name="Google Shape;204;p32"/>
          <p:cNvGrpSpPr/>
          <p:nvPr/>
        </p:nvGrpSpPr>
        <p:grpSpPr>
          <a:xfrm>
            <a:off x="7984201" y="4195474"/>
            <a:ext cx="884557" cy="861343"/>
            <a:chOff x="7984201" y="4195474"/>
            <a:chExt cx="884557" cy="861343"/>
          </a:xfrm>
        </p:grpSpPr>
        <p:sp>
          <p:nvSpPr>
            <p:cNvPr id="205" name="Google Shape;205;p32"/>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06" name="Google Shape;206;p32"/>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207" name="Google Shape;207;p32"/>
          <p:cNvGrpSpPr/>
          <p:nvPr/>
        </p:nvGrpSpPr>
        <p:grpSpPr>
          <a:xfrm>
            <a:off x="298743" y="1128930"/>
            <a:ext cx="3150012" cy="3150012"/>
            <a:chOff x="2335050" y="1017725"/>
            <a:chExt cx="3820975" cy="3820975"/>
          </a:xfrm>
        </p:grpSpPr>
        <p:pic>
          <p:nvPicPr>
            <p:cNvPr id="208" name="Google Shape;208;p32"/>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209" name="Google Shape;209;p32"/>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sp>
        <p:nvSpPr>
          <p:cNvPr id="210" name="Google Shape;210;p32"/>
          <p:cNvSpPr txBox="1"/>
          <p:nvPr/>
        </p:nvSpPr>
        <p:spPr>
          <a:xfrm>
            <a:off x="6974275" y="1211175"/>
            <a:ext cx="19611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00FF"/>
                </a:solidFill>
                <a:latin typeface="Roboto Mono"/>
                <a:ea typeface="Roboto Mono"/>
                <a:cs typeface="Roboto Mono"/>
                <a:sym typeface="Roboto Mono"/>
              </a:rPr>
              <a:t>B</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255</a:t>
            </a:r>
            <a:endParaRPr b="1" sz="2300">
              <a:solidFill>
                <a:srgbClr val="434343"/>
              </a:solidFill>
              <a:latin typeface="Roboto Mono"/>
              <a:ea typeface="Roboto Mono"/>
              <a:cs typeface="Roboto Mono"/>
              <a:sym typeface="Roboto Mono"/>
            </a:endParaRPr>
          </a:p>
          <a:p>
            <a:pPr indent="0" lvl="0" marL="0" rtl="0" algn="l">
              <a:spcBef>
                <a:spcPts val="0"/>
              </a:spcBef>
              <a:spcAft>
                <a:spcPts val="0"/>
              </a:spcAft>
              <a:buNone/>
            </a:pPr>
            <a:r>
              <a:t/>
            </a:r>
            <a:endParaRPr sz="1600">
              <a:solidFill>
                <a:srgbClr val="434343"/>
              </a:solidFill>
              <a:latin typeface="Roboto Mono"/>
              <a:ea typeface="Roboto Mono"/>
              <a:cs typeface="Roboto Mono"/>
              <a:sym typeface="Roboto Mono"/>
            </a:endParaRPr>
          </a:p>
          <a:p>
            <a:pPr indent="0" lvl="0" marL="0" rtl="0" algn="l">
              <a:spcBef>
                <a:spcPts val="0"/>
              </a:spcBef>
              <a:spcAft>
                <a:spcPts val="0"/>
              </a:spcAft>
              <a:buNone/>
            </a:pPr>
            <a:r>
              <a:t/>
            </a:r>
            <a:endParaRPr b="1" sz="2300">
              <a:solidFill>
                <a:srgbClr val="0000FF"/>
              </a:solidFill>
              <a:latin typeface="Roboto Mono"/>
              <a:ea typeface="Roboto Mono"/>
              <a:cs typeface="Roboto Mono"/>
              <a:sym typeface="Roboto Mono"/>
            </a:endParaRPr>
          </a:p>
          <a:p>
            <a:pPr indent="0" lvl="0" marL="457200" rtl="0" algn="l">
              <a:spcBef>
                <a:spcPts val="0"/>
              </a:spcBef>
              <a:spcAft>
                <a:spcPts val="0"/>
              </a:spcAft>
              <a:buNone/>
            </a:pPr>
            <a:r>
              <a:t/>
            </a:r>
            <a:endParaRPr b="1" sz="1600">
              <a:solidFill>
                <a:srgbClr val="0000FF"/>
              </a:solidFill>
              <a:latin typeface="Roboto Mono"/>
              <a:ea typeface="Roboto Mono"/>
              <a:cs typeface="Roboto Mono"/>
              <a:sym typeface="Roboto Mono"/>
            </a:endParaRPr>
          </a:p>
        </p:txBody>
      </p:sp>
      <p:graphicFrame>
        <p:nvGraphicFramePr>
          <p:cNvPr id="211" name="Google Shape;211;p32"/>
          <p:cNvGraphicFramePr/>
          <p:nvPr/>
        </p:nvGraphicFramePr>
        <p:xfrm>
          <a:off x="3735013" y="1189050"/>
          <a:ext cx="3000000" cy="3000000"/>
        </p:xfrm>
        <a:graphic>
          <a:graphicData uri="http://schemas.openxmlformats.org/drawingml/2006/table">
            <a:tbl>
              <a:tblPr>
                <a:noFill/>
                <a:tableStyleId>{CC1B96C2-53B5-4AC6-A907-071176F89E11}</a:tableStyleId>
              </a:tblPr>
              <a:tblGrid>
                <a:gridCol w="489000"/>
                <a:gridCol w="489000"/>
                <a:gridCol w="489000"/>
                <a:gridCol w="489000"/>
                <a:gridCol w="489000"/>
                <a:gridCol w="489000"/>
              </a:tblGrid>
              <a:tr h="832600">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00FF"/>
                    </a:solidFill>
                  </a:tcPr>
                </a:tc>
              </a:tr>
              <a:tr h="832600">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00FF"/>
                    </a:solidFill>
                  </a:tcPr>
                </a:tc>
              </a:tr>
              <a:tr h="865825">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FF00"/>
                      </a:solidFill>
                      <a:prstDash val="solid"/>
                      <a:round/>
                      <a:headEnd len="sm" w="sm" type="none"/>
                      <a:tailEnd len="sm" w="sm" type="none"/>
                    </a:lnB>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00FF"/>
                      </a:solidFill>
                      <a:prstDash val="solid"/>
                      <a:round/>
                      <a:headEnd len="sm" w="sm" type="none"/>
                      <a:tailEnd len="sm" w="sm" type="none"/>
                    </a:lnB>
                    <a:solidFill>
                      <a:srgbClr val="0000FF"/>
                    </a:solidFill>
                  </a:tcPr>
                </a:tc>
              </a:tr>
              <a:tr h="865825">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0000"/>
                          </a:solidFill>
                          <a:latin typeface="Roboto"/>
                          <a:ea typeface="Roboto"/>
                          <a:cs typeface="Roboto"/>
                          <a:sym typeface="Roboto"/>
                        </a:rPr>
                        <a:t>R</a:t>
                      </a:r>
                      <a:endParaRPr b="1">
                        <a:solidFill>
                          <a:srgbClr val="FF00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FF00"/>
                          </a:solidFill>
                          <a:latin typeface="Roboto"/>
                          <a:ea typeface="Roboto"/>
                          <a:cs typeface="Roboto"/>
                          <a:sym typeface="Roboto"/>
                        </a:rPr>
                        <a:t>G</a:t>
                      </a:r>
                      <a:endParaRPr b="1">
                        <a:solidFill>
                          <a:srgbClr val="00FF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00FF"/>
                          </a:solidFill>
                          <a:latin typeface="Roboto"/>
                          <a:ea typeface="Roboto"/>
                          <a:cs typeface="Roboto"/>
                          <a:sym typeface="Roboto"/>
                        </a:rPr>
                        <a:t>B</a:t>
                      </a:r>
                      <a:endParaRPr b="1">
                        <a:solidFill>
                          <a:srgbClr val="0000FF"/>
                        </a:solidFill>
                        <a:latin typeface="Roboto"/>
                        <a:ea typeface="Roboto"/>
                        <a:cs typeface="Roboto"/>
                        <a:sym typeface="Roboto"/>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p:nvPr/>
        </p:nvSpPr>
        <p:spPr>
          <a:xfrm>
            <a:off x="464200" y="1570700"/>
            <a:ext cx="2847000" cy="18126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032F62"/>
                </a:solidFill>
                <a:latin typeface="Francois One"/>
                <a:ea typeface="Francois One"/>
                <a:cs typeface="Francois One"/>
                <a:sym typeface="Francois One"/>
              </a:rPr>
              <a:t>RGB - Red, Green Blue</a:t>
            </a:r>
            <a:endParaRPr>
              <a:solidFill>
                <a:srgbClr val="032F62"/>
              </a:solidFill>
              <a:latin typeface="Francois One"/>
              <a:ea typeface="Francois One"/>
              <a:cs typeface="Francois One"/>
              <a:sym typeface="Francois One"/>
            </a:endParaRPr>
          </a:p>
        </p:txBody>
      </p:sp>
      <p:sp>
        <p:nvSpPr>
          <p:cNvPr id="218" name="Google Shape;218;p33"/>
          <p:cNvSpPr/>
          <p:nvPr/>
        </p:nvSpPr>
        <p:spPr>
          <a:xfrm>
            <a:off x="-6215" y="0"/>
            <a:ext cx="9162000" cy="74400"/>
          </a:xfrm>
          <a:prstGeom prst="rect">
            <a:avLst/>
          </a:prstGeom>
          <a:solidFill>
            <a:srgbClr val="30DD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0DDAE"/>
              </a:solidFill>
            </a:endParaRPr>
          </a:p>
        </p:txBody>
      </p:sp>
      <p:grpSp>
        <p:nvGrpSpPr>
          <p:cNvPr id="219" name="Google Shape;219;p33"/>
          <p:cNvGrpSpPr/>
          <p:nvPr/>
        </p:nvGrpSpPr>
        <p:grpSpPr>
          <a:xfrm>
            <a:off x="7984201" y="4195474"/>
            <a:ext cx="884557" cy="861343"/>
            <a:chOff x="7984201" y="4195474"/>
            <a:chExt cx="884557" cy="861343"/>
          </a:xfrm>
        </p:grpSpPr>
        <p:sp>
          <p:nvSpPr>
            <p:cNvPr id="220" name="Google Shape;220;p33"/>
            <p:cNvSpPr txBox="1"/>
            <p:nvPr/>
          </p:nvSpPr>
          <p:spPr>
            <a:xfrm>
              <a:off x="83200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GB" sz="1000">
                  <a:solidFill>
                    <a:srgbClr val="032F62"/>
                  </a:solidFill>
                  <a:latin typeface="Francois One"/>
                  <a:ea typeface="Francois One"/>
                  <a:cs typeface="Francois One"/>
                  <a:sym typeface="Francois One"/>
                </a:rPr>
                <a:t>‹#›</a:t>
              </a:fld>
              <a:endParaRPr b="1" sz="1000">
                <a:solidFill>
                  <a:srgbClr val="032F62"/>
                </a:solidFill>
                <a:latin typeface="Francois One"/>
                <a:ea typeface="Francois One"/>
                <a:cs typeface="Francois One"/>
                <a:sym typeface="Francois One"/>
              </a:endParaRPr>
            </a:p>
          </p:txBody>
        </p:sp>
        <p:pic>
          <p:nvPicPr>
            <p:cNvPr id="221" name="Google Shape;221;p33"/>
            <p:cNvPicPr preferRelativeResize="0"/>
            <p:nvPr/>
          </p:nvPicPr>
          <p:blipFill rotWithShape="1">
            <a:blip r:embed="rId3">
              <a:alphaModFix/>
            </a:blip>
            <a:srcRect b="19478" l="0" r="0" t="0"/>
            <a:stretch/>
          </p:blipFill>
          <p:spPr>
            <a:xfrm>
              <a:off x="7984201" y="4195474"/>
              <a:ext cx="757577" cy="753053"/>
            </a:xfrm>
            <a:prstGeom prst="rect">
              <a:avLst/>
            </a:prstGeom>
            <a:noFill/>
            <a:ln>
              <a:noFill/>
            </a:ln>
          </p:spPr>
        </p:pic>
      </p:grpSp>
      <p:grpSp>
        <p:nvGrpSpPr>
          <p:cNvPr id="222" name="Google Shape;222;p33"/>
          <p:cNvGrpSpPr/>
          <p:nvPr/>
        </p:nvGrpSpPr>
        <p:grpSpPr>
          <a:xfrm>
            <a:off x="298743" y="1128930"/>
            <a:ext cx="3150012" cy="3150012"/>
            <a:chOff x="2335050" y="1017725"/>
            <a:chExt cx="3820975" cy="3820975"/>
          </a:xfrm>
        </p:grpSpPr>
        <p:pic>
          <p:nvPicPr>
            <p:cNvPr id="223" name="Google Shape;223;p33"/>
            <p:cNvPicPr preferRelativeResize="0"/>
            <p:nvPr/>
          </p:nvPicPr>
          <p:blipFill>
            <a:blip r:embed="rId4">
              <a:alphaModFix/>
            </a:blip>
            <a:stretch>
              <a:fillRect/>
            </a:stretch>
          </p:blipFill>
          <p:spPr>
            <a:xfrm>
              <a:off x="2335050" y="1017725"/>
              <a:ext cx="3820975" cy="3820975"/>
            </a:xfrm>
            <a:prstGeom prst="rect">
              <a:avLst/>
            </a:prstGeom>
            <a:noFill/>
            <a:ln>
              <a:noFill/>
            </a:ln>
          </p:spPr>
        </p:pic>
        <p:pic>
          <p:nvPicPr>
            <p:cNvPr id="224" name="Google Shape;224;p33"/>
            <p:cNvPicPr preferRelativeResize="0"/>
            <p:nvPr/>
          </p:nvPicPr>
          <p:blipFill rotWithShape="1">
            <a:blip r:embed="rId3">
              <a:alphaModFix/>
            </a:blip>
            <a:srcRect b="19478" l="0" r="0" t="0"/>
            <a:stretch/>
          </p:blipFill>
          <p:spPr>
            <a:xfrm>
              <a:off x="3454161" y="1785101"/>
              <a:ext cx="1582752" cy="1573298"/>
            </a:xfrm>
            <a:prstGeom prst="rect">
              <a:avLst/>
            </a:prstGeom>
            <a:noFill/>
            <a:ln>
              <a:noFill/>
            </a:ln>
          </p:spPr>
        </p:pic>
      </p:grpSp>
      <p:sp>
        <p:nvSpPr>
          <p:cNvPr id="225" name="Google Shape;225;p33"/>
          <p:cNvSpPr txBox="1"/>
          <p:nvPr/>
        </p:nvSpPr>
        <p:spPr>
          <a:xfrm>
            <a:off x="6974275" y="1211175"/>
            <a:ext cx="1961100" cy="303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rgbClr val="434343"/>
              </a:solidFill>
              <a:latin typeface="Roboto"/>
              <a:ea typeface="Roboto"/>
              <a:cs typeface="Roboto"/>
              <a:sym typeface="Roboto"/>
            </a:endParaRPr>
          </a:p>
          <a:p>
            <a:pPr indent="0" lvl="0" marL="0" rtl="0" algn="ctr">
              <a:spcBef>
                <a:spcPts val="0"/>
              </a:spcBef>
              <a:spcAft>
                <a:spcPts val="0"/>
              </a:spcAft>
              <a:buNone/>
            </a:pPr>
            <a:r>
              <a:rPr b="1" lang="en-GB" sz="2300">
                <a:solidFill>
                  <a:srgbClr val="FF0000"/>
                </a:solidFill>
                <a:latin typeface="Roboto Mono"/>
                <a:ea typeface="Roboto Mono"/>
                <a:cs typeface="Roboto Mono"/>
                <a:sym typeface="Roboto Mono"/>
              </a:rPr>
              <a:t>R </a:t>
            </a:r>
            <a:r>
              <a:rPr b="1" lang="en-GB" sz="2300">
                <a:solidFill>
                  <a:srgbClr val="434343"/>
                </a:solidFill>
                <a:latin typeface="Roboto Mono"/>
                <a:ea typeface="Roboto Mono"/>
                <a:cs typeface="Roboto Mono"/>
                <a:sym typeface="Roboto Mono"/>
              </a:rPr>
              <a:t>= 255</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FF00"/>
                </a:solidFill>
                <a:latin typeface="Roboto Mono"/>
                <a:ea typeface="Roboto Mono"/>
                <a:cs typeface="Roboto Mono"/>
                <a:sym typeface="Roboto Mono"/>
              </a:rPr>
              <a:t>G</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255</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None/>
            </a:pPr>
            <a:r>
              <a:rPr b="1" lang="en-GB" sz="2300">
                <a:solidFill>
                  <a:srgbClr val="0000FF"/>
                </a:solidFill>
                <a:latin typeface="Roboto Mono"/>
                <a:ea typeface="Roboto Mono"/>
                <a:cs typeface="Roboto Mono"/>
                <a:sym typeface="Roboto Mono"/>
              </a:rPr>
              <a:t>B</a:t>
            </a:r>
            <a:r>
              <a:rPr b="1" lang="en-GB" sz="2300">
                <a:solidFill>
                  <a:srgbClr val="FF0000"/>
                </a:solidFill>
                <a:latin typeface="Roboto Mono"/>
                <a:ea typeface="Roboto Mono"/>
                <a:cs typeface="Roboto Mono"/>
                <a:sym typeface="Roboto Mono"/>
              </a:rPr>
              <a:t> </a:t>
            </a:r>
            <a:r>
              <a:rPr b="1" lang="en-GB" sz="2300">
                <a:solidFill>
                  <a:srgbClr val="434343"/>
                </a:solidFill>
                <a:latin typeface="Roboto Mono"/>
                <a:ea typeface="Roboto Mono"/>
                <a:cs typeface="Roboto Mono"/>
                <a:sym typeface="Roboto Mono"/>
              </a:rPr>
              <a:t>= 000</a:t>
            </a:r>
            <a:endParaRPr b="1" sz="2300">
              <a:solidFill>
                <a:srgbClr val="434343"/>
              </a:solidFill>
              <a:latin typeface="Roboto Mono"/>
              <a:ea typeface="Roboto Mono"/>
              <a:cs typeface="Roboto Mono"/>
              <a:sym typeface="Roboto Mono"/>
            </a:endParaRPr>
          </a:p>
          <a:p>
            <a:pPr indent="0" lvl="0" marL="0" rtl="0" algn="ctr">
              <a:spcBef>
                <a:spcPts val="0"/>
              </a:spcBef>
              <a:spcAft>
                <a:spcPts val="0"/>
              </a:spcAft>
              <a:buClr>
                <a:schemeClr val="dk1"/>
              </a:buClr>
              <a:buSzPts val="1100"/>
              <a:buFont typeface="Arial"/>
              <a:buNone/>
            </a:pPr>
            <a:r>
              <a:t/>
            </a:r>
            <a:endParaRPr b="1" sz="2300">
              <a:solidFill>
                <a:srgbClr val="434343"/>
              </a:solidFill>
              <a:latin typeface="Roboto"/>
              <a:ea typeface="Roboto"/>
              <a:cs typeface="Roboto"/>
              <a:sym typeface="Roboto"/>
            </a:endParaRPr>
          </a:p>
          <a:p>
            <a:pPr indent="0" lvl="0" marL="0" rtl="0" algn="ctr">
              <a:spcBef>
                <a:spcPts val="0"/>
              </a:spcBef>
              <a:spcAft>
                <a:spcPts val="0"/>
              </a:spcAft>
              <a:buNone/>
            </a:pPr>
            <a:r>
              <a:rPr b="1" lang="en-GB" sz="1900">
                <a:solidFill>
                  <a:srgbClr val="434343"/>
                </a:solidFill>
                <a:latin typeface="Roboto"/>
                <a:ea typeface="Roboto"/>
                <a:cs typeface="Roboto"/>
                <a:sym typeface="Roboto"/>
              </a:rPr>
              <a:t>Screen Colour: </a:t>
            </a:r>
            <a:r>
              <a:rPr lang="en-GB" sz="1900">
                <a:solidFill>
                  <a:srgbClr val="434343"/>
                </a:solidFill>
                <a:latin typeface="Roboto"/>
                <a:ea typeface="Roboto"/>
                <a:cs typeface="Roboto"/>
                <a:sym typeface="Roboto"/>
              </a:rPr>
              <a:t>Yellow</a:t>
            </a:r>
            <a:endParaRPr sz="1600">
              <a:solidFill>
                <a:srgbClr val="434343"/>
              </a:solidFill>
              <a:latin typeface="Roboto"/>
              <a:ea typeface="Roboto"/>
              <a:cs typeface="Roboto"/>
              <a:sym typeface="Roboto"/>
            </a:endParaRPr>
          </a:p>
          <a:p>
            <a:pPr indent="0" lvl="0" marL="0" rtl="0" algn="l">
              <a:spcBef>
                <a:spcPts val="0"/>
              </a:spcBef>
              <a:spcAft>
                <a:spcPts val="0"/>
              </a:spcAft>
              <a:buNone/>
            </a:pPr>
            <a:r>
              <a:t/>
            </a:r>
            <a:endParaRPr b="1" sz="2300">
              <a:solidFill>
                <a:srgbClr val="0000FF"/>
              </a:solidFill>
              <a:latin typeface="Roboto"/>
              <a:ea typeface="Roboto"/>
              <a:cs typeface="Roboto"/>
              <a:sym typeface="Roboto"/>
            </a:endParaRPr>
          </a:p>
          <a:p>
            <a:pPr indent="0" lvl="0" marL="457200" rtl="0" algn="l">
              <a:spcBef>
                <a:spcPts val="0"/>
              </a:spcBef>
              <a:spcAft>
                <a:spcPts val="0"/>
              </a:spcAft>
              <a:buNone/>
            </a:pPr>
            <a:r>
              <a:t/>
            </a:r>
            <a:endParaRPr b="1" sz="1600">
              <a:solidFill>
                <a:srgbClr val="0000FF"/>
              </a:solidFill>
              <a:latin typeface="Roboto"/>
              <a:ea typeface="Roboto"/>
              <a:cs typeface="Roboto"/>
              <a:sym typeface="Roboto"/>
            </a:endParaRPr>
          </a:p>
        </p:txBody>
      </p:sp>
      <p:graphicFrame>
        <p:nvGraphicFramePr>
          <p:cNvPr id="226" name="Google Shape;226;p33"/>
          <p:cNvGraphicFramePr/>
          <p:nvPr/>
        </p:nvGraphicFramePr>
        <p:xfrm>
          <a:off x="3735013" y="1189050"/>
          <a:ext cx="3000000" cy="3000000"/>
        </p:xfrm>
        <a:graphic>
          <a:graphicData uri="http://schemas.openxmlformats.org/drawingml/2006/table">
            <a:tbl>
              <a:tblPr>
                <a:noFill/>
                <a:tableStyleId>{CC1B96C2-53B5-4AC6-A907-071176F89E11}</a:tableStyleId>
              </a:tblPr>
              <a:tblGrid>
                <a:gridCol w="489000"/>
                <a:gridCol w="489000"/>
                <a:gridCol w="489000"/>
                <a:gridCol w="489000"/>
                <a:gridCol w="489000"/>
                <a:gridCol w="489000"/>
              </a:tblGrid>
              <a:tr h="832600">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solidFill>
                      <a:srgbClr val="FF00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FF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255</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32600">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999999">
                          <a:alpha val="0"/>
                        </a:srgbClr>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r>
              <a:tr h="865825">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chemeClr val="lt1">
                          <a:alpha val="0"/>
                        </a:schemeClr>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999999">
                          <a:alpha val="0"/>
                        </a:srgbClr>
                      </a:solidFill>
                      <a:prstDash val="solid"/>
                      <a:round/>
                      <a:headEnd len="sm" w="sm" type="none"/>
                      <a:tailEnd len="sm" w="sm" type="none"/>
                    </a:lnT>
                    <a:lnB cap="flat" cmpd="sng" w="9525">
                      <a:solidFill>
                        <a:srgbClr val="FF0000"/>
                      </a:solidFill>
                      <a:prstDash val="solid"/>
                      <a:round/>
                      <a:headEnd len="sm" w="sm" type="none"/>
                      <a:tailEnd len="sm" w="sm" type="none"/>
                    </a:lnB>
                    <a:solidFill>
                      <a:srgbClr val="FF00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FF00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r">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FF00"/>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FF00"/>
                      </a:solidFill>
                      <a:prstDash val="solid"/>
                      <a:round/>
                      <a:headEnd len="sm" w="sm" type="none"/>
                      <a:tailEnd len="sm" w="sm" type="none"/>
                    </a:lnB>
                    <a:solidFill>
                      <a:srgbClr val="00FF00"/>
                    </a:solidFill>
                  </a:tcPr>
                </a:tc>
                <a:tc>
                  <a:txBody>
                    <a:bodyPr/>
                    <a:lstStyle/>
                    <a:p>
                      <a:pPr indent="0" lvl="0" marL="0" rtl="0" algn="r">
                        <a:spcBef>
                          <a:spcPts val="0"/>
                        </a:spcBef>
                        <a:spcAft>
                          <a:spcPts val="0"/>
                        </a:spcAft>
                        <a:buClr>
                          <a:schemeClr val="dk1"/>
                        </a:buClr>
                        <a:buSzPts val="1100"/>
                        <a:buFont typeface="Arial"/>
                        <a:buNone/>
                      </a:pPr>
                      <a:r>
                        <a:rPr b="1" lang="en-GB" sz="1300">
                          <a:solidFill>
                            <a:srgbClr val="434343"/>
                          </a:solidFill>
                          <a:latin typeface="Roboto Mono"/>
                          <a:ea typeface="Roboto Mono"/>
                          <a:cs typeface="Roboto Mono"/>
                          <a:sym typeface="Roboto Mono"/>
                        </a:rPr>
                        <a:t>0</a:t>
                      </a:r>
                      <a:endParaRPr b="1">
                        <a:solidFill>
                          <a:srgbClr val="434343"/>
                        </a:solidFill>
                        <a:latin typeface="Roboto"/>
                        <a:ea typeface="Roboto"/>
                        <a:cs typeface="Roboto"/>
                        <a:sym typeface="Roboto"/>
                      </a:endParaRPr>
                    </a:p>
                  </a:txBody>
                  <a:tcPr marT="91425" marB="91425" marR="91425" marL="91425" anchor="b">
                    <a:lnL cap="flat" cmpd="sng" w="9525">
                      <a:solidFill>
                        <a:srgbClr val="00FF00"/>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434343"/>
                        </a:solidFill>
                        <a:latin typeface="Roboto"/>
                        <a:ea typeface="Roboto"/>
                        <a:cs typeface="Roboto"/>
                        <a:sym typeface="Roboto"/>
                      </a:endParaRPr>
                    </a:p>
                  </a:txBody>
                  <a:tcPr marT="91425" marB="91425" marR="91425" marL="91425">
                    <a:lnL cap="flat" cmpd="sng" w="9525">
                      <a:solidFill>
                        <a:srgbClr val="0000FF"/>
                      </a:solidFill>
                      <a:prstDash val="solid"/>
                      <a:round/>
                      <a:headEnd len="sm" w="sm" type="none"/>
                      <a:tailEnd len="sm" w="sm" type="none"/>
                    </a:lnL>
                    <a:lnR cap="flat" cmpd="sng" w="9525">
                      <a:solidFill>
                        <a:srgbClr val="0000FF"/>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0000FF"/>
                      </a:solidFill>
                      <a:prstDash val="solid"/>
                      <a:round/>
                      <a:headEnd len="sm" w="sm" type="none"/>
                      <a:tailEnd len="sm" w="sm" type="none"/>
                    </a:lnB>
                  </a:tcPr>
                </a:tc>
              </a:tr>
              <a:tr h="865825">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chemeClr val="lt1">
                          <a:alpha val="0"/>
                        </a:scheme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chemeClr val="lt1">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0000"/>
                          </a:solidFill>
                          <a:latin typeface="Roboto"/>
                          <a:ea typeface="Roboto"/>
                          <a:cs typeface="Roboto"/>
                          <a:sym typeface="Roboto"/>
                        </a:rPr>
                        <a:t>R</a:t>
                      </a:r>
                      <a:endParaRPr b="1">
                        <a:solidFill>
                          <a:srgbClr val="FF00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FF00"/>
                          </a:solidFill>
                          <a:latin typeface="Roboto"/>
                          <a:ea typeface="Roboto"/>
                          <a:cs typeface="Roboto"/>
                          <a:sym typeface="Roboto"/>
                        </a:rPr>
                        <a:t>G</a:t>
                      </a:r>
                      <a:endParaRPr b="1">
                        <a:solidFill>
                          <a:srgbClr val="00FF00"/>
                        </a:solidFill>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999999">
                          <a:alpha val="0"/>
                        </a:srgbClr>
                      </a:solidFill>
                      <a:prstDash val="solid"/>
                      <a:round/>
                      <a:headEnd len="sm" w="sm" type="none"/>
                      <a:tailEnd len="sm" w="sm" type="none"/>
                    </a:lnR>
                    <a:lnT cap="flat" cmpd="sng" w="9525">
                      <a:solidFill>
                        <a:srgbClr val="00FF00"/>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Roboto"/>
                        <a:ea typeface="Roboto"/>
                        <a:cs typeface="Roboto"/>
                        <a:sym typeface="Roboto"/>
                      </a:endParaRPr>
                    </a:p>
                  </a:txBody>
                  <a:tcPr marT="91425" marB="91425" marR="91425" marL="91425">
                    <a:lnL cap="flat" cmpd="sng" w="9525">
                      <a:solidFill>
                        <a:srgbClr val="999999">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chemeClr val="lt1">
                          <a:alpha val="0"/>
                        </a:schemeClr>
                      </a:solidFill>
                      <a:prstDash val="solid"/>
                      <a:round/>
                      <a:headEnd len="sm" w="sm" type="none"/>
                      <a:tailEnd len="sm" w="sm" type="none"/>
                    </a:lnT>
                    <a:lnB cap="flat" cmpd="sng" w="9525">
                      <a:solidFill>
                        <a:srgbClr val="999999">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0000FF"/>
                          </a:solidFill>
                          <a:latin typeface="Roboto"/>
                          <a:ea typeface="Roboto"/>
                          <a:cs typeface="Roboto"/>
                          <a:sym typeface="Roboto"/>
                        </a:rPr>
                        <a:t>B</a:t>
                      </a:r>
                      <a:endParaRPr b="1">
                        <a:solidFill>
                          <a:srgbClr val="0000FF"/>
                        </a:solidFill>
                        <a:latin typeface="Roboto"/>
                        <a:ea typeface="Roboto"/>
                        <a:cs typeface="Roboto"/>
                        <a:sym typeface="Roboto"/>
                      </a:endParaRPr>
                    </a:p>
                  </a:txBody>
                  <a:tcPr marT="91425" marB="91425" marR="91425" marL="91425">
                    <a:lnL cap="flat" cmpd="sng" w="9525">
                      <a:solidFill>
                        <a:srgbClr val="B7B7B7">
                          <a:alpha val="0"/>
                        </a:srgbClr>
                      </a:solidFill>
                      <a:prstDash val="solid"/>
                      <a:round/>
                      <a:headEnd len="sm" w="sm" type="none"/>
                      <a:tailEnd len="sm" w="sm" type="none"/>
                    </a:lnL>
                    <a:lnR cap="flat" cmpd="sng" w="9525">
                      <a:solidFill>
                        <a:srgbClr val="B7B7B7">
                          <a:alpha val="0"/>
                        </a:srgbClr>
                      </a:solidFill>
                      <a:prstDash val="solid"/>
                      <a:round/>
                      <a:headEnd len="sm" w="sm" type="none"/>
                      <a:tailEnd len="sm" w="sm" type="none"/>
                    </a:lnR>
                    <a:lnT cap="flat" cmpd="sng" w="9525">
                      <a:solidFill>
                        <a:srgbClr val="0000FF"/>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