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Francois One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5.xml"/><Relationship Id="rId22" Type="http://schemas.openxmlformats.org/officeDocument/2006/relationships/font" Target="fonts/FrancoisOne-regular.fntdata"/><Relationship Id="rId10" Type="http://schemas.openxmlformats.org/officeDocument/2006/relationships/slide" Target="slides/slide4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font" Target="fonts/Roboto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Robo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6e2bfcb5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6e2bfcb5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6e2bfcb5b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16e2bfcb5b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6e2bfcb5b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6e2bfcb5b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6e2bfcb5b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6e2bfcb5b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6e2bfcb5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6e2bfcb5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6e2bfcb5b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16e2bfcb5b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6e2bfcb5b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6e2bfcb5b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6e2bfcb5b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16e2bfcb5b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6e2bfcb5b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6e2bfcb5b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6e2bfcb5b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16e2bfcb5b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6e2bfcb5b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16e2bfcb5b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0C2A4A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flipH="1" rot="-5400000">
            <a:off x="4955688" y="961013"/>
            <a:ext cx="5149325" cy="3227300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 txBox="1"/>
          <p:nvPr>
            <p:ph type="ctrTitle"/>
          </p:nvPr>
        </p:nvSpPr>
        <p:spPr>
          <a:xfrm>
            <a:off x="311700" y="528325"/>
            <a:ext cx="8520600" cy="104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Francois One"/>
              <a:buNone/>
              <a:defRPr sz="5200">
                <a:solidFill>
                  <a:srgbClr val="FFFFFF"/>
                </a:solidFill>
                <a:latin typeface="Francois One"/>
                <a:ea typeface="Francois One"/>
                <a:cs typeface="Francois One"/>
                <a:sym typeface="Francois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11700" y="1614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DDAE"/>
              </a:buClr>
              <a:buSzPts val="2800"/>
              <a:buFont typeface="Francois One"/>
              <a:buNone/>
              <a:defRPr sz="2800">
                <a:solidFill>
                  <a:srgbClr val="30DDAE"/>
                </a:solidFill>
                <a:latin typeface="Francois One"/>
                <a:ea typeface="Francois One"/>
                <a:cs typeface="Francois One"/>
                <a:sym typeface="Francois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26F"/>
              </a:buClr>
              <a:buSzPts val="3600"/>
              <a:buFont typeface="Francois One"/>
              <a:buNone/>
              <a:defRPr sz="3600">
                <a:solidFill>
                  <a:srgbClr val="25326F"/>
                </a:solidFill>
                <a:latin typeface="Francois One"/>
                <a:ea typeface="Francois One"/>
                <a:cs typeface="Francois One"/>
                <a:sym typeface="Francois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5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6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7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26F"/>
              </a:buClr>
              <a:buSzPts val="2800"/>
              <a:buNone/>
              <a:defRPr>
                <a:solidFill>
                  <a:srgbClr val="25326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8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9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9" name="Google Shape;89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0" name="Google Shape;90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26F"/>
              </a:buClr>
              <a:buSzPts val="2800"/>
              <a:buFont typeface="Francois One"/>
              <a:buNone/>
              <a:defRPr sz="2800">
                <a:solidFill>
                  <a:srgbClr val="25326F"/>
                </a:solidFill>
                <a:latin typeface="Francois One"/>
                <a:ea typeface="Francois One"/>
                <a:cs typeface="Francois One"/>
                <a:sym typeface="Francoi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rottnestisland.com/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tmag.tas.gov.au/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eb.archive.org/" TargetMode="External"/><Relationship Id="rId4" Type="http://schemas.openxmlformats.org/officeDocument/2006/relationships/hyperlink" Target="https://web.archive.org" TargetMode="External"/><Relationship Id="rId5" Type="http://schemas.openxmlformats.org/officeDocument/2006/relationships/hyperlink" Target="https://csinschools.io/web/3w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://web.archive.org/" TargetMode="External"/><Relationship Id="rId8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docs.google.com/document/d/11Gz0Aw4RD0nMKClMkEZfA0BaTdSKmR9aoUWLi-Q4OB4/edit?usp=sharing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s://csinschools.io/web/3w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11.png"/><Relationship Id="rId8" Type="http://schemas.openxmlformats.org/officeDocument/2006/relationships/hyperlink" Target="https://csinschools.io/screenshot-guide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australia.gov.au/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greatbarrierreef.org/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apple.com/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adelaidezoo.com.au/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parksaustralia.gov.au/uluru/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ydneyoperahouse.com/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2A4A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/>
          <p:nvPr>
            <p:ph type="ctrTitle"/>
          </p:nvPr>
        </p:nvSpPr>
        <p:spPr>
          <a:xfrm>
            <a:off x="578925" y="743925"/>
            <a:ext cx="6716100" cy="99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Lesson 3: Wayback Machine</a:t>
            </a:r>
            <a:r>
              <a:rPr lang="en" sz="3800"/>
              <a:t> </a:t>
            </a:r>
            <a:endParaRPr sz="3800">
              <a:solidFill>
                <a:srgbClr val="FFFFFF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06" name="Google Shape;106;p25"/>
          <p:cNvSpPr txBox="1"/>
          <p:nvPr>
            <p:ph idx="1" type="subTitle"/>
          </p:nvPr>
        </p:nvSpPr>
        <p:spPr>
          <a:xfrm>
            <a:off x="579000" y="1621225"/>
            <a:ext cx="4797000" cy="12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to </a:t>
            </a:r>
            <a:r>
              <a:rPr lang="en"/>
              <a:t>website</a:t>
            </a:r>
            <a:r>
              <a:rPr lang="en"/>
              <a:t> access</a:t>
            </a:r>
            <a:endParaRPr/>
          </a:p>
        </p:txBody>
      </p:sp>
      <p:pic>
        <p:nvPicPr>
          <p:cNvPr id="107" name="Google Shape;1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7028" y="1460763"/>
            <a:ext cx="1800002" cy="222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5"/>
          <p:cNvSpPr txBox="1"/>
          <p:nvPr>
            <p:ph idx="4294967295" type="body"/>
          </p:nvPr>
        </p:nvSpPr>
        <p:spPr>
          <a:xfrm>
            <a:off x="6285725" y="4736975"/>
            <a:ext cx="2757300" cy="3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CCCCCC"/>
                </a:solidFill>
              </a:rPr>
              <a:t>csinschools.com</a:t>
            </a:r>
            <a:endParaRPr sz="1400">
              <a:solidFill>
                <a:srgbClr val="CCCCCC"/>
              </a:solidFill>
            </a:endParaRPr>
          </a:p>
          <a:p>
            <a:pPr indent="0" lvl="0" marL="0" rtl="0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>
              <a:solidFill>
                <a:srgbClr val="CCCCCC"/>
              </a:solidFill>
            </a:endParaRPr>
          </a:p>
        </p:txBody>
      </p:sp>
      <p:pic>
        <p:nvPicPr>
          <p:cNvPr id="109" name="Google Shape;10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7725" y="2656400"/>
            <a:ext cx="1962875" cy="196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4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Rottnest Island</a:t>
            </a:r>
            <a:endParaRPr/>
          </a:p>
        </p:txBody>
      </p:sp>
      <p:sp>
        <p:nvSpPr>
          <p:cNvPr id="178" name="Google Shape;178;p34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pic>
        <p:nvPicPr>
          <p:cNvPr id="179" name="Google Shape;179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700" y="822960"/>
            <a:ext cx="7909560" cy="405594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Tasmanian Museum and Art Gallery</a:t>
            </a:r>
            <a:endParaRPr/>
          </a:p>
        </p:txBody>
      </p:sp>
      <p:sp>
        <p:nvSpPr>
          <p:cNvPr id="185" name="Google Shape;185;p35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pic>
        <p:nvPicPr>
          <p:cNvPr id="186" name="Google Shape;186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000" y="822960"/>
            <a:ext cx="7909560" cy="405594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/>
          <p:nvPr/>
        </p:nvSpPr>
        <p:spPr>
          <a:xfrm>
            <a:off x="519600" y="1636388"/>
            <a:ext cx="4363500" cy="2301000"/>
          </a:xfrm>
          <a:prstGeom prst="roundRect">
            <a:avLst>
              <a:gd fmla="val 1913" name="adj"/>
            </a:avLst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Internet Archive Wayback Machine was created in 1996. From 2001, Internet users could access the </a:t>
            </a:r>
            <a:r>
              <a:rPr lang="en" u="sng">
                <a:solidFill>
                  <a:schemeClr val="hlink"/>
                </a:solidFill>
                <a:hlinkClick r:id="rId3"/>
              </a:rPr>
              <a:t>site</a:t>
            </a:r>
            <a:r>
              <a:rPr lang="en"/>
              <a:t> and ‘travel back in time’ to view previous versions of a website.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schools have trouble accessing </a:t>
            </a:r>
            <a:r>
              <a:rPr lang="en" u="sng">
                <a:solidFill>
                  <a:schemeClr val="hlink"/>
                </a:solidFill>
                <a:hlinkClick r:id="rId4"/>
              </a:rPr>
              <a:t>web.archive.org</a:t>
            </a:r>
            <a:r>
              <a:rPr lang="en"/>
              <a:t>, so this slide deck allows students to complete </a:t>
            </a:r>
            <a:r>
              <a:rPr lang="en" u="sng">
                <a:solidFill>
                  <a:schemeClr val="hlink"/>
                </a:solidFill>
                <a:hlinkClick r:id="rId5"/>
              </a:rPr>
              <a:t>the activity</a:t>
            </a:r>
            <a:r>
              <a:rPr lang="en"/>
              <a:t> by referring to the slides instead.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Internet Archive: Wayback Machine</a:t>
            </a:r>
            <a:endParaRPr>
              <a:solidFill>
                <a:srgbClr val="25326F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16" name="Google Shape;116;p26"/>
          <p:cNvSpPr txBox="1"/>
          <p:nvPr>
            <p:ph idx="12" type="sldNum"/>
          </p:nvPr>
        </p:nvSpPr>
        <p:spPr>
          <a:xfrm>
            <a:off x="8320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26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pic>
        <p:nvPicPr>
          <p:cNvPr id="118" name="Google Shape;118;p26"/>
          <p:cNvPicPr preferRelativeResize="0"/>
          <p:nvPr/>
        </p:nvPicPr>
        <p:blipFill rotWithShape="1">
          <a:blip r:embed="rId6">
            <a:alphaModFix/>
          </a:blip>
          <a:srcRect b="19478" l="0" r="0" t="0"/>
          <a:stretch/>
        </p:blipFill>
        <p:spPr>
          <a:xfrm>
            <a:off x="7984201" y="4195474"/>
            <a:ext cx="757577" cy="75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13098" y="2206823"/>
            <a:ext cx="2957725" cy="107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3150" y="1260325"/>
            <a:ext cx="4419144" cy="3196206"/>
          </a:xfrm>
          <a:prstGeom prst="flowChartDocumen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5" name="Google Shape;125;p27"/>
          <p:cNvSpPr/>
          <p:nvPr/>
        </p:nvSpPr>
        <p:spPr>
          <a:xfrm>
            <a:off x="519600" y="1260325"/>
            <a:ext cx="3746100" cy="3196200"/>
          </a:xfrm>
          <a:prstGeom prst="roundRect">
            <a:avLst>
              <a:gd fmla="val 1624" name="adj"/>
            </a:avLst>
          </a:prstGeom>
          <a:solidFill>
            <a:srgbClr val="F3F3F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Access </a:t>
            </a:r>
            <a:r>
              <a:rPr lang="en" u="sng">
                <a:solidFill>
                  <a:schemeClr val="hlink"/>
                </a:solidFill>
                <a:hlinkClick r:id="rId5"/>
              </a:rPr>
              <a:t>Time Travel Web Page Activity Sheet</a:t>
            </a:r>
            <a:endParaRPr/>
          </a:p>
          <a:p>
            <a:pPr indent="-317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Make a copy (save it to your preferred location)</a:t>
            </a:r>
            <a:endParaRPr/>
          </a:p>
          <a:p>
            <a:pPr indent="-317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Copy each of the following webpage images (slides 4-11) into your worksheet</a:t>
            </a:r>
            <a:endParaRPr/>
          </a:p>
          <a:p>
            <a:pPr indent="-317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Access the current website for each. </a:t>
            </a:r>
            <a:endParaRPr/>
          </a:p>
          <a:p>
            <a:pPr indent="-317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Screenshot  and paste into the “Website today” column</a:t>
            </a:r>
            <a:endParaRPr/>
          </a:p>
          <a:p>
            <a:pPr indent="-317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Compare the old websites with the new ones</a:t>
            </a:r>
            <a:endParaRPr/>
          </a:p>
          <a:p>
            <a:pPr indent="-317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Discuss your findings with the class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</a:t>
            </a:r>
            <a:endParaRPr>
              <a:solidFill>
                <a:srgbClr val="25326F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27" name="Google Shape;127;p27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pic>
        <p:nvPicPr>
          <p:cNvPr id="128" name="Google Shape;12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42575" y="3123250"/>
            <a:ext cx="1333275" cy="13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076" y="4583225"/>
            <a:ext cx="410925" cy="36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7"/>
          <p:cNvSpPr txBox="1"/>
          <p:nvPr/>
        </p:nvSpPr>
        <p:spPr>
          <a:xfrm>
            <a:off x="1028373" y="4580475"/>
            <a:ext cx="2454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How to take a screenshot</a:t>
            </a:r>
            <a:endParaRPr sz="13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Australian Government</a:t>
            </a:r>
            <a:endParaRPr/>
          </a:p>
        </p:txBody>
      </p:sp>
      <p:sp>
        <p:nvSpPr>
          <p:cNvPr id="136" name="Google Shape;136;p28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pic>
        <p:nvPicPr>
          <p:cNvPr id="137" name="Google Shape;137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7458" l="0" r="0" t="0"/>
          <a:stretch/>
        </p:blipFill>
        <p:spPr>
          <a:xfrm>
            <a:off x="620021" y="822960"/>
            <a:ext cx="7909500" cy="3742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Great Barrier Reef</a:t>
            </a:r>
            <a:endParaRPr/>
          </a:p>
        </p:txBody>
      </p:sp>
      <p:sp>
        <p:nvSpPr>
          <p:cNvPr id="143" name="Google Shape;143;p29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pic>
        <p:nvPicPr>
          <p:cNvPr id="144" name="Google Shape;144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38" y="822960"/>
            <a:ext cx="7909500" cy="40608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Apple</a:t>
            </a:r>
            <a:endParaRPr/>
          </a:p>
        </p:txBody>
      </p:sp>
      <p:sp>
        <p:nvSpPr>
          <p:cNvPr id="150" name="Google Shape;150;p30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pic>
        <p:nvPicPr>
          <p:cNvPr id="151" name="Google Shape;151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655" t="0"/>
          <a:stretch/>
        </p:blipFill>
        <p:spPr>
          <a:xfrm>
            <a:off x="617250" y="822960"/>
            <a:ext cx="7909500" cy="41079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Adelaide Zoo</a:t>
            </a:r>
            <a:endParaRPr/>
          </a:p>
        </p:txBody>
      </p:sp>
      <p:sp>
        <p:nvSpPr>
          <p:cNvPr id="157" name="Google Shape;157;p31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pic>
        <p:nvPicPr>
          <p:cNvPr id="158" name="Google Shape;158;p3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3660" l="0" r="0" t="0"/>
          <a:stretch/>
        </p:blipFill>
        <p:spPr>
          <a:xfrm>
            <a:off x="617225" y="822960"/>
            <a:ext cx="7909560" cy="392835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Uluru</a:t>
            </a:r>
            <a:endParaRPr/>
          </a:p>
        </p:txBody>
      </p:sp>
      <p:sp>
        <p:nvSpPr>
          <p:cNvPr id="164" name="Google Shape;164;p32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pic>
        <p:nvPicPr>
          <p:cNvPr id="165" name="Google Shape;165;p3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6068" l="0" r="0" t="0"/>
          <a:stretch/>
        </p:blipFill>
        <p:spPr>
          <a:xfrm>
            <a:off x="620000" y="822960"/>
            <a:ext cx="7909560" cy="3816363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Sydney Opera House</a:t>
            </a:r>
            <a:endParaRPr/>
          </a:p>
        </p:txBody>
      </p:sp>
      <p:sp>
        <p:nvSpPr>
          <p:cNvPr id="171" name="Google Shape;171;p33"/>
          <p:cNvSpPr/>
          <p:nvPr/>
        </p:nvSpPr>
        <p:spPr>
          <a:xfrm>
            <a:off x="-6215" y="0"/>
            <a:ext cx="9162000" cy="74400"/>
          </a:xfrm>
          <a:prstGeom prst="rect">
            <a:avLst/>
          </a:prstGeom>
          <a:solidFill>
            <a:srgbClr val="30DDA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0DDAE"/>
              </a:solidFill>
            </a:endParaRPr>
          </a:p>
        </p:txBody>
      </p:sp>
      <p:pic>
        <p:nvPicPr>
          <p:cNvPr id="172" name="Google Shape;172;p3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-4362" l="0" r="0" t="0"/>
          <a:stretch/>
        </p:blipFill>
        <p:spPr>
          <a:xfrm>
            <a:off x="617225" y="822949"/>
            <a:ext cx="7909550" cy="39619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