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y="51435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  <p:embeddedFont>
      <p:font typeface="Francois One"/>
      <p:regular r:id="rId51"/>
    </p:embeddedFont>
    <p:embeddedFont>
      <p:font typeface="Roboto Mon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C77B280-36AE-490E-98AC-BA7EAF81724F}">
  <a:tblStyle styleId="{6C77B280-36AE-490E-98AC-BA7EAF8172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FrancoisOne-regular.fntdata"/><Relationship Id="rId50" Type="http://schemas.openxmlformats.org/officeDocument/2006/relationships/font" Target="fonts/Roboto-boldItalic.fntdata"/><Relationship Id="rId53" Type="http://schemas.openxmlformats.org/officeDocument/2006/relationships/font" Target="fonts/RobotoMono-bold.fntdata"/><Relationship Id="rId52" Type="http://schemas.openxmlformats.org/officeDocument/2006/relationships/font" Target="fonts/RobotoMono-regular.fntdata"/><Relationship Id="rId11" Type="http://schemas.openxmlformats.org/officeDocument/2006/relationships/slide" Target="slides/slide4.xml"/><Relationship Id="rId55" Type="http://schemas.openxmlformats.org/officeDocument/2006/relationships/font" Target="fonts/RobotoMono-boldItalic.fntdata"/><Relationship Id="rId10" Type="http://schemas.openxmlformats.org/officeDocument/2006/relationships/slide" Target="slides/slide3.xml"/><Relationship Id="rId54" Type="http://schemas.openxmlformats.org/officeDocument/2006/relationships/font" Target="fonts/RobotoMono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87c4045d0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87c4045d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04001af6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e04001af6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04001af6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04001af6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04001af6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04001af6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04001af6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e04001af6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e04001af6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e04001af6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04001af6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04001af6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04001af64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04001af6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e04001af64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e04001af64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e04001af64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e04001af64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4b361acee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4b361ace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89e9746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89e9746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The paragraph tag is only a &lt;p&gt;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4b361acee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e4b361acee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63a7b3780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e63a7b3780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Lesson 3 insert after slide 19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63a7b3780_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e63a7b3780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e63a7b3780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e63a7b3780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e63a7b3780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e63a7b3780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54f03478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54f03478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b6c131e0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b6c131e0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b6c131e05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b6c131e05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e4b361acee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e4b361acee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b6c131e05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b6c131e05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04001af6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04001af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There </a:t>
            </a:r>
            <a:r>
              <a:rPr lang="en-GB"/>
              <a:t>is no closing &lt;/h1&gt; tag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4b361ace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e4b361ace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b6c131e05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b6c131e05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4b361acee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e4b361acee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6c131e059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6c131e05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b6c131e05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b6c131e05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b6c131e059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b6c131e05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b6c131e05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b6c131e05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e4d311b92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e4d311b92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f22083ad8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df22083ad8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e30db4abe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e30db4abe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4001af6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04001af6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The image tag is img, the source attribute is src, and the filename is missing! Here is a correct version: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&lt;img src="sun.jpg" alt="an image of the sun" /&gt;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4b361ace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4b361ace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The image tag is img, the source attribute is src. The filename is missing! Here is a correct version: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&lt;img src="sun.jpg" alt="an image of the sun" /&gt;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7c4045d0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7c4045d0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04001af6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e04001af6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04001af6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04001af6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04001af6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e04001af6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C2A4A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flipH="1" rot="-5400000">
            <a:off x="4955688" y="961013"/>
            <a:ext cx="5149325" cy="3227300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 txBox="1"/>
          <p:nvPr>
            <p:ph type="ctrTitle"/>
          </p:nvPr>
        </p:nvSpPr>
        <p:spPr>
          <a:xfrm>
            <a:off x="311700" y="528325"/>
            <a:ext cx="8520600" cy="104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Francois One"/>
              <a:buNone/>
              <a:defRPr sz="5200">
                <a:solidFill>
                  <a:srgbClr val="FFFFFF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1700" y="1614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DDAE"/>
              </a:buClr>
              <a:buSzPts val="2800"/>
              <a:buFont typeface="Francois One"/>
              <a:buNone/>
              <a:defRPr sz="2800">
                <a:solidFill>
                  <a:srgbClr val="30DDAE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26F"/>
              </a:buClr>
              <a:buSzPts val="3600"/>
              <a:buFont typeface="Francois One"/>
              <a:buNone/>
              <a:defRPr sz="3600">
                <a:solidFill>
                  <a:srgbClr val="25326F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5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" name="Google Shape;67;p16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17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26F"/>
              </a:buClr>
              <a:buSzPts val="2800"/>
              <a:buNone/>
              <a:defRPr>
                <a:solidFill>
                  <a:srgbClr val="2532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18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9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" name="Google Shape;89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0" name="Google Shape;90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26F"/>
              </a:buClr>
              <a:buSzPts val="2800"/>
              <a:buFont typeface="Francois One"/>
              <a:buNone/>
              <a:defRPr sz="2800">
                <a:solidFill>
                  <a:srgbClr val="25326F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hyperlink" Target="https://year9.io/0301e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image" Target="../media/image33.png"/><Relationship Id="rId5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Relationship Id="rId4" Type="http://schemas.openxmlformats.org/officeDocument/2006/relationships/image" Target="../media/image27.png"/><Relationship Id="rId5" Type="http://schemas.openxmlformats.org/officeDocument/2006/relationships/hyperlink" Target="https://year9.io/3w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year9.io/0302e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Relationship Id="rId5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2" Type="http://schemas.openxmlformats.org/officeDocument/2006/relationships/image" Target="../media/image48.png"/><Relationship Id="rId9" Type="http://schemas.openxmlformats.org/officeDocument/2006/relationships/image" Target="../media/image44.png"/><Relationship Id="rId5" Type="http://schemas.openxmlformats.org/officeDocument/2006/relationships/image" Target="../media/image40.png"/><Relationship Id="rId6" Type="http://schemas.openxmlformats.org/officeDocument/2006/relationships/image" Target="../media/image43.png"/><Relationship Id="rId7" Type="http://schemas.openxmlformats.org/officeDocument/2006/relationships/image" Target="../media/image39.png"/><Relationship Id="rId8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hyperlink" Target="https://www.w3schools.com/cssref/default.asp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Relationship Id="rId4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Relationship Id="rId4" Type="http://schemas.openxmlformats.org/officeDocument/2006/relationships/hyperlink" Target="https://year9.io/0303e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csinschools.com/" TargetMode="External"/><Relationship Id="rId4" Type="http://schemas.openxmlformats.org/officeDocument/2006/relationships/hyperlink" Target="https://creativecommons.org/licenses/by-sa/4.0/" TargetMode="External"/><Relationship Id="rId5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2A4A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type="ctrTitle"/>
          </p:nvPr>
        </p:nvSpPr>
        <p:spPr>
          <a:xfrm>
            <a:off x="578925" y="743925"/>
            <a:ext cx="4656300" cy="99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Francois One"/>
                <a:ea typeface="Francois One"/>
                <a:cs typeface="Francois One"/>
                <a:sym typeface="Francois One"/>
              </a:rPr>
              <a:t>Lesson</a:t>
            </a:r>
            <a:r>
              <a:rPr lang="en-GB"/>
              <a:t> 3</a:t>
            </a:r>
            <a:endParaRPr>
              <a:solidFill>
                <a:srgbClr val="FFFFF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06" name="Google Shape;106;p25"/>
          <p:cNvSpPr txBox="1"/>
          <p:nvPr>
            <p:ph idx="1" type="subTitle"/>
          </p:nvPr>
        </p:nvSpPr>
        <p:spPr>
          <a:xfrm>
            <a:off x="579000" y="1621225"/>
            <a:ext cx="4797000" cy="1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Styling Web Pages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CSS Basics</a:t>
            </a:r>
            <a:endParaRPr/>
          </a:p>
        </p:txBody>
      </p:sp>
      <p:pic>
        <p:nvPicPr>
          <p:cNvPr id="107" name="Google Shape;1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7028" y="1460763"/>
            <a:ext cx="1800002" cy="222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948" y="2687475"/>
            <a:ext cx="1410325" cy="14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5"/>
          <p:cNvSpPr txBox="1"/>
          <p:nvPr>
            <p:ph idx="4294967295" type="body"/>
          </p:nvPr>
        </p:nvSpPr>
        <p:spPr>
          <a:xfrm>
            <a:off x="6285725" y="4736975"/>
            <a:ext cx="2757300" cy="3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>
                <a:solidFill>
                  <a:srgbClr val="CCCCCC"/>
                </a:solidFill>
              </a:rPr>
              <a:t>csinschools.com</a:t>
            </a:r>
            <a:endParaRPr sz="14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75" y="1222560"/>
            <a:ext cx="8868750" cy="276809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Replit creates this for us</a:t>
            </a:r>
            <a:endParaRPr/>
          </a:p>
        </p:txBody>
      </p:sp>
      <p:grpSp>
        <p:nvGrpSpPr>
          <p:cNvPr id="205" name="Google Shape;205;p34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06" name="Google Shape;206;p34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07" name="Google Shape;207;p34"/>
            <p:cNvPicPr preferRelativeResize="0"/>
            <p:nvPr/>
          </p:nvPicPr>
          <p:blipFill rotWithShape="1">
            <a:blip r:embed="rId4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8" name="Google Shape;208;p34"/>
          <p:cNvSpPr/>
          <p:nvPr/>
        </p:nvSpPr>
        <p:spPr>
          <a:xfrm>
            <a:off x="5172200" y="2621000"/>
            <a:ext cx="398400" cy="987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4"/>
          <p:cNvSpPr/>
          <p:nvPr/>
        </p:nvSpPr>
        <p:spPr>
          <a:xfrm>
            <a:off x="893275" y="2741750"/>
            <a:ext cx="398400" cy="987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CSS Syntax</a:t>
            </a:r>
            <a:endParaRPr/>
          </a:p>
        </p:txBody>
      </p:sp>
      <p:grpSp>
        <p:nvGrpSpPr>
          <p:cNvPr id="215" name="Google Shape;215;p35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16" name="Google Shape;216;p35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17" name="Google Shape;217;p35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8" name="Google Shape;2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00" y="1536088"/>
            <a:ext cx="7831800" cy="61911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9" name="Google Shape;219;p35"/>
          <p:cNvSpPr/>
          <p:nvPr/>
        </p:nvSpPr>
        <p:spPr>
          <a:xfrm>
            <a:off x="2993625" y="1994550"/>
            <a:ext cx="398400" cy="987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>
            <a:off x="656100" y="3115750"/>
            <a:ext cx="7196400" cy="13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>
                <a:solidFill>
                  <a:srgbClr val="595959"/>
                </a:solidFill>
              </a:rPr>
              <a:t>When choosing a colour, Replit inserts a preview for you</a:t>
            </a:r>
            <a:endParaRPr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>
                <a:solidFill>
                  <a:srgbClr val="595959"/>
                </a:solidFill>
              </a:rPr>
              <a:t>This is the green square in the code above</a:t>
            </a:r>
            <a:endParaRPr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>
                <a:solidFill>
                  <a:srgbClr val="595959"/>
                </a:solidFill>
              </a:rPr>
              <a:t>Note that HTML requires US spelling of words like </a:t>
            </a:r>
            <a:r>
              <a:rPr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'color'</a:t>
            </a:r>
            <a:r>
              <a:rPr lang="en-GB">
                <a:solidFill>
                  <a:srgbClr val="595959"/>
                </a:solidFill>
              </a:rPr>
              <a:t> and </a:t>
            </a:r>
            <a:r>
              <a:rPr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'center'</a:t>
            </a:r>
            <a:endParaRPr>
              <a:solidFill>
                <a:srgbClr val="98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CSS Syntax</a:t>
            </a:r>
            <a:endParaRPr/>
          </a:p>
        </p:txBody>
      </p:sp>
      <p:grpSp>
        <p:nvGrpSpPr>
          <p:cNvPr id="226" name="Google Shape;226;p36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27" name="Google Shape;227;p36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28" name="Google Shape;228;p36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9" name="Google Shape;229;p36"/>
          <p:cNvSpPr txBox="1"/>
          <p:nvPr/>
        </p:nvSpPr>
        <p:spPr>
          <a:xfrm>
            <a:off x="312025" y="2979550"/>
            <a:ext cx="87630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This is called the selector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It selects the HTML element (or elements) that the rules will affect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 this case all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&lt;h1&gt;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tags will be styled according to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these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rules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Notice the selector has not got these symbols: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&lt;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&gt;</a:t>
            </a:r>
            <a:endParaRPr sz="1800">
              <a:solidFill>
                <a:srgbClr val="8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30" name="Google Shape;23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00" y="1536088"/>
            <a:ext cx="7831800" cy="61911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36"/>
          <p:cNvSpPr/>
          <p:nvPr/>
        </p:nvSpPr>
        <p:spPr>
          <a:xfrm>
            <a:off x="815050" y="1630100"/>
            <a:ext cx="411600" cy="348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CSS Syntax</a:t>
            </a:r>
            <a:endParaRPr/>
          </a:p>
        </p:txBody>
      </p:sp>
      <p:grpSp>
        <p:nvGrpSpPr>
          <p:cNvPr id="237" name="Google Shape;237;p37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38" name="Google Shape;238;p37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39" name="Google Shape;239;p37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0" name="Google Shape;240;p37"/>
          <p:cNvSpPr txBox="1"/>
          <p:nvPr/>
        </p:nvSpPr>
        <p:spPr>
          <a:xfrm>
            <a:off x="312025" y="2979550"/>
            <a:ext cx="87630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 rules are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specified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between the curly braces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{ }</a:t>
            </a:r>
            <a:endParaRPr sz="1800">
              <a:solidFill>
                <a:srgbClr val="8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41" name="Google Shape;24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00" y="1536088"/>
            <a:ext cx="7831800" cy="61911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2" name="Google Shape;242;p37"/>
          <p:cNvSpPr/>
          <p:nvPr/>
        </p:nvSpPr>
        <p:spPr>
          <a:xfrm>
            <a:off x="1344875" y="1630100"/>
            <a:ext cx="299400" cy="348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7"/>
          <p:cNvSpPr/>
          <p:nvPr/>
        </p:nvSpPr>
        <p:spPr>
          <a:xfrm>
            <a:off x="8137575" y="1630100"/>
            <a:ext cx="299400" cy="348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CSS Syntax</a:t>
            </a:r>
            <a:endParaRPr/>
          </a:p>
        </p:txBody>
      </p:sp>
      <p:grpSp>
        <p:nvGrpSpPr>
          <p:cNvPr id="249" name="Google Shape;249;p38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50" name="Google Shape;250;p38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51" name="Google Shape;251;p38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38"/>
          <p:cNvSpPr txBox="1"/>
          <p:nvPr/>
        </p:nvSpPr>
        <p:spPr>
          <a:xfrm>
            <a:off x="312025" y="2979550"/>
            <a:ext cx="8763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Each individual style is specified by: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property name (eg/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color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colon '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'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value (eg/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green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semi-colon '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'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3" name="Google Shape;25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00" y="1536088"/>
            <a:ext cx="7831800" cy="61911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4" name="Google Shape;254;p38"/>
          <p:cNvSpPr/>
          <p:nvPr/>
        </p:nvSpPr>
        <p:spPr>
          <a:xfrm>
            <a:off x="1729450" y="1630100"/>
            <a:ext cx="2701800" cy="348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CSS Syntax</a:t>
            </a:r>
            <a:endParaRPr/>
          </a:p>
        </p:txBody>
      </p:sp>
      <p:grpSp>
        <p:nvGrpSpPr>
          <p:cNvPr id="260" name="Google Shape;260;p39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61" name="Google Shape;261;p39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62" name="Google Shape;262;p39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p39"/>
          <p:cNvSpPr txBox="1"/>
          <p:nvPr/>
        </p:nvSpPr>
        <p:spPr>
          <a:xfrm>
            <a:off x="312025" y="2979550"/>
            <a:ext cx="8763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You can specify as many rules as required in between the curly braces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{ }</a:t>
            </a:r>
            <a:endParaRPr sz="1800">
              <a:solidFill>
                <a:srgbClr val="8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 same rules still apply: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property name (eg/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text-align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colon '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'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value (eg/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center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semi-colon '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'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4" name="Google Shape;26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00" y="1536088"/>
            <a:ext cx="7831800" cy="61911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5" name="Google Shape;265;p39"/>
          <p:cNvSpPr/>
          <p:nvPr/>
        </p:nvSpPr>
        <p:spPr>
          <a:xfrm>
            <a:off x="4548850" y="1630100"/>
            <a:ext cx="3490800" cy="348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CSS Demonstration</a:t>
            </a:r>
            <a:endParaRPr/>
          </a:p>
        </p:txBody>
      </p:sp>
      <p:grpSp>
        <p:nvGrpSpPr>
          <p:cNvPr id="271" name="Google Shape;271;p40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72" name="Google Shape;272;p40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73" name="Google Shape;273;p40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4" name="Google Shape;2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588" y="1906550"/>
            <a:ext cx="8420825" cy="1330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CSS Demonstration</a:t>
            </a:r>
            <a:endParaRPr/>
          </a:p>
        </p:txBody>
      </p:sp>
      <p:grpSp>
        <p:nvGrpSpPr>
          <p:cNvPr id="280" name="Google Shape;280;p41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81" name="Google Shape;281;p41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82" name="Google Shape;282;p41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41"/>
          <p:cNvSpPr txBox="1"/>
          <p:nvPr/>
        </p:nvSpPr>
        <p:spPr>
          <a:xfrm>
            <a:off x="346650" y="3966675"/>
            <a:ext cx="8018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 first CSS rule styles all content with a blue background</a:t>
            </a: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 second CSS rule colours the text white and center aligns the text for all </a:t>
            </a:r>
            <a:r>
              <a:rPr b="1" lang="en-GB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h1</a:t>
            </a:r>
            <a:r>
              <a:rPr lang="en-GB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elements</a:t>
            </a: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 third CSS rule colours the text light blue and sets the font size to 54 pixels for all paragraphs</a:t>
            </a: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" name="Google Shape;28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9221" y="1059875"/>
            <a:ext cx="5905549" cy="9330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5" name="Google Shape;28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488" y="2145300"/>
            <a:ext cx="7463014" cy="1668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Element Selector</a:t>
            </a:r>
            <a:endParaRPr/>
          </a:p>
        </p:txBody>
      </p:sp>
      <p:grpSp>
        <p:nvGrpSpPr>
          <p:cNvPr id="291" name="Google Shape;291;p42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292" name="Google Shape;292;p42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293" name="Google Shape;293;p42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4" name="Google Shape;294;p42"/>
          <p:cNvSpPr txBox="1"/>
          <p:nvPr/>
        </p:nvSpPr>
        <p:spPr>
          <a:xfrm>
            <a:off x="562800" y="3412120"/>
            <a:ext cx="8018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 these examples this selector type refers to all HTML elements (e.g. </a:t>
            </a:r>
            <a:r>
              <a:rPr b="1" lang="en-GB" sz="16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body</a:t>
            </a:r>
            <a:r>
              <a:rPr lang="en-GB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lang="en-GB" sz="16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h1</a:t>
            </a:r>
            <a:r>
              <a:rPr lang="en-GB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lang="en-GB" sz="16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p</a:t>
            </a:r>
            <a:r>
              <a:rPr lang="en-GB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) of that type. This is like changing the default styling on your text in Microsoft Word or Google Docs.</a:t>
            </a:r>
            <a:endParaRPr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This is also called a </a:t>
            </a:r>
            <a:r>
              <a:rPr b="1" lang="en-GB" sz="16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simple selector</a:t>
            </a:r>
            <a:r>
              <a:rPr lang="en-GB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588" y="1906550"/>
            <a:ext cx="8420825" cy="1330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Activity 03.01 - Clouds in the Sky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1" name="Google Shape;301;p43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302" name="Google Shape;302;p43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303" name="Google Shape;303;p43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43"/>
          <p:cNvSpPr txBox="1"/>
          <p:nvPr/>
        </p:nvSpPr>
        <p:spPr>
          <a:xfrm>
            <a:off x="380850" y="4162025"/>
            <a:ext cx="838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Complete Repl.it Activity:</a:t>
            </a:r>
            <a:br>
              <a:rPr lang="en-GB" sz="1800">
                <a:latin typeface="Roboto"/>
                <a:ea typeface="Roboto"/>
                <a:cs typeface="Roboto"/>
                <a:sym typeface="Roboto"/>
              </a:rPr>
            </a:br>
            <a:r>
              <a:rPr lang="en-GB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03.01 - Clouds in the Sky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43"/>
          <p:cNvSpPr txBox="1"/>
          <p:nvPr>
            <p:ph idx="1" type="body"/>
          </p:nvPr>
        </p:nvSpPr>
        <p:spPr>
          <a:xfrm>
            <a:off x="311700" y="1152475"/>
            <a:ext cx="85206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Your first task is to style a web page using element selectors. </a:t>
            </a:r>
            <a:endParaRPr/>
          </a:p>
        </p:txBody>
      </p:sp>
      <p:pic>
        <p:nvPicPr>
          <p:cNvPr id="306" name="Google Shape;30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6674" y="1879100"/>
            <a:ext cx="3090650" cy="22399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07" name="Google Shape;307;p43"/>
          <p:cNvGrpSpPr/>
          <p:nvPr/>
        </p:nvGrpSpPr>
        <p:grpSpPr>
          <a:xfrm>
            <a:off x="6645656" y="1710064"/>
            <a:ext cx="1952935" cy="2347156"/>
            <a:chOff x="6173075" y="716158"/>
            <a:chExt cx="2659225" cy="2960217"/>
          </a:xfrm>
        </p:grpSpPr>
        <p:pic>
          <p:nvPicPr>
            <p:cNvPr id="308" name="Google Shape;308;p4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73075" y="1237975"/>
              <a:ext cx="2659225" cy="24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700000">
              <a:off x="7403275" y="847650"/>
              <a:ext cx="634900" cy="634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43"/>
            <p:cNvSpPr txBox="1"/>
            <p:nvPr/>
          </p:nvSpPr>
          <p:spPr>
            <a:xfrm>
              <a:off x="6600887" y="1467488"/>
              <a:ext cx="18036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GB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Hint</a:t>
              </a:r>
              <a:endParaRPr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1" name="Google Shape;311;p43"/>
            <p:cNvSpPr txBox="1"/>
            <p:nvPr/>
          </p:nvSpPr>
          <p:spPr>
            <a:xfrm>
              <a:off x="6184175" y="1861087"/>
              <a:ext cx="24984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Roboto"/>
                <a:buChar char="●"/>
              </a:pPr>
              <a:r>
                <a:rPr lang="en-GB" sz="12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See the next slide for an example of what your page might look like! </a:t>
              </a:r>
              <a:endParaRPr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Previously, on CS in Schools...</a:t>
            </a:r>
            <a:endParaRPr>
              <a:solidFill>
                <a:srgbClr val="25326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15" name="Google Shape;115;p26"/>
          <p:cNvSpPr txBox="1"/>
          <p:nvPr>
            <p:ph idx="1" type="body"/>
          </p:nvPr>
        </p:nvSpPr>
        <p:spPr>
          <a:xfrm>
            <a:off x="311700" y="1152475"/>
            <a:ext cx="85206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What is wrong with the following HTML?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Hint: </a:t>
            </a:r>
            <a:r>
              <a:rPr lang="en-GB" sz="1600"/>
              <a:t>opening</a:t>
            </a:r>
            <a:r>
              <a:rPr lang="en-GB" sz="1600"/>
              <a:t> tags we are allowed to use are </a:t>
            </a: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&lt;html&gt;</a:t>
            </a:r>
            <a:r>
              <a:rPr lang="en-GB" sz="1600"/>
              <a:t>,</a:t>
            </a:r>
            <a:r>
              <a:rPr lang="en-GB" sz="16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r>
              <a:rPr lang="en-GB" sz="1600"/>
              <a:t>,</a:t>
            </a:r>
            <a:r>
              <a:rPr lang="en-GB" sz="16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&lt;title&gt;</a:t>
            </a:r>
            <a:r>
              <a:rPr lang="en-GB" sz="1600"/>
              <a:t>,</a:t>
            </a: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 &lt;body&gt;</a:t>
            </a:r>
            <a:r>
              <a:rPr lang="en-GB" sz="1600"/>
              <a:t> and</a:t>
            </a:r>
            <a:r>
              <a:rPr lang="en-GB" sz="1600">
                <a:solidFill>
                  <a:srgbClr val="980000"/>
                </a:solidFill>
              </a:rPr>
              <a:t> </a:t>
            </a: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&lt;p&gt;</a:t>
            </a:r>
            <a:endParaRPr sz="1600">
              <a:solidFill>
                <a:srgbClr val="98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6" name="Google Shape;116;p26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117" name="Google Shape;117;p26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118" name="Google Shape;118;p26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119" name="Google Shape;119;p26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" name="Google Shape;12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8775" y="2419375"/>
            <a:ext cx="5886450" cy="25336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03.01 - Clouds in the Sky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7" name="Google Shape;317;p44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318" name="Google Shape;318;p44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319" name="Google Shape;319;p44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0" name="Google Shape;320;p44"/>
          <p:cNvSpPr txBox="1"/>
          <p:nvPr>
            <p:ph idx="1" type="body"/>
          </p:nvPr>
        </p:nvSpPr>
        <p:spPr>
          <a:xfrm>
            <a:off x="311700" y="1152475"/>
            <a:ext cx="85206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Your final web page should look</a:t>
            </a:r>
            <a:r>
              <a:rPr lang="en-GB"/>
              <a:t> something like this:</a:t>
            </a:r>
            <a:endParaRPr/>
          </a:p>
        </p:txBody>
      </p:sp>
      <p:pic>
        <p:nvPicPr>
          <p:cNvPr id="321" name="Google Shape;32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3238" y="1899075"/>
            <a:ext cx="6137537" cy="1907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2" name="Google Shape;32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11" y="4049450"/>
            <a:ext cx="677100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4"/>
          <p:cNvSpPr txBox="1"/>
          <p:nvPr/>
        </p:nvSpPr>
        <p:spPr>
          <a:xfrm>
            <a:off x="1050225" y="4187900"/>
            <a:ext cx="58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Feel free to get creative with 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your colours and styles!</a:t>
            </a:r>
            <a:endParaRPr sz="17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5"/>
          <p:cNvSpPr txBox="1"/>
          <p:nvPr/>
        </p:nvSpPr>
        <p:spPr>
          <a:xfrm>
            <a:off x="1100850" y="1517675"/>
            <a:ext cx="6942300" cy="1854900"/>
          </a:xfrm>
          <a:prstGeom prst="rect">
            <a:avLst/>
          </a:prstGeom>
          <a:solidFill>
            <a:srgbClr val="D96DB1">
              <a:alpha val="21230"/>
            </a:srgbClr>
          </a:solidFill>
          <a:ln cap="flat" cmpd="sng" w="38100">
            <a:solidFill>
              <a:srgbClr val="D96D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201149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Look at the following Webpages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201149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Class Discussion: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201149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 is good? What is bad?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rPr>
              <a:t>Industry Connection: Thinktank Time...</a:t>
            </a:r>
            <a:endParaRPr>
              <a:solidFill>
                <a:srgbClr val="032F62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330" name="Google Shape;330;p45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331" name="Google Shape;331;p45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332" name="Google Shape;332;p45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333" name="Google Shape;333;p45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4" name="Google Shape;3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250" y="1737575"/>
            <a:ext cx="1415100" cy="14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rPr>
              <a:t>Industry Connection: Thinktank Time...</a:t>
            </a:r>
            <a:endParaRPr>
              <a:solidFill>
                <a:srgbClr val="032F62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340" name="Google Shape;340;p46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341" name="Google Shape;341;p46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342" name="Google Shape;342;p46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343" name="Google Shape;343;p46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4" name="Google Shape;344;p46"/>
          <p:cNvPicPr preferRelativeResize="0"/>
          <p:nvPr/>
        </p:nvPicPr>
        <p:blipFill rotWithShape="1">
          <a:blip r:embed="rId4">
            <a:alphaModFix/>
          </a:blip>
          <a:srcRect b="14456" l="-286" r="16118" t="0"/>
          <a:stretch/>
        </p:blipFill>
        <p:spPr>
          <a:xfrm>
            <a:off x="311700" y="1693150"/>
            <a:ext cx="4453200" cy="25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0475" y="1962475"/>
            <a:ext cx="4074301" cy="200333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6"/>
          <p:cNvSpPr txBox="1"/>
          <p:nvPr/>
        </p:nvSpPr>
        <p:spPr>
          <a:xfrm>
            <a:off x="311575" y="1155350"/>
            <a:ext cx="445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1997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46"/>
          <p:cNvSpPr txBox="1"/>
          <p:nvPr/>
        </p:nvSpPr>
        <p:spPr>
          <a:xfrm>
            <a:off x="4870475" y="1155350"/>
            <a:ext cx="407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rPr>
              <a:t>Industry Connection: Thinktank Time...</a:t>
            </a:r>
            <a:endParaRPr>
              <a:solidFill>
                <a:srgbClr val="032F62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353" name="Google Shape;353;p47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354" name="Google Shape;354;p47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355" name="Google Shape;355;p47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356" name="Google Shape;356;p47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7" name="Google Shape;35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00" y="1375050"/>
            <a:ext cx="4650549" cy="174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2193" y="3171525"/>
            <a:ext cx="4261683" cy="18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7"/>
          <p:cNvSpPr txBox="1"/>
          <p:nvPr/>
        </p:nvSpPr>
        <p:spPr>
          <a:xfrm>
            <a:off x="514400" y="959875"/>
            <a:ext cx="445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1997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47"/>
          <p:cNvSpPr txBox="1"/>
          <p:nvPr/>
        </p:nvSpPr>
        <p:spPr>
          <a:xfrm>
            <a:off x="3849575" y="2709825"/>
            <a:ext cx="407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rPr>
              <a:t>Industry Connection: Thinktank Time...</a:t>
            </a:r>
            <a:endParaRPr>
              <a:solidFill>
                <a:srgbClr val="032F62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366" name="Google Shape;366;p48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367" name="Google Shape;367;p48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368" name="Google Shape;368;p48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369" name="Google Shape;369;p48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0" name="Google Shape;370;p48"/>
          <p:cNvPicPr preferRelativeResize="0"/>
          <p:nvPr/>
        </p:nvPicPr>
        <p:blipFill rotWithShape="1">
          <a:blip r:embed="rId4">
            <a:alphaModFix/>
          </a:blip>
          <a:srcRect b="4420" l="0" r="0" t="4429"/>
          <a:stretch/>
        </p:blipFill>
        <p:spPr>
          <a:xfrm>
            <a:off x="3662193" y="3171525"/>
            <a:ext cx="4261683" cy="18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8"/>
          <p:cNvSpPr txBox="1"/>
          <p:nvPr/>
        </p:nvSpPr>
        <p:spPr>
          <a:xfrm>
            <a:off x="514400" y="959875"/>
            <a:ext cx="445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1997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48"/>
          <p:cNvSpPr txBox="1"/>
          <p:nvPr/>
        </p:nvSpPr>
        <p:spPr>
          <a:xfrm>
            <a:off x="3849575" y="2709825"/>
            <a:ext cx="407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3" name="Google Shape;37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1388350"/>
            <a:ext cx="4453202" cy="196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rPr>
              <a:t>Let’s give it a go!</a:t>
            </a:r>
            <a:endParaRPr>
              <a:solidFill>
                <a:srgbClr val="032F62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379" name="Google Shape;379;p49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380" name="Google Shape;380;p49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381" name="Google Shape;381;p49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382" name="Google Shape;382;p49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3" name="Google Shape;383;p49"/>
          <p:cNvSpPr txBox="1"/>
          <p:nvPr/>
        </p:nvSpPr>
        <p:spPr>
          <a:xfrm>
            <a:off x="311700" y="1017725"/>
            <a:ext cx="852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Open the following worksheet, and have a go comparing some other websites: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4" name="Google Shape;38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750" y="1479425"/>
            <a:ext cx="2498499" cy="24895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5" name="Google Shape;385;p49"/>
          <p:cNvSpPr txBox="1"/>
          <p:nvPr/>
        </p:nvSpPr>
        <p:spPr>
          <a:xfrm>
            <a:off x="380850" y="4162025"/>
            <a:ext cx="838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Complete the worksheet activity:</a:t>
            </a:r>
            <a:br>
              <a:rPr lang="en-GB" sz="1800">
                <a:latin typeface="Roboto"/>
                <a:ea typeface="Roboto"/>
                <a:cs typeface="Roboto"/>
                <a:sym typeface="Roboto"/>
              </a:rPr>
            </a:br>
            <a:r>
              <a:rPr lang="en-GB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Wayback Machine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 Selector</a:t>
            </a:r>
            <a:endParaRPr/>
          </a:p>
        </p:txBody>
      </p:sp>
      <p:grpSp>
        <p:nvGrpSpPr>
          <p:cNvPr id="391" name="Google Shape;391;p50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392" name="Google Shape;392;p50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393" name="Google Shape;393;p50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4" name="Google Shape;394;p50"/>
          <p:cNvSpPr txBox="1"/>
          <p:nvPr/>
        </p:nvSpPr>
        <p:spPr>
          <a:xfrm>
            <a:off x="562800" y="1156550"/>
            <a:ext cx="80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index.html</a:t>
            </a:r>
            <a:endParaRPr b="1" sz="18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95" name="Google Shape;39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00" y="1766150"/>
            <a:ext cx="8039948" cy="461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6" name="Google Shape;396;p50"/>
          <p:cNvSpPr txBox="1"/>
          <p:nvPr/>
        </p:nvSpPr>
        <p:spPr>
          <a:xfrm>
            <a:off x="562800" y="2375750"/>
            <a:ext cx="822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If we add an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attribute to an HTML element, we can use this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 a selector.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ID Selector</a:t>
            </a:r>
            <a:endParaRPr/>
          </a:p>
        </p:txBody>
      </p:sp>
      <p:grpSp>
        <p:nvGrpSpPr>
          <p:cNvPr id="402" name="Google Shape;402;p51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403" name="Google Shape;403;p51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404" name="Google Shape;404;p51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51"/>
          <p:cNvSpPr txBox="1"/>
          <p:nvPr/>
        </p:nvSpPr>
        <p:spPr>
          <a:xfrm>
            <a:off x="562800" y="2375750"/>
            <a:ext cx="8339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If we add an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b="1"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attribute to an HTML element, we can use this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as a selector.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Google Shape;406;p51"/>
          <p:cNvSpPr txBox="1"/>
          <p:nvPr/>
        </p:nvSpPr>
        <p:spPr>
          <a:xfrm>
            <a:off x="562800" y="4128350"/>
            <a:ext cx="7421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 our CSS file, we reference the id by using a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followed by the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name (e.g.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mainParagraph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562800" y="2909150"/>
            <a:ext cx="80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style.css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51"/>
          <p:cNvSpPr txBox="1"/>
          <p:nvPr/>
        </p:nvSpPr>
        <p:spPr>
          <a:xfrm>
            <a:off x="562800" y="1156550"/>
            <a:ext cx="80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index.html</a:t>
            </a:r>
            <a:endParaRPr b="1" sz="18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09" name="Google Shape;40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00" y="1766150"/>
            <a:ext cx="8039948" cy="461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0" name="Google Shape;41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800" y="3518750"/>
            <a:ext cx="6549300" cy="461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ID Selector</a:t>
            </a:r>
            <a:endParaRPr/>
          </a:p>
        </p:txBody>
      </p:sp>
      <p:grpSp>
        <p:nvGrpSpPr>
          <p:cNvPr id="416" name="Google Shape;416;p52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417" name="Google Shape;417;p52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418" name="Google Shape;418;p52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52"/>
          <p:cNvSpPr txBox="1"/>
          <p:nvPr/>
        </p:nvSpPr>
        <p:spPr>
          <a:xfrm>
            <a:off x="573575" y="2502913"/>
            <a:ext cx="80184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We can use any name we want as the </a:t>
            </a:r>
            <a:r>
              <a:rPr lang="en-GB" sz="18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. However, it should be relevant and meaningful to the page.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of an element is unique within a web page. This means the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selector is used to select one unique element. This is similar to your student code or your Tax File Number - it uniquely identifies you!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52"/>
          <p:cNvSpPr txBox="1"/>
          <p:nvPr/>
        </p:nvSpPr>
        <p:spPr>
          <a:xfrm>
            <a:off x="562800" y="1156550"/>
            <a:ext cx="80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index.html</a:t>
            </a:r>
            <a:endParaRPr b="1" sz="18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21" name="Google Shape;42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00" y="1766150"/>
            <a:ext cx="8039948" cy="461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3"/>
          <p:cNvSpPr txBox="1"/>
          <p:nvPr/>
        </p:nvSpPr>
        <p:spPr>
          <a:xfrm>
            <a:off x="380850" y="4162025"/>
            <a:ext cx="838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Complete Repl.it Activity:</a:t>
            </a:r>
            <a:br>
              <a:rPr lang="en-GB" sz="1800">
                <a:latin typeface="Roboto"/>
                <a:ea typeface="Roboto"/>
                <a:cs typeface="Roboto"/>
                <a:sym typeface="Roboto"/>
              </a:rPr>
            </a:br>
            <a:r>
              <a:rPr lang="en-GB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03.02 - Top 3 Movies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03.02 - Top 3 Movies</a:t>
            </a:r>
            <a:endParaRPr/>
          </a:p>
        </p:txBody>
      </p:sp>
      <p:sp>
        <p:nvSpPr>
          <p:cNvPr id="428" name="Google Shape;428;p53"/>
          <p:cNvSpPr txBox="1"/>
          <p:nvPr>
            <p:ph idx="1" type="body"/>
          </p:nvPr>
        </p:nvSpPr>
        <p:spPr>
          <a:xfrm>
            <a:off x="311700" y="1152475"/>
            <a:ext cx="8520600" cy="10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Your task is to style a top 3 movies page so that it colours the winners as gold, silver and bronze. 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429" name="Google Shape;429;p53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430" name="Google Shape;430;p53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431" name="Google Shape;431;p53"/>
            <p:cNvPicPr preferRelativeResize="0"/>
            <p:nvPr/>
          </p:nvPicPr>
          <p:blipFill rotWithShape="1">
            <a:blip r:embed="rId4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2" name="Google Shape;432;p53"/>
          <p:cNvGrpSpPr/>
          <p:nvPr/>
        </p:nvGrpSpPr>
        <p:grpSpPr>
          <a:xfrm>
            <a:off x="6645656" y="1710064"/>
            <a:ext cx="1952935" cy="2347156"/>
            <a:chOff x="6173075" y="716158"/>
            <a:chExt cx="2659225" cy="2960217"/>
          </a:xfrm>
        </p:grpSpPr>
        <p:pic>
          <p:nvPicPr>
            <p:cNvPr id="433" name="Google Shape;433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73075" y="1237975"/>
              <a:ext cx="2659225" cy="24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5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2700000">
              <a:off x="7403275" y="847650"/>
              <a:ext cx="634900" cy="634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53"/>
            <p:cNvSpPr txBox="1"/>
            <p:nvPr/>
          </p:nvSpPr>
          <p:spPr>
            <a:xfrm>
              <a:off x="6600887" y="1467488"/>
              <a:ext cx="18036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GB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Hint</a:t>
              </a:r>
              <a:endParaRPr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6" name="Google Shape;436;p53"/>
            <p:cNvSpPr txBox="1"/>
            <p:nvPr/>
          </p:nvSpPr>
          <p:spPr>
            <a:xfrm>
              <a:off x="6184175" y="1861087"/>
              <a:ext cx="24984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Roboto"/>
                <a:buChar char="●"/>
              </a:pPr>
              <a:r>
                <a:rPr lang="en-GB" sz="12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See the next slide for an example of what your page might look like! </a:t>
              </a:r>
              <a:endParaRPr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37" name="Google Shape;437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1838" y="1947025"/>
            <a:ext cx="3060325" cy="2215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Previously, on CS in Schools...</a:t>
            </a:r>
            <a:endParaRPr>
              <a:solidFill>
                <a:srgbClr val="25326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26" name="Google Shape;126;p27"/>
          <p:cNvSpPr txBox="1"/>
          <p:nvPr>
            <p:ph idx="1" type="body"/>
          </p:nvPr>
        </p:nvSpPr>
        <p:spPr>
          <a:xfrm>
            <a:off x="311700" y="1152475"/>
            <a:ext cx="82569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What is wrong with the following HTML?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Hint: tags usually come in pairs, weird things happen when they don't!</a:t>
            </a:r>
            <a:endParaRPr sz="1600"/>
          </a:p>
        </p:txBody>
      </p:sp>
      <p:sp>
        <p:nvSpPr>
          <p:cNvPr id="127" name="Google Shape;127;p27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128" name="Google Shape;128;p27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129" name="Google Shape;129;p27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130" name="Google Shape;130;p27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8300" y="1939375"/>
            <a:ext cx="4552950" cy="2428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03.02 - Top 3 Movies</a:t>
            </a:r>
            <a:endParaRPr/>
          </a:p>
        </p:txBody>
      </p:sp>
      <p:sp>
        <p:nvSpPr>
          <p:cNvPr id="443" name="Google Shape;443;p54"/>
          <p:cNvSpPr txBox="1"/>
          <p:nvPr>
            <p:ph idx="1" type="body"/>
          </p:nvPr>
        </p:nvSpPr>
        <p:spPr>
          <a:xfrm>
            <a:off x="311700" y="1152475"/>
            <a:ext cx="8520600" cy="10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Once you have finished the page should look similar to: 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444" name="Google Shape;444;p54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445" name="Google Shape;445;p54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446" name="Google Shape;446;p54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Google Shape;44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713" y="2075625"/>
            <a:ext cx="6838580" cy="1669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Class Selector</a:t>
            </a:r>
            <a:endParaRPr/>
          </a:p>
        </p:txBody>
      </p:sp>
      <p:grpSp>
        <p:nvGrpSpPr>
          <p:cNvPr id="453" name="Google Shape;453;p55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454" name="Google Shape;454;p55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455" name="Google Shape;455;p55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6" name="Google Shape;456;p55"/>
          <p:cNvSpPr txBox="1"/>
          <p:nvPr/>
        </p:nvSpPr>
        <p:spPr>
          <a:xfrm>
            <a:off x="562800" y="1156550"/>
            <a:ext cx="80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index.html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55"/>
          <p:cNvSpPr txBox="1"/>
          <p:nvPr/>
        </p:nvSpPr>
        <p:spPr>
          <a:xfrm>
            <a:off x="562800" y="2258275"/>
            <a:ext cx="8508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If we add an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class</a:t>
            </a:r>
            <a:r>
              <a:rPr b="1"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attribute to an HTML element, we can use this class as a selector.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8" name="Google Shape;45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00" y="1679100"/>
            <a:ext cx="7848900" cy="461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Class Selector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464" name="Google Shape;464;p56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465" name="Google Shape;465;p56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466" name="Google Shape;466;p56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7" name="Google Shape;467;p56"/>
          <p:cNvSpPr txBox="1"/>
          <p:nvPr/>
        </p:nvSpPr>
        <p:spPr>
          <a:xfrm>
            <a:off x="562800" y="2258275"/>
            <a:ext cx="8508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If we add an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class</a:t>
            </a:r>
            <a:r>
              <a:rPr b="1" lang="en-GB" sz="1800">
                <a:solidFill>
                  <a:srgbClr val="8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attribute to an HTML element, we can use this class as a selector.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8" name="Google Shape;468;p56"/>
          <p:cNvSpPr txBox="1"/>
          <p:nvPr/>
        </p:nvSpPr>
        <p:spPr>
          <a:xfrm>
            <a:off x="562800" y="1156550"/>
            <a:ext cx="80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index.html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9" name="Google Shape;46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00" y="1679100"/>
            <a:ext cx="7848900" cy="461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0" name="Google Shape;470;p56"/>
          <p:cNvSpPr txBox="1"/>
          <p:nvPr/>
        </p:nvSpPr>
        <p:spPr>
          <a:xfrm>
            <a:off x="562800" y="2937288"/>
            <a:ext cx="80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style.css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1" name="Google Shape;47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800" y="3448556"/>
            <a:ext cx="5434868" cy="461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2" name="Google Shape;472;p56"/>
          <p:cNvSpPr txBox="1"/>
          <p:nvPr/>
        </p:nvSpPr>
        <p:spPr>
          <a:xfrm>
            <a:off x="562800" y="4128350"/>
            <a:ext cx="7421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 our CSS file, we reference the </a:t>
            </a:r>
            <a:r>
              <a:rPr lang="en-GB" sz="18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class</a:t>
            </a:r>
            <a:r>
              <a:rPr b="1" lang="en-GB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by using a '</a:t>
            </a:r>
            <a:r>
              <a:rPr b="1" lang="en-GB" sz="18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'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followed by the</a:t>
            </a:r>
            <a:r>
              <a:rPr lang="en-GB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class</a:t>
            </a:r>
            <a:r>
              <a:rPr b="1" lang="en-GB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name (e.g. </a:t>
            </a:r>
            <a:r>
              <a:rPr lang="en-GB" sz="18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centerText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Difference </a:t>
            </a:r>
            <a:r>
              <a:rPr lang="en-GB"/>
              <a:t>Between ID Selectors and Class Selectors</a:t>
            </a:r>
            <a:endParaRPr/>
          </a:p>
        </p:txBody>
      </p:sp>
      <p:grpSp>
        <p:nvGrpSpPr>
          <p:cNvPr id="478" name="Google Shape;478;p57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479" name="Google Shape;479;p57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480" name="Google Shape;480;p57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481" name="Google Shape;481;p57"/>
          <p:cNvGraphicFramePr/>
          <p:nvPr/>
        </p:nvGraphicFramePr>
        <p:xfrm>
          <a:off x="952500" y="146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{6C77B280-36AE-490E-98AC-BA7EAF81724F}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</a:t>
                      </a:r>
                      <a:r>
                        <a:rPr lang="en-GB" sz="1800">
                          <a:solidFill>
                            <a:srgbClr val="980000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id</a:t>
                      </a: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attribute can only be given to a </a:t>
                      </a:r>
                      <a:r>
                        <a:rPr b="1" lang="en-GB" sz="1800">
                          <a:solidFill>
                            <a:srgbClr val="98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single</a:t>
                      </a: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element on a page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</a:t>
                      </a:r>
                      <a:r>
                        <a:rPr lang="en-GB" sz="1800">
                          <a:solidFill>
                            <a:srgbClr val="980000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class</a:t>
                      </a: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attribute can apply to </a:t>
                      </a:r>
                      <a:r>
                        <a:rPr b="1" lang="en-GB" sz="1800">
                          <a:solidFill>
                            <a:srgbClr val="98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many</a:t>
                      </a: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elements on a page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82" name="Google Shape;48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1337" y="2842200"/>
            <a:ext cx="684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815138" y="2439950"/>
            <a:ext cx="685225" cy="68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5750" y="3320350"/>
            <a:ext cx="684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4738" y="3320350"/>
            <a:ext cx="684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67463" y="3320350"/>
            <a:ext cx="684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34738" y="2440563"/>
            <a:ext cx="684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67463" y="2440563"/>
            <a:ext cx="684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93313" y="3320350"/>
            <a:ext cx="684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00188" y="2440575"/>
            <a:ext cx="684000" cy="6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Common CSS Properties</a:t>
            </a:r>
            <a:endParaRPr/>
          </a:p>
        </p:txBody>
      </p:sp>
      <p:sp>
        <p:nvSpPr>
          <p:cNvPr id="496" name="Google Shape;496;p58"/>
          <p:cNvSpPr txBox="1"/>
          <p:nvPr>
            <p:ph idx="1" type="body"/>
          </p:nvPr>
        </p:nvSpPr>
        <p:spPr>
          <a:xfrm>
            <a:off x="311700" y="1152475"/>
            <a:ext cx="8520600" cy="20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Set the background colour: 			</a:t>
            </a:r>
            <a:r>
              <a:rPr b="1" lang="en-GB">
                <a:solidFill>
                  <a:srgbClr val="FF0000"/>
                </a:solidFill>
                <a:latin typeface="Roboto Mono"/>
                <a:ea typeface="Roboto Mono"/>
                <a:cs typeface="Roboto Mono"/>
                <a:sym typeface="Roboto Mono"/>
              </a:rPr>
              <a:t>background-color</a:t>
            </a:r>
            <a:r>
              <a:rPr b="1" lang="en-GB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r>
              <a:rPr b="1"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GB">
                <a:solidFill>
                  <a:srgbClr val="0000FF"/>
                </a:solidFill>
                <a:latin typeface="Roboto Mono"/>
                <a:ea typeface="Roboto Mono"/>
                <a:cs typeface="Roboto Mono"/>
                <a:sym typeface="Roboto Mono"/>
              </a:rPr>
              <a:t>blue</a:t>
            </a:r>
            <a:r>
              <a:rPr b="1" lang="en-GB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b="1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Set the text colour: 					</a:t>
            </a:r>
            <a:r>
              <a:rPr b="1" lang="en-GB">
                <a:solidFill>
                  <a:srgbClr val="FF0000"/>
                </a:solidFill>
                <a:latin typeface="Roboto Mono"/>
                <a:ea typeface="Roboto Mono"/>
                <a:cs typeface="Roboto Mono"/>
                <a:sym typeface="Roboto Mono"/>
              </a:rPr>
              <a:t>color</a:t>
            </a:r>
            <a:r>
              <a:rPr b="1" lang="en-GB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r>
              <a:rPr b="1"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GB">
                <a:solidFill>
                  <a:srgbClr val="0000FF"/>
                </a:solidFill>
                <a:latin typeface="Roboto Mono"/>
                <a:ea typeface="Roboto Mono"/>
                <a:cs typeface="Roboto Mono"/>
                <a:sym typeface="Roboto Mono"/>
              </a:rPr>
              <a:t>red</a:t>
            </a:r>
            <a:r>
              <a:rPr b="1" lang="en-GB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Style the border: 						</a:t>
            </a:r>
            <a:r>
              <a:rPr b="1" lang="en-GB">
                <a:solidFill>
                  <a:srgbClr val="FF0000"/>
                </a:solidFill>
                <a:latin typeface="Roboto Mono"/>
                <a:ea typeface="Roboto Mono"/>
                <a:cs typeface="Roboto Mono"/>
                <a:sym typeface="Roboto Mono"/>
              </a:rPr>
              <a:t>border</a:t>
            </a:r>
            <a:r>
              <a:rPr b="1" lang="en-GB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r>
              <a:rPr b="1"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GB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2px</a:t>
            </a:r>
            <a:r>
              <a:rPr b="1" lang="en-GB">
                <a:solidFill>
                  <a:srgbClr val="0000FF"/>
                </a:solidFill>
                <a:latin typeface="Roboto Mono"/>
                <a:ea typeface="Roboto Mono"/>
                <a:cs typeface="Roboto Mono"/>
                <a:sym typeface="Roboto Mono"/>
              </a:rPr>
              <a:t> solid black</a:t>
            </a:r>
            <a:r>
              <a:rPr b="1" lang="en-GB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b="1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Set the size of text:					</a:t>
            </a:r>
            <a:r>
              <a:rPr b="1" lang="en-GB">
                <a:solidFill>
                  <a:srgbClr val="FF0000"/>
                </a:solidFill>
                <a:latin typeface="Roboto Mono"/>
                <a:ea typeface="Roboto Mono"/>
                <a:cs typeface="Roboto Mono"/>
                <a:sym typeface="Roboto Mono"/>
              </a:rPr>
              <a:t>font-size</a:t>
            </a:r>
            <a:r>
              <a:rPr b="1" lang="en-GB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r>
              <a:rPr b="1"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GB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20px</a:t>
            </a:r>
            <a:r>
              <a:rPr b="1" lang="en-GB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b="1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497" name="Google Shape;497;p58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498" name="Google Shape;498;p58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499" name="Google Shape;499;p58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" name="Google Shape;50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11" y="4049450"/>
            <a:ext cx="677100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8"/>
          <p:cNvSpPr txBox="1"/>
          <p:nvPr/>
        </p:nvSpPr>
        <p:spPr>
          <a:xfrm>
            <a:off x="1050225" y="4064000"/>
            <a:ext cx="58158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W3Schools is a great resource for CSS information:</a:t>
            </a:r>
            <a:b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https://www.w3schools.com/cssref/default.asp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Formatting Your CSS</a:t>
            </a:r>
            <a:endParaRPr/>
          </a:p>
        </p:txBody>
      </p:sp>
      <p:sp>
        <p:nvSpPr>
          <p:cNvPr id="507" name="Google Shape;507;p59"/>
          <p:cNvSpPr txBox="1"/>
          <p:nvPr>
            <p:ph idx="1" type="body"/>
          </p:nvPr>
        </p:nvSpPr>
        <p:spPr>
          <a:xfrm>
            <a:off x="779100" y="2181225"/>
            <a:ext cx="7585800" cy="3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/>
              <a:t>If you have more than one rule, as above, you should format your CSS so it is easy to check for errors.</a:t>
            </a:r>
            <a:endParaRPr sz="1500"/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Have the selector and opening </a:t>
            </a:r>
            <a:r>
              <a:rPr lang="en-GB" sz="15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{</a:t>
            </a:r>
            <a:r>
              <a:rPr lang="en-GB" sz="1500"/>
              <a:t> on the same line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Have each declaration indented on a new line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Have the closing </a:t>
            </a:r>
            <a:r>
              <a:rPr lang="en-GB" sz="15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r>
              <a:rPr lang="en-GB" sz="1500"/>
              <a:t> by itself at the end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/>
              <a:t>This makes it easy to see if you have both brackets, and if there is a semicolon is after each declaration.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508" name="Google Shape;508;p59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509" name="Google Shape;509;p59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510" name="Google Shape;510;p59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1" name="Google Shape;51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8000" y="1056550"/>
            <a:ext cx="2847975" cy="1085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03.03 - </a:t>
            </a:r>
            <a:r>
              <a:rPr lang="en-GB"/>
              <a:t>Fantasy</a:t>
            </a:r>
            <a:r>
              <a:rPr lang="en-GB"/>
              <a:t> Football Results</a:t>
            </a:r>
            <a:endParaRPr/>
          </a:p>
        </p:txBody>
      </p:sp>
      <p:sp>
        <p:nvSpPr>
          <p:cNvPr id="517" name="Google Shape;517;p60"/>
          <p:cNvSpPr txBox="1"/>
          <p:nvPr>
            <p:ph idx="1" type="body"/>
          </p:nvPr>
        </p:nvSpPr>
        <p:spPr>
          <a:xfrm>
            <a:off x="311700" y="1152475"/>
            <a:ext cx="8520600" cy="10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Your task is to style a football results page so it is colour coded. It should display green for a win, red for a loss, and blue for a draw</a:t>
            </a:r>
            <a:r>
              <a:rPr lang="en-GB"/>
              <a:t>.  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518" name="Google Shape;518;p60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519" name="Google Shape;519;p60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520" name="Google Shape;520;p60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60"/>
          <p:cNvSpPr txBox="1"/>
          <p:nvPr/>
        </p:nvSpPr>
        <p:spPr>
          <a:xfrm>
            <a:off x="346200" y="4162025"/>
            <a:ext cx="8451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Complete Repl.it Activity:</a:t>
            </a:r>
            <a:br>
              <a:rPr lang="en-GB" sz="1800">
                <a:latin typeface="Roboto"/>
                <a:ea typeface="Roboto"/>
                <a:cs typeface="Roboto"/>
                <a:sym typeface="Roboto"/>
              </a:rPr>
            </a:br>
            <a:r>
              <a:rPr lang="en-GB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03.03 - Fantasy Football Results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2" name="Google Shape;52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5125" y="2088550"/>
            <a:ext cx="2913751" cy="21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p60"/>
          <p:cNvGrpSpPr/>
          <p:nvPr/>
        </p:nvGrpSpPr>
        <p:grpSpPr>
          <a:xfrm>
            <a:off x="6645656" y="1710064"/>
            <a:ext cx="1952935" cy="2347156"/>
            <a:chOff x="6173075" y="716158"/>
            <a:chExt cx="2659225" cy="2960217"/>
          </a:xfrm>
        </p:grpSpPr>
        <p:pic>
          <p:nvPicPr>
            <p:cNvPr id="524" name="Google Shape;524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73075" y="1237975"/>
              <a:ext cx="2659225" cy="24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700000">
              <a:off x="7403275" y="847650"/>
              <a:ext cx="634900" cy="634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Google Shape;526;p60"/>
            <p:cNvSpPr txBox="1"/>
            <p:nvPr/>
          </p:nvSpPr>
          <p:spPr>
            <a:xfrm>
              <a:off x="6600887" y="1467488"/>
              <a:ext cx="18036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GB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Hint</a:t>
              </a:r>
              <a:endParaRPr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7" name="Google Shape;527;p60"/>
            <p:cNvSpPr txBox="1"/>
            <p:nvPr/>
          </p:nvSpPr>
          <p:spPr>
            <a:xfrm>
              <a:off x="6184175" y="1861087"/>
              <a:ext cx="24984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Roboto"/>
                <a:buChar char="●"/>
              </a:pPr>
              <a:r>
                <a:rPr lang="en-GB" sz="12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See the next slide for an example of what your page might look like! </a:t>
              </a:r>
              <a:endParaRPr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03.03 - Fantasy Football Results</a:t>
            </a:r>
            <a:endParaRPr/>
          </a:p>
        </p:txBody>
      </p:sp>
      <p:sp>
        <p:nvSpPr>
          <p:cNvPr id="533" name="Google Shape;533;p61"/>
          <p:cNvSpPr txBox="1"/>
          <p:nvPr>
            <p:ph idx="1" type="body"/>
          </p:nvPr>
        </p:nvSpPr>
        <p:spPr>
          <a:xfrm>
            <a:off x="311700" y="1152475"/>
            <a:ext cx="8520600" cy="10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Your web page could look like this: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534" name="Google Shape;534;p61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535" name="Google Shape;535;p61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536" name="Google Shape;536;p61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7" name="Google Shape;53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550" y="1748775"/>
            <a:ext cx="6372898" cy="25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>
              <a:solidFill>
                <a:srgbClr val="25326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543" name="Google Shape;543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CSS is used to style your web page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Simple selectors are used to select html elements like </a:t>
            </a: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r>
              <a:rPr lang="en-GB" sz="1600"/>
              <a:t>, </a:t>
            </a: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&lt;h1&gt;</a:t>
            </a:r>
            <a:r>
              <a:rPr lang="en-GB" sz="1600"/>
              <a:t>, and </a:t>
            </a: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&lt;p&gt;</a:t>
            </a:r>
            <a:endParaRPr sz="1600">
              <a:solidFill>
                <a:srgbClr val="98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id</a:t>
            </a:r>
            <a:r>
              <a:rPr lang="en-GB" sz="1600"/>
              <a:t> selectors are used to select a single unique element on a page with an id attribute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>
                <a:solidFill>
                  <a:srgbClr val="800000"/>
                </a:solidFill>
                <a:latin typeface="Roboto Mono"/>
                <a:ea typeface="Roboto Mono"/>
                <a:cs typeface="Roboto Mono"/>
                <a:sym typeface="Roboto Mono"/>
              </a:rPr>
              <a:t>class</a:t>
            </a:r>
            <a:r>
              <a:rPr lang="en-GB" sz="1600">
                <a:solidFill>
                  <a:srgbClr val="800000"/>
                </a:solidFill>
              </a:rPr>
              <a:t> </a:t>
            </a:r>
            <a:r>
              <a:rPr lang="en-GB" sz="1600"/>
              <a:t>selectors are used to select multiple elements with the same class attribute</a:t>
            </a:r>
            <a:endParaRPr sz="1600"/>
          </a:p>
        </p:txBody>
      </p:sp>
      <p:sp>
        <p:nvSpPr>
          <p:cNvPr id="544" name="Google Shape;544;p62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545" name="Google Shape;545;p62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546" name="Google Shape;546;p62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547" name="Google Shape;547;p62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3"/>
          <p:cNvSpPr/>
          <p:nvPr/>
        </p:nvSpPr>
        <p:spPr>
          <a:xfrm flipH="1" rot="-5400000">
            <a:off x="4955688" y="961013"/>
            <a:ext cx="5149325" cy="3227300"/>
          </a:xfrm>
          <a:prstGeom prst="flowChartManualInpu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License Information</a:t>
            </a:r>
            <a:endParaRPr/>
          </a:p>
        </p:txBody>
      </p:sp>
      <p:sp>
        <p:nvSpPr>
          <p:cNvPr id="554" name="Google Shape;554;p63"/>
          <p:cNvSpPr txBox="1"/>
          <p:nvPr>
            <p:ph idx="1" type="body"/>
          </p:nvPr>
        </p:nvSpPr>
        <p:spPr>
          <a:xfrm>
            <a:off x="311700" y="1152475"/>
            <a:ext cx="590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/>
              <a:t>These </a:t>
            </a:r>
            <a:r>
              <a:rPr lang="en-GB" sz="1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 in Schools</a:t>
            </a:r>
            <a:r>
              <a:rPr lang="en-GB" sz="1200"/>
              <a:t> lessons plans, worksheets, and other materials were created by Jeff Plumb and have been modified by the team at CS in Schools.</a:t>
            </a:r>
            <a:r>
              <a:rPr lang="en-GB" sz="1200"/>
              <a:t> They are licensed under a </a:t>
            </a:r>
            <a:r>
              <a:rPr lang="en-GB" sz="12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 Attribution-ShareAlike 4.0 International License</a:t>
            </a:r>
            <a:r>
              <a:rPr lang="en-GB" sz="1200"/>
              <a:t>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5" name="Google Shape;555;p63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556" name="Google Shape;556;p63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557" name="Google Shape;557;p63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558" name="Google Shape;558;p63"/>
            <p:cNvPicPr preferRelativeResize="0"/>
            <p:nvPr/>
          </p:nvPicPr>
          <p:blipFill rotWithShape="1">
            <a:blip r:embed="rId5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Previously, on CS in Schools...</a:t>
            </a:r>
            <a:endParaRPr>
              <a:solidFill>
                <a:srgbClr val="25326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37" name="Google Shape;137;p28"/>
          <p:cNvSpPr txBox="1"/>
          <p:nvPr>
            <p:ph idx="1" type="body"/>
          </p:nvPr>
        </p:nvSpPr>
        <p:spPr>
          <a:xfrm>
            <a:off x="311700" y="1152475"/>
            <a:ext cx="62823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What is wrong with the following HTML?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Hint: there are three issues, look at the image tag.</a:t>
            </a:r>
            <a:endParaRPr sz="1600"/>
          </a:p>
        </p:txBody>
      </p:sp>
      <p:sp>
        <p:nvSpPr>
          <p:cNvPr id="138" name="Google Shape;138;p28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139" name="Google Shape;139;p28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140" name="Google Shape;140;p28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141" name="Google Shape;141;p28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2" name="Google Shape;1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2033300"/>
            <a:ext cx="5486400" cy="2390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Previously, on CS in Schools...</a:t>
            </a:r>
            <a:endParaRPr>
              <a:solidFill>
                <a:srgbClr val="25326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48" name="Google Shape;148;p29"/>
          <p:cNvSpPr txBox="1"/>
          <p:nvPr>
            <p:ph idx="1" type="body"/>
          </p:nvPr>
        </p:nvSpPr>
        <p:spPr>
          <a:xfrm>
            <a:off x="311700" y="1152475"/>
            <a:ext cx="62823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This is the last slide with the HTML corrected:</a:t>
            </a:r>
            <a:endParaRPr sz="1600"/>
          </a:p>
        </p:txBody>
      </p:sp>
      <p:sp>
        <p:nvSpPr>
          <p:cNvPr id="149" name="Google Shape;149;p29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grpSp>
        <p:nvGrpSpPr>
          <p:cNvPr id="150" name="Google Shape;150;p29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151" name="Google Shape;151;p29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152" name="Google Shape;152;p29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" name="Google Shape;1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2125" y="1814825"/>
            <a:ext cx="5619750" cy="2476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Learning objectives</a:t>
            </a:r>
            <a:endParaRPr>
              <a:solidFill>
                <a:srgbClr val="25326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59" name="Google Shape;15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By the end of the lesson you will be able to: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Understand what CSS is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Style a web page using CSS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Distinguish between the 3 different types of selectors</a:t>
            </a:r>
            <a:endParaRPr sz="1600"/>
          </a:p>
        </p:txBody>
      </p:sp>
      <p:sp>
        <p:nvSpPr>
          <p:cNvPr id="160" name="Google Shape;160;p30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61" name="Google Shape;1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0875" y="1211325"/>
            <a:ext cx="988525" cy="9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925" y="1939388"/>
            <a:ext cx="988525" cy="9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0875" y="2676187"/>
            <a:ext cx="988525" cy="988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30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165" name="Google Shape;165;p30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166" name="Google Shape;166;p30"/>
            <p:cNvPicPr preferRelativeResize="0"/>
            <p:nvPr/>
          </p:nvPicPr>
          <p:blipFill rotWithShape="1">
            <a:blip r:embed="rId6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</a:t>
            </a:r>
            <a:r>
              <a:rPr lang="en-GB"/>
              <a:t>CSS</a:t>
            </a:r>
            <a:r>
              <a:rPr lang="en-GB"/>
              <a:t>?</a:t>
            </a:r>
            <a:endParaRPr/>
          </a:p>
        </p:txBody>
      </p:sp>
      <p:sp>
        <p:nvSpPr>
          <p:cNvPr id="172" name="Google Shape;172;p31"/>
          <p:cNvSpPr txBox="1"/>
          <p:nvPr>
            <p:ph idx="1" type="body"/>
          </p:nvPr>
        </p:nvSpPr>
        <p:spPr>
          <a:xfrm>
            <a:off x="311700" y="1152475"/>
            <a:ext cx="8520600" cy="3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CSS stands for Cascading Style Sheets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It describes how HTML elements should be styled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will be writing our styling rules in a file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Multiple web pages can use the same styling by sharing a CSS file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173" name="Google Shape;173;p31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174" name="Google Shape;174;p31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175" name="Google Shape;175;p31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6" name="Google Shape;17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4787" y="2945350"/>
            <a:ext cx="1574426" cy="157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Google Shape;181;p32"/>
          <p:cNvGraphicFramePr/>
          <p:nvPr/>
        </p:nvGraphicFramePr>
        <p:xfrm>
          <a:off x="952500" y="146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{6C77B280-36AE-490E-98AC-BA7EAF81724F}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HTML was designed to </a:t>
                      </a:r>
                      <a:r>
                        <a:rPr b="1" lang="en-GB" sz="1800">
                          <a:solidFill>
                            <a:srgbClr val="98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describe</a:t>
                      </a:r>
                      <a:r>
                        <a:rPr lang="en-GB" sz="1800">
                          <a:solidFill>
                            <a:srgbClr val="98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</a:t>
                      </a:r>
                      <a:r>
                        <a:rPr b="1" lang="en-GB" sz="1800">
                          <a:solidFill>
                            <a:srgbClr val="98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content</a:t>
                      </a:r>
                      <a:r>
                        <a:rPr lang="en-GB" sz="1800">
                          <a:solidFill>
                            <a:srgbClr val="98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of a web page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CSS describes how </a:t>
                      </a:r>
                      <a:r>
                        <a:rPr b="1" lang="en-GB" sz="1800">
                          <a:solidFill>
                            <a:srgbClr val="98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elements</a:t>
                      </a:r>
                      <a:r>
                        <a:rPr lang="en-GB" sz="1800">
                          <a:solidFill>
                            <a:srgbClr val="98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-GB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are to be </a:t>
                      </a:r>
                      <a:r>
                        <a:rPr b="1" lang="en-GB" sz="1800">
                          <a:solidFill>
                            <a:srgbClr val="8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displayed</a:t>
                      </a:r>
                      <a:endParaRPr b="1">
                        <a:solidFill>
                          <a:srgbClr val="80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2" name="Google Shape;18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HTML and CSS</a:t>
            </a:r>
            <a:r>
              <a:rPr lang="en-GB"/>
              <a:t>?</a:t>
            </a:r>
            <a:endParaRPr/>
          </a:p>
        </p:txBody>
      </p:sp>
      <p:grpSp>
        <p:nvGrpSpPr>
          <p:cNvPr id="183" name="Google Shape;183;p32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184" name="Google Shape;184;p32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185" name="Google Shape;185;p32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525" y="2506838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7200" y="2506838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will we put our CSS</a:t>
            </a:r>
            <a:r>
              <a:rPr lang="en-GB"/>
              <a:t>?</a:t>
            </a:r>
            <a:endParaRPr/>
          </a:p>
        </p:txBody>
      </p:sp>
      <p:sp>
        <p:nvSpPr>
          <p:cNvPr id="193" name="Google Shape;193;p33"/>
          <p:cNvSpPr txBox="1"/>
          <p:nvPr>
            <p:ph idx="1" type="body"/>
          </p:nvPr>
        </p:nvSpPr>
        <p:spPr>
          <a:xfrm>
            <a:off x="311700" y="1152475"/>
            <a:ext cx="85206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Our rules will go in a file called </a:t>
            </a:r>
            <a:r>
              <a:rPr b="1"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style.css</a:t>
            </a:r>
            <a:endParaRPr b="1">
              <a:solidFill>
                <a:srgbClr val="98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tell our HTML document about this file using the </a:t>
            </a:r>
            <a:r>
              <a:rPr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&lt;link&gt;</a:t>
            </a:r>
            <a:r>
              <a:rPr lang="en-GB"/>
              <a:t> tag which sits in between the </a:t>
            </a:r>
            <a:r>
              <a:rPr lang="en-GB">
                <a:solidFill>
                  <a:srgbClr val="980000"/>
                </a:solidFill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r>
              <a:rPr lang="en-GB"/>
              <a:t> tags.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194" name="Google Shape;194;p33"/>
          <p:cNvGrpSpPr/>
          <p:nvPr/>
        </p:nvGrpSpPr>
        <p:grpSpPr>
          <a:xfrm>
            <a:off x="7984201" y="4195474"/>
            <a:ext cx="884557" cy="861343"/>
            <a:chOff x="7984201" y="4195474"/>
            <a:chExt cx="884557" cy="861343"/>
          </a:xfrm>
        </p:grpSpPr>
        <p:sp>
          <p:nvSpPr>
            <p:cNvPr id="195" name="Google Shape;195;p33"/>
            <p:cNvSpPr txBox="1"/>
            <p:nvPr/>
          </p:nvSpPr>
          <p:spPr>
            <a:xfrm>
              <a:off x="8320058" y="466321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b="1" lang="en-GB" sz="1000">
                  <a:solidFill>
                    <a:srgbClr val="032F62"/>
                  </a:solidFill>
                  <a:latin typeface="Francois One"/>
                  <a:ea typeface="Francois One"/>
                  <a:cs typeface="Francois One"/>
                  <a:sym typeface="Francois One"/>
                </a:rPr>
                <a:t>‹#›</a:t>
              </a:fld>
              <a:endParaRPr b="1" sz="1000">
                <a:solidFill>
                  <a:srgbClr val="032F62"/>
                </a:solidFill>
                <a:latin typeface="Francois One"/>
                <a:ea typeface="Francois One"/>
                <a:cs typeface="Francois One"/>
                <a:sym typeface="Francois One"/>
              </a:endParaRPr>
            </a:p>
          </p:txBody>
        </p:sp>
        <p:pic>
          <p:nvPicPr>
            <p:cNvPr id="196" name="Google Shape;196;p33"/>
            <p:cNvPicPr preferRelativeResize="0"/>
            <p:nvPr/>
          </p:nvPicPr>
          <p:blipFill rotWithShape="1">
            <a:blip r:embed="rId3">
              <a:alphaModFix/>
            </a:blip>
            <a:srcRect b="19478" l="0" r="0" t="0"/>
            <a:stretch/>
          </p:blipFill>
          <p:spPr>
            <a:xfrm>
              <a:off x="7984201" y="4195474"/>
              <a:ext cx="757577" cy="753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7" name="Google Shape;1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063" y="2286775"/>
            <a:ext cx="5747870" cy="25519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8" name="Google Shape;198;p33"/>
          <p:cNvSpPr/>
          <p:nvPr/>
        </p:nvSpPr>
        <p:spPr>
          <a:xfrm>
            <a:off x="2096975" y="3212700"/>
            <a:ext cx="5309700" cy="221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