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Roboto"/>
      <p:regular r:id="rId17"/>
      <p:bold r:id="rId18"/>
      <p:italic r:id="rId19"/>
      <p:boldItalic r:id="rId20"/>
    </p:embeddedFont>
    <p:embeddedFont>
      <p:font typeface="Francois One"/>
      <p:regular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font" Target="fonts/FrancoisOne-regular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Roboto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Roboto-italic.fntdata"/><Relationship Id="rId6" Type="http://schemas.openxmlformats.org/officeDocument/2006/relationships/slide" Target="slides/slide1.xml"/><Relationship Id="rId18" Type="http://schemas.openxmlformats.org/officeDocument/2006/relationships/font" Target="fonts/Roboto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4f795f3b8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4f795f3b8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f28fe53fcd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1f28fe53fcd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1f28fe53fcd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1f28fe53fcd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f95a6888d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f95a6888d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4785d76bf7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4785d76bf7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477b5a3489_0_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477b5a3489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5cc6b0d3f6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25cc6b0d3f6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4785d76bf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24785d76bf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5cc6b0d3f6_0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25cc6b0d3f6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4785d76bf7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24785d76bf7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4785d76bf7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24785d76bf7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0C2A4A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/>
          <p:nvPr/>
        </p:nvSpPr>
        <p:spPr>
          <a:xfrm flipH="1" rot="-5400000">
            <a:off x="4955688" y="961013"/>
            <a:ext cx="5149325" cy="3227300"/>
          </a:xfrm>
          <a:prstGeom prst="flowChartManualInpu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4"/>
          <p:cNvSpPr txBox="1"/>
          <p:nvPr>
            <p:ph type="ctrTitle"/>
          </p:nvPr>
        </p:nvSpPr>
        <p:spPr>
          <a:xfrm>
            <a:off x="311700" y="528325"/>
            <a:ext cx="8520600" cy="104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Francois One"/>
              <a:buNone/>
              <a:defRPr sz="5200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7" name="Google Shape;57;p14"/>
          <p:cNvSpPr txBox="1"/>
          <p:nvPr>
            <p:ph idx="1" type="subTitle"/>
          </p:nvPr>
        </p:nvSpPr>
        <p:spPr>
          <a:xfrm>
            <a:off x="311700" y="16149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DDAE"/>
              </a:buClr>
              <a:buSzPts val="2800"/>
              <a:buFont typeface="Francois One"/>
              <a:buNone/>
              <a:defRPr sz="2800">
                <a:solidFill>
                  <a:srgbClr val="30DDAE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8" name="Google Shape;58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25326F"/>
              </a:buClr>
              <a:buSzPts val="3600"/>
              <a:buFont typeface="Francois One"/>
              <a:buNone/>
              <a:defRPr sz="3600">
                <a:solidFill>
                  <a:srgbClr val="25326F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1" name="Google Shape;61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2" name="Google Shape;62;p15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5" name="Google Shape;65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66" name="Google Shape;66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7" name="Google Shape;67;p16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0" name="Google Shape;70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1" name="Google Shape;71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2" name="Google Shape;72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3" name="Google Shape;73;p17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5326F"/>
              </a:buClr>
              <a:buSzPts val="2800"/>
              <a:buNone/>
              <a:defRPr>
                <a:solidFill>
                  <a:srgbClr val="25326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7" name="Google Shape;77;p18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0" name="Google Shape;80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1" name="Google Shape;81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2" name="Google Shape;82;p19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5" name="Google Shape;85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89" name="Google Shape;89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0" name="Google Shape;90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1" name="Google Shape;91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94" name="Google Shape;94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7" name="Google Shape;97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8" name="Google Shape;98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5326F"/>
              </a:buClr>
              <a:buSzPts val="2800"/>
              <a:buFont typeface="Francois One"/>
              <a:buNone/>
              <a:defRPr sz="2800">
                <a:solidFill>
                  <a:srgbClr val="25326F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Relationship Id="rId4" Type="http://schemas.openxmlformats.org/officeDocument/2006/relationships/image" Target="../media/image9.png"/><Relationship Id="rId5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flaticon.com/authors/freepik" TargetMode="External"/><Relationship Id="rId10" Type="http://schemas.openxmlformats.org/officeDocument/2006/relationships/hyperlink" Target="https://image.flaticon.com/icons/svg/3022/3022226.svg" TargetMode="External"/><Relationship Id="rId13" Type="http://schemas.openxmlformats.org/officeDocument/2006/relationships/image" Target="../media/image11.png"/><Relationship Id="rId12" Type="http://schemas.openxmlformats.org/officeDocument/2006/relationships/hyperlink" Target="https://www.flaticon.com/" TargetMode="External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csinschools.io/" TargetMode="External"/><Relationship Id="rId4" Type="http://schemas.openxmlformats.org/officeDocument/2006/relationships/hyperlink" Target="https://creativecommons.org/licenses/by-sa/4.0/" TargetMode="External"/><Relationship Id="rId9" Type="http://schemas.openxmlformats.org/officeDocument/2006/relationships/hyperlink" Target="https://www.nasa.gov/" TargetMode="External"/><Relationship Id="rId5" Type="http://schemas.openxmlformats.org/officeDocument/2006/relationships/hyperlink" Target="https://image.flaticon.com/icons/svg/2927/2927917.svg" TargetMode="External"/><Relationship Id="rId6" Type="http://schemas.openxmlformats.org/officeDocument/2006/relationships/hyperlink" Target="https://www.flaticon.com/authors/good-ware" TargetMode="External"/><Relationship Id="rId7" Type="http://schemas.openxmlformats.org/officeDocument/2006/relationships/hyperlink" Target="https://www.flaticon.com/" TargetMode="External"/><Relationship Id="rId8" Type="http://schemas.openxmlformats.org/officeDocument/2006/relationships/hyperlink" Target="https://images.nasa.gov/details-PIA11800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csinschools.io/courses/coding-with-python-and-ai/lessons/lesson-5-using-chatgpt/activities/05-01-demo-using-chatgpt/" TargetMode="External"/><Relationship Id="rId4" Type="http://schemas.openxmlformats.org/officeDocument/2006/relationships/image" Target="../media/image8.png"/><Relationship Id="rId5" Type="http://schemas.openxmlformats.org/officeDocument/2006/relationships/image" Target="../media/image4.png"/><Relationship Id="rId6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hyperlink" Target="https://youtu.be/L7BozE13d5c" TargetMode="External"/><Relationship Id="rId5" Type="http://schemas.openxmlformats.org/officeDocument/2006/relationships/image" Target="../media/image6.png"/><Relationship Id="rId6" Type="http://schemas.openxmlformats.org/officeDocument/2006/relationships/hyperlink" Target="https://csinschools.io/pythonai/0501s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csinschools.io/courses/coding-with-python-and-ai/lessons/lesson-5-using-chatgpt/activities/05-02-worksheet-questions-and-coding/" TargetMode="External"/><Relationship Id="rId4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Relationship Id="rId4" Type="http://schemas.openxmlformats.org/officeDocument/2006/relationships/hyperlink" Target="https://youtu.be/VXeGduPc9jE" TargetMode="External"/><Relationship Id="rId5" Type="http://schemas.openxmlformats.org/officeDocument/2006/relationships/image" Target="../media/image6.png"/><Relationship Id="rId6" Type="http://schemas.openxmlformats.org/officeDocument/2006/relationships/hyperlink" Target="https://csinschools.io/pythonai/0502s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csinschools.io/courses/coding-with-python-and-ai/lessons/lesson-5-using-chatgpt/activities/05-02-worksheet-questions-and-coding/" TargetMode="External"/><Relationship Id="rId4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C2A4A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5"/>
          <p:cNvSpPr txBox="1"/>
          <p:nvPr>
            <p:ph type="ctrTitle"/>
          </p:nvPr>
        </p:nvSpPr>
        <p:spPr>
          <a:xfrm>
            <a:off x="578925" y="743925"/>
            <a:ext cx="4656300" cy="99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Lesson </a:t>
            </a:r>
            <a:r>
              <a:rPr lang="en"/>
              <a:t>5</a:t>
            </a:r>
            <a:endParaRPr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06" name="Google Shape;106;p25"/>
          <p:cNvSpPr txBox="1"/>
          <p:nvPr>
            <p:ph idx="1" type="subTitle"/>
          </p:nvPr>
        </p:nvSpPr>
        <p:spPr>
          <a:xfrm>
            <a:off x="579000" y="1621225"/>
            <a:ext cx="5361300" cy="12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Using ChatGPT</a:t>
            </a:r>
            <a:endParaRPr/>
          </a:p>
        </p:txBody>
      </p:sp>
      <p:pic>
        <p:nvPicPr>
          <p:cNvPr id="107" name="Google Shape;10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27028" y="1460763"/>
            <a:ext cx="1800002" cy="2221976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5"/>
          <p:cNvSpPr txBox="1"/>
          <p:nvPr>
            <p:ph idx="4294967295" type="body"/>
          </p:nvPr>
        </p:nvSpPr>
        <p:spPr>
          <a:xfrm>
            <a:off x="6285725" y="4736975"/>
            <a:ext cx="2757300" cy="30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rgbClr val="CCCCCC"/>
                </a:solidFill>
              </a:rPr>
              <a:t>c</a:t>
            </a:r>
            <a:r>
              <a:rPr lang="en" sz="1400">
                <a:solidFill>
                  <a:srgbClr val="CCCCCC"/>
                </a:solidFill>
              </a:rPr>
              <a:t>sinschools.com</a:t>
            </a:r>
            <a:endParaRPr sz="1400">
              <a:solidFill>
                <a:srgbClr val="CCCCCC"/>
              </a:solidFill>
            </a:endParaRPr>
          </a:p>
        </p:txBody>
      </p:sp>
      <p:pic>
        <p:nvPicPr>
          <p:cNvPr id="109" name="Google Shape;109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83250" y="2653925"/>
            <a:ext cx="1446325" cy="1446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Reflection: Exit pass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85" name="Google Shape;185;p3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What is one new thing you learnt today?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Write it on a sticky note and stick it on the board before you leave the classroom</a:t>
            </a:r>
            <a:endParaRPr/>
          </a:p>
        </p:txBody>
      </p:sp>
      <p:sp>
        <p:nvSpPr>
          <p:cNvPr id="186" name="Google Shape;186;p34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pic>
        <p:nvPicPr>
          <p:cNvPr id="187" name="Google Shape;187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0907" y="2440750"/>
            <a:ext cx="1357005" cy="135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07487" y="2440750"/>
            <a:ext cx="1357005" cy="135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9" name="Google Shape;189;p34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90" name="Google Shape;190;p34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91" name="Google Shape;191;p34"/>
            <p:cNvPicPr preferRelativeResize="0"/>
            <p:nvPr/>
          </p:nvPicPr>
          <p:blipFill rotWithShape="1">
            <a:blip r:embed="rId5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5"/>
          <p:cNvSpPr/>
          <p:nvPr/>
        </p:nvSpPr>
        <p:spPr>
          <a:xfrm flipH="1" rot="-5400000">
            <a:off x="4955688" y="961013"/>
            <a:ext cx="5149325" cy="3227300"/>
          </a:xfrm>
          <a:prstGeom prst="flowChartManualInpu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License Information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98" name="Google Shape;198;p35"/>
          <p:cNvSpPr txBox="1"/>
          <p:nvPr>
            <p:ph idx="1" type="body"/>
          </p:nvPr>
        </p:nvSpPr>
        <p:spPr>
          <a:xfrm>
            <a:off x="311700" y="1152475"/>
            <a:ext cx="5906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These </a:t>
            </a:r>
            <a:r>
              <a:rPr lang="en" sz="1400" u="sng">
                <a:solidFill>
                  <a:schemeClr val="hlink"/>
                </a:solidFill>
                <a:hlinkClick r:id="rId3"/>
              </a:rPr>
              <a:t>CS in Schools</a:t>
            </a:r>
            <a:r>
              <a:rPr lang="en" sz="1400"/>
              <a:t> lessons plans, worksheets, and other materials were created by Toan Huynh and Hugh Williams. They are licensed under a </a:t>
            </a:r>
            <a:r>
              <a:rPr lang="en" sz="1400" u="sng">
                <a:solidFill>
                  <a:schemeClr val="hlink"/>
                </a:solidFill>
                <a:hlinkClick r:id="rId4"/>
              </a:rPr>
              <a:t>Creative Commons Attribution-ShareAlike 4.0 International License</a:t>
            </a:r>
            <a:r>
              <a:rPr lang="en" sz="1400"/>
              <a:t>.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Images, in order of appearance:</a:t>
            </a:r>
            <a:endParaRPr sz="1400"/>
          </a:p>
          <a:p>
            <a:pPr indent="-292100" lvl="0" marL="457200" rtl="0" algn="l">
              <a:spcBef>
                <a:spcPts val="1600"/>
              </a:spcBef>
              <a:spcAft>
                <a:spcPts val="0"/>
              </a:spcAft>
              <a:buSzPts val="1000"/>
              <a:buChar char="●"/>
            </a:pPr>
            <a:r>
              <a:rPr lang="en" sz="1000"/>
              <a:t>"</a:t>
            </a:r>
            <a:r>
              <a:rPr lang="en" sz="1000" u="sng">
                <a:solidFill>
                  <a:schemeClr val="hlink"/>
                </a:solidFill>
                <a:hlinkClick r:id="rId5"/>
              </a:rPr>
              <a:t>Award</a:t>
            </a:r>
            <a:r>
              <a:rPr lang="en" sz="1000"/>
              <a:t>" by </a:t>
            </a:r>
            <a:r>
              <a:rPr lang="en" sz="1000" u="sng">
                <a:solidFill>
                  <a:schemeClr val="hlink"/>
                </a:solidFill>
                <a:hlinkClick r:id="rId6"/>
              </a:rPr>
              <a:t>Good Ware</a:t>
            </a:r>
            <a:r>
              <a:rPr lang="en" sz="1000"/>
              <a:t> on </a:t>
            </a:r>
            <a:r>
              <a:rPr lang="en" sz="1000" u="sng">
                <a:solidFill>
                  <a:schemeClr val="hlink"/>
                </a:solidFill>
                <a:hlinkClick r:id="rId7"/>
              </a:rPr>
              <a:t>flaticon.com</a:t>
            </a:r>
            <a:endParaRPr sz="1000"/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" sz="1000"/>
              <a:t>"</a:t>
            </a:r>
            <a:r>
              <a:rPr lang="en" sz="1000" u="sng">
                <a:solidFill>
                  <a:schemeClr val="accent5"/>
                </a:solid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Our Solar System Features Eight Planets</a:t>
            </a:r>
            <a:r>
              <a:rPr lang="en" sz="1000"/>
              <a:t>" from </a:t>
            </a:r>
            <a:r>
              <a:rPr lang="en" sz="1000" u="sng">
                <a:solidFill>
                  <a:schemeClr val="accent5"/>
                </a:solidFill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NASA</a:t>
            </a:r>
            <a:endParaRPr sz="1000"/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" sz="1000"/>
              <a:t>"</a:t>
            </a:r>
            <a:r>
              <a:rPr lang="en" sz="1000" u="sng">
                <a:solidFill>
                  <a:schemeClr val="hlink"/>
                </a:solidFill>
                <a:hlinkClick r:id="rId10"/>
              </a:rPr>
              <a:t>Mouse</a:t>
            </a:r>
            <a:r>
              <a:rPr lang="en" sz="1000"/>
              <a:t>" by </a:t>
            </a:r>
            <a:r>
              <a:rPr lang="en" sz="1000" u="sng">
                <a:solidFill>
                  <a:schemeClr val="hlink"/>
                </a:solidFill>
                <a:hlinkClick r:id="rId11"/>
              </a:rPr>
              <a:t>freepik</a:t>
            </a:r>
            <a:r>
              <a:rPr lang="en" sz="1000"/>
              <a:t> on </a:t>
            </a:r>
            <a:r>
              <a:rPr lang="en" sz="1000" u="sng">
                <a:solidFill>
                  <a:schemeClr val="accent5"/>
                </a:solidFill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flaticon.com</a:t>
            </a:r>
            <a:endParaRPr sz="10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99" name="Google Shape;199;p35"/>
          <p:cNvSpPr txBox="1"/>
          <p:nvPr>
            <p:ph idx="12" type="sldNum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b="1" lang="en">
                <a:solidFill>
                  <a:srgbClr val="0C2A4A"/>
                </a:solidFill>
                <a:latin typeface="Francois One"/>
                <a:ea typeface="Francois One"/>
                <a:cs typeface="Francois One"/>
                <a:sym typeface="Francois One"/>
              </a:rPr>
              <a:t>‹#›</a:t>
            </a:fld>
            <a:endParaRPr b="1">
              <a:solidFill>
                <a:srgbClr val="0C2A4A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200" name="Google Shape;200;p35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pic>
        <p:nvPicPr>
          <p:cNvPr id="201" name="Google Shape;201;p35"/>
          <p:cNvPicPr preferRelativeResize="0"/>
          <p:nvPr/>
        </p:nvPicPr>
        <p:blipFill rotWithShape="1">
          <a:blip r:embed="rId13">
            <a:alphaModFix/>
          </a:blip>
          <a:srcRect b="19478" l="0" r="0" t="0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05.01 Demo: ChatGPT… the Poet</a:t>
            </a:r>
            <a:endParaRPr/>
          </a:p>
        </p:txBody>
      </p:sp>
      <p:sp>
        <p:nvSpPr>
          <p:cNvPr id="115" name="Google Shape;115;p26"/>
          <p:cNvSpPr txBox="1"/>
          <p:nvPr>
            <p:ph idx="1" type="body"/>
          </p:nvPr>
        </p:nvSpPr>
        <p:spPr>
          <a:xfrm>
            <a:off x="2954427" y="3968950"/>
            <a:ext cx="36957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Let me be your own personal poet</a:t>
            </a:r>
            <a:endParaRPr/>
          </a:p>
        </p:txBody>
      </p:sp>
      <p:pic>
        <p:nvPicPr>
          <p:cNvPr id="116" name="Google Shape;116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48787" y="1170125"/>
            <a:ext cx="2646426" cy="26464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7" name="Google Shape;117;p26"/>
          <p:cNvGrpSpPr/>
          <p:nvPr/>
        </p:nvGrpSpPr>
        <p:grpSpPr>
          <a:xfrm>
            <a:off x="6460491" y="1272858"/>
            <a:ext cx="2247843" cy="2249765"/>
            <a:chOff x="6173075" y="716158"/>
            <a:chExt cx="2659225" cy="2960217"/>
          </a:xfrm>
        </p:grpSpPr>
        <p:pic>
          <p:nvPicPr>
            <p:cNvPr id="118" name="Google Shape;118;p2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173075" y="1237975"/>
              <a:ext cx="2659225" cy="2438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9" name="Google Shape;119;p2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2700000">
              <a:off x="7403275" y="847650"/>
              <a:ext cx="634900" cy="6349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0" name="Google Shape;120;p26"/>
            <p:cNvSpPr txBox="1"/>
            <p:nvPr/>
          </p:nvSpPr>
          <p:spPr>
            <a:xfrm>
              <a:off x="6431237" y="1467488"/>
              <a:ext cx="21429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50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b="1" lang="en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Exploratory Activity</a:t>
              </a:r>
              <a:endParaRPr b="1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1" name="Google Shape;121;p26"/>
            <p:cNvSpPr txBox="1"/>
            <p:nvPr/>
          </p:nvSpPr>
          <p:spPr>
            <a:xfrm>
              <a:off x="6431248" y="2080729"/>
              <a:ext cx="2295000" cy="11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50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2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Can you get ChatGPT to write a rap for the topic instead of a poem?</a:t>
              </a:r>
              <a:endParaRPr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Learning objectives</a:t>
            </a:r>
            <a:endParaRPr/>
          </a:p>
        </p:txBody>
      </p:sp>
      <p:sp>
        <p:nvSpPr>
          <p:cNvPr id="127" name="Google Shape;127;p27"/>
          <p:cNvSpPr txBox="1"/>
          <p:nvPr>
            <p:ph idx="12" type="sldNum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28" name="Google Shape;128;p27"/>
          <p:cNvPicPr preferRelativeResize="0"/>
          <p:nvPr/>
        </p:nvPicPr>
        <p:blipFill rotWithShape="1">
          <a:blip r:embed="rId3">
            <a:alphaModFix/>
          </a:blip>
          <a:srcRect b="19478" l="0" r="0" t="0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7"/>
          <p:cNvSpPr txBox="1"/>
          <p:nvPr>
            <p:ph idx="1" type="body"/>
          </p:nvPr>
        </p:nvSpPr>
        <p:spPr>
          <a:xfrm>
            <a:off x="311700" y="1152475"/>
            <a:ext cx="7889400" cy="386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By the end of this lesson, you should be able to: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Understand how to call the getChatGPTAnswer() function to get a text “completion” from ChatGPT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Continue practicing using functions and variables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About Using ChatGPT</a:t>
            </a:r>
            <a:endParaRPr/>
          </a:p>
        </p:txBody>
      </p:sp>
      <p:sp>
        <p:nvSpPr>
          <p:cNvPr id="135" name="Google Shape;135;p28"/>
          <p:cNvSpPr txBox="1"/>
          <p:nvPr>
            <p:ph idx="12" type="sldNum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n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rPr>
              <a:t>‹#›</a:t>
            </a:fld>
            <a:endParaRPr b="1">
              <a:solidFill>
                <a:srgbClr val="032F62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36" name="Google Shape;136;p28"/>
          <p:cNvPicPr preferRelativeResize="0"/>
          <p:nvPr/>
        </p:nvPicPr>
        <p:blipFill rotWithShape="1">
          <a:blip r:embed="rId3">
            <a:alphaModFix/>
          </a:blip>
          <a:srcRect b="19478" l="0" r="0" t="0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8"/>
          <p:cNvSpPr txBox="1"/>
          <p:nvPr>
            <p:ph idx="1" type="body"/>
          </p:nvPr>
        </p:nvSpPr>
        <p:spPr>
          <a:xfrm>
            <a:off x="311700" y="1152475"/>
            <a:ext cx="7889400" cy="386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Before using the ChatGPT functions in this lesson, you’ll need to be aware of what you can and can’t do with it: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responses are limited to about 20 words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Only use it in this subject and classes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Only use it for the activities and questions in this subject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Do not use it in other subjects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All your activities with the function are monitored and can be traced back to you and your school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6700" y="1679623"/>
            <a:ext cx="6890648" cy="21004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43" name="Google Shape;143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Using the getChatGPTAnswer() function</a:t>
            </a:r>
            <a:endParaRPr/>
          </a:p>
        </p:txBody>
      </p:sp>
      <p:sp>
        <p:nvSpPr>
          <p:cNvPr id="144" name="Google Shape;144;p29"/>
          <p:cNvSpPr/>
          <p:nvPr/>
        </p:nvSpPr>
        <p:spPr>
          <a:xfrm>
            <a:off x="4045963" y="2273750"/>
            <a:ext cx="1052100" cy="1052100"/>
          </a:xfrm>
          <a:prstGeom prst="ellipse">
            <a:avLst/>
          </a:prstGeom>
          <a:solidFill>
            <a:srgbClr val="F2464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5" name="Google Shape;145;p29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17349" y="2175175"/>
            <a:ext cx="1109325" cy="1109325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9"/>
          <p:cNvSpPr txBox="1"/>
          <p:nvPr/>
        </p:nvSpPr>
        <p:spPr>
          <a:xfrm>
            <a:off x="4293563" y="2900700"/>
            <a:ext cx="6510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2:30 min</a:t>
            </a:r>
            <a:endParaRPr sz="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7" name="Google Shape;147;p29"/>
          <p:cNvSpPr txBox="1"/>
          <p:nvPr/>
        </p:nvSpPr>
        <p:spPr>
          <a:xfrm>
            <a:off x="3291475" y="4345850"/>
            <a:ext cx="2535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6"/>
              </a:rPr>
              <a:t>Link to Accompanying Slides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Worksheet 05.01 Activity</a:t>
            </a:r>
            <a:endParaRPr/>
          </a:p>
        </p:txBody>
      </p:sp>
      <p:sp>
        <p:nvSpPr>
          <p:cNvPr id="153" name="Google Shape;153;p30"/>
          <p:cNvSpPr txBox="1"/>
          <p:nvPr>
            <p:ph idx="1" type="body"/>
          </p:nvPr>
        </p:nvSpPr>
        <p:spPr>
          <a:xfrm>
            <a:off x="2954388" y="3968950"/>
            <a:ext cx="3235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Complete Question 1</a:t>
            </a:r>
            <a:endParaRPr/>
          </a:p>
        </p:txBody>
      </p:sp>
      <p:pic>
        <p:nvPicPr>
          <p:cNvPr id="154" name="Google Shape;154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48775" y="1170125"/>
            <a:ext cx="2646426" cy="2646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2009" y="1413646"/>
            <a:ext cx="4854125" cy="27100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60" name="Google Shape;160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Using the getChatGPTAnswer() function</a:t>
            </a:r>
            <a:endParaRPr/>
          </a:p>
        </p:txBody>
      </p:sp>
      <p:sp>
        <p:nvSpPr>
          <p:cNvPr id="161" name="Google Shape;161;p31"/>
          <p:cNvSpPr/>
          <p:nvPr/>
        </p:nvSpPr>
        <p:spPr>
          <a:xfrm>
            <a:off x="4045963" y="2273750"/>
            <a:ext cx="1052100" cy="1052100"/>
          </a:xfrm>
          <a:prstGeom prst="ellipse">
            <a:avLst/>
          </a:prstGeom>
          <a:solidFill>
            <a:srgbClr val="F2464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2" name="Google Shape;162;p31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17349" y="2175175"/>
            <a:ext cx="1109325" cy="1109325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31"/>
          <p:cNvSpPr txBox="1"/>
          <p:nvPr/>
        </p:nvSpPr>
        <p:spPr>
          <a:xfrm>
            <a:off x="4293563" y="2900700"/>
            <a:ext cx="6510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r>
              <a:rPr lang="en" sz="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:04 min</a:t>
            </a:r>
            <a:endParaRPr sz="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4" name="Google Shape;164;p31"/>
          <p:cNvSpPr txBox="1"/>
          <p:nvPr/>
        </p:nvSpPr>
        <p:spPr>
          <a:xfrm>
            <a:off x="3291475" y="4345850"/>
            <a:ext cx="2535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6"/>
              </a:rPr>
              <a:t>Link to Accompanying Slides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05.02 Worksheet Activity</a:t>
            </a:r>
            <a:endParaRPr/>
          </a:p>
        </p:txBody>
      </p:sp>
      <p:sp>
        <p:nvSpPr>
          <p:cNvPr id="170" name="Google Shape;170;p32"/>
          <p:cNvSpPr txBox="1"/>
          <p:nvPr>
            <p:ph idx="1" type="body"/>
          </p:nvPr>
        </p:nvSpPr>
        <p:spPr>
          <a:xfrm>
            <a:off x="2954388" y="3968950"/>
            <a:ext cx="3235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Complete Questions 2 - 7</a:t>
            </a:r>
            <a:endParaRPr/>
          </a:p>
        </p:txBody>
      </p:sp>
      <p:pic>
        <p:nvPicPr>
          <p:cNvPr id="171" name="Google Shape;171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48775" y="1170125"/>
            <a:ext cx="2646426" cy="2646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Lesson Summary</a:t>
            </a:r>
            <a:endParaRPr/>
          </a:p>
        </p:txBody>
      </p:sp>
      <p:sp>
        <p:nvSpPr>
          <p:cNvPr id="177" name="Google Shape;177;p33"/>
          <p:cNvSpPr txBox="1"/>
          <p:nvPr>
            <p:ph idx="12" type="sldNum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78" name="Google Shape;178;p33"/>
          <p:cNvPicPr preferRelativeResize="0"/>
          <p:nvPr/>
        </p:nvPicPr>
        <p:blipFill rotWithShape="1">
          <a:blip r:embed="rId3">
            <a:alphaModFix/>
          </a:blip>
          <a:srcRect b="19478" l="0" r="0" t="0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33"/>
          <p:cNvSpPr txBox="1"/>
          <p:nvPr>
            <p:ph idx="1" type="body"/>
          </p:nvPr>
        </p:nvSpPr>
        <p:spPr>
          <a:xfrm>
            <a:off x="311700" y="1152475"/>
            <a:ext cx="7889400" cy="386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</a:t>
            </a:r>
            <a:r>
              <a:rPr lang="en"/>
              <a:t>ou should now be able to: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Understand how to call the getChatGPTAnswer() function to get a text “completion” from ChatGPT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Continue practicing using functions and variables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