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embeddedFontLst>
    <p:embeddedFont>
      <p:font typeface="Roboto"/>
      <p:regular r:id="rId17"/>
      <p:bold r:id="rId18"/>
      <p:italic r:id="rId19"/>
      <p:boldItalic r:id="rId20"/>
    </p:embeddedFont>
    <p:embeddedFont>
      <p:font typeface="Francois One"/>
      <p:regular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schemas.openxmlformats.org/officeDocument/2006/relationships/font" Target="fonts/FrancoisOne-regular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Roboto-regular.fnt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italic.fntdata"/><Relationship Id="rId6" Type="http://schemas.openxmlformats.org/officeDocument/2006/relationships/slide" Target="slides/slide1.xml"/><Relationship Id="rId18" Type="http://schemas.openxmlformats.org/officeDocument/2006/relationships/font" Target="fonts/Roboto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4f795f3b8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4f795f3b8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1f95a6888d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1f95a6888d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24786106000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24786106000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2921ec2fe1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2921ec2fe1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921ec2fe1f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2921ec2fe1f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2478610600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2478610600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2921ec2fe1f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2921ec2fe1f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4786106000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24786106000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24786106000_0_1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24786106000_0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1f28fe53fcd_0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1f28fe53fcd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1f28fe53fcd_0_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1f28fe53fcd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rgbClr val="0C2A4A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/>
          <p:nvPr/>
        </p:nvSpPr>
        <p:spPr>
          <a:xfrm flipH="1" rot="-5400000">
            <a:off x="4955688" y="961013"/>
            <a:ext cx="5149325" cy="3227300"/>
          </a:xfrm>
          <a:prstGeom prst="flowChartManualInpu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4"/>
          <p:cNvSpPr txBox="1"/>
          <p:nvPr>
            <p:ph type="ctrTitle"/>
          </p:nvPr>
        </p:nvSpPr>
        <p:spPr>
          <a:xfrm>
            <a:off x="311700" y="528325"/>
            <a:ext cx="8520600" cy="104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Francois One"/>
              <a:buNone/>
              <a:defRPr sz="5200">
                <a:solidFill>
                  <a:srgbClr val="FFFFFF"/>
                </a:solidFill>
                <a:latin typeface="Francois One"/>
                <a:ea typeface="Francois One"/>
                <a:cs typeface="Francois One"/>
                <a:sym typeface="Francois One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7" name="Google Shape;57;p14"/>
          <p:cNvSpPr txBox="1"/>
          <p:nvPr>
            <p:ph idx="1" type="subTitle"/>
          </p:nvPr>
        </p:nvSpPr>
        <p:spPr>
          <a:xfrm>
            <a:off x="311700" y="16149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DDAE"/>
              </a:buClr>
              <a:buSzPts val="2800"/>
              <a:buFont typeface="Francois One"/>
              <a:buNone/>
              <a:defRPr sz="2800">
                <a:solidFill>
                  <a:srgbClr val="30DDAE"/>
                </a:solidFill>
                <a:latin typeface="Francois One"/>
                <a:ea typeface="Francois One"/>
                <a:cs typeface="Francois One"/>
                <a:sym typeface="Francois On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8" name="Google Shape;58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25326F"/>
              </a:buClr>
              <a:buSzPts val="3600"/>
              <a:buFont typeface="Francois One"/>
              <a:buNone/>
              <a:defRPr sz="3600">
                <a:solidFill>
                  <a:srgbClr val="25326F"/>
                </a:solidFill>
                <a:latin typeface="Francois One"/>
                <a:ea typeface="Francois One"/>
                <a:cs typeface="Francois One"/>
                <a:sym typeface="Francois One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1" name="Google Shape;61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2" name="Google Shape;62;p15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5" name="Google Shape;65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66" name="Google Shape;66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7" name="Google Shape;67;p16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0" name="Google Shape;70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1" name="Google Shape;71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2" name="Google Shape;72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3" name="Google Shape;73;p17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25326F"/>
              </a:buClr>
              <a:buSzPts val="2800"/>
              <a:buNone/>
              <a:defRPr>
                <a:solidFill>
                  <a:srgbClr val="25326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6" name="Google Shape;76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7" name="Google Shape;77;p18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2" name="Google Shape;82;p19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5" name="Google Shape;85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9" name="Google Shape;89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90" name="Google Shape;90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1" name="Google Shape;91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4" name="Google Shape;94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7" name="Google Shape;97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8" name="Google Shape;98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25326F"/>
              </a:buClr>
              <a:buSzPts val="2800"/>
              <a:buFont typeface="Francois One"/>
              <a:buNone/>
              <a:defRPr sz="2800">
                <a:solidFill>
                  <a:srgbClr val="25326F"/>
                </a:solidFill>
                <a:latin typeface="Francois One"/>
                <a:ea typeface="Francois One"/>
                <a:cs typeface="Francois One"/>
                <a:sym typeface="Francois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5.png"/><Relationship Id="rId4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csinschools.io/courses/coding-with-python-and-ai/lessons/lesson-4-translating-and-speaking-in-languages/activities/04-01-demo-speaking-in-languages/" TargetMode="External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Relationship Id="rId4" Type="http://schemas.openxmlformats.org/officeDocument/2006/relationships/hyperlink" Target="https://youtu.be/aKTx03ap6Nk" TargetMode="External"/><Relationship Id="rId5" Type="http://schemas.openxmlformats.org/officeDocument/2006/relationships/image" Target="../media/image4.png"/><Relationship Id="rId6" Type="http://schemas.openxmlformats.org/officeDocument/2006/relationships/hyperlink" Target="https://csinschools.io/pythonai/0401s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hyperlink" Target="https://youtu.be/e0553ospcOY" TargetMode="External"/><Relationship Id="rId5" Type="http://schemas.openxmlformats.org/officeDocument/2006/relationships/image" Target="../media/image4.png"/><Relationship Id="rId6" Type="http://schemas.openxmlformats.org/officeDocument/2006/relationships/hyperlink" Target="https://csinschools.io/pythonai/0402s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csinschools.io/courses/coding-with-python-and-ai/lessons/lesson-4-translating-and-speaking-in-languages/activities/04-02-worksheet-questions/" TargetMode="External"/><Relationship Id="rId4" Type="http://schemas.openxmlformats.org/officeDocument/2006/relationships/hyperlink" Target="https://csinschools.io/courses/coding-with-python-and-ai/lessons/lesson-4-translating-and-speaking-in-languages/activities/04-02-worksheet-questions/" TargetMode="External"/><Relationship Id="rId5" Type="http://schemas.openxmlformats.org/officeDocument/2006/relationships/hyperlink" Target="https://csinschools.io/courses/coding-with-python-and-ai/lessons/lesson-4-translating-and-speaking-in-languages/activities/04-02-worksheet-questions/" TargetMode="External"/><Relationship Id="rId6" Type="http://schemas.openxmlformats.org/officeDocument/2006/relationships/hyperlink" Target="https://csinschools.io/courses/coding-with-python-and-ai/lessons/lesson-4-translating-and-speaking-in-languages/activities/04-02-worksheet-questions/" TargetMode="External"/><Relationship Id="rId7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hyperlink" Target="https://youtu.be/V6sW5W2h9Vs" TargetMode="External"/><Relationship Id="rId5" Type="http://schemas.openxmlformats.org/officeDocument/2006/relationships/image" Target="../media/image4.png"/><Relationship Id="rId6" Type="http://schemas.openxmlformats.org/officeDocument/2006/relationships/hyperlink" Target="https://csinschools.io/pythonai/0403s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csinschools.io/courses/coding-with-python-and-ai/lessons/lesson-4-translating-and-speaking-in-languages/activities/04-02-worksheet-questions/" TargetMode="External"/><Relationship Id="rId4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png"/><Relationship Id="rId4" Type="http://schemas.openxmlformats.org/officeDocument/2006/relationships/image" Target="../media/image8.png"/><Relationship Id="rId5" Type="http://schemas.openxmlformats.org/officeDocument/2006/relationships/image" Target="../media/image15.png"/></Relationships>
</file>

<file path=ppt/slides/_rels/slide11.xml.rels><?xml version="1.0" encoding="UTF-8" standalone="yes"?><Relationships xmlns="http://schemas.openxmlformats.org/package/2006/relationships"><Relationship Id="rId11" Type="http://schemas.openxmlformats.org/officeDocument/2006/relationships/hyperlink" Target="https://www.flaticon.com/authors/freepik" TargetMode="External"/><Relationship Id="rId10" Type="http://schemas.openxmlformats.org/officeDocument/2006/relationships/hyperlink" Target="https://image.flaticon.com/icons/svg/3022/3022226.svg" TargetMode="External"/><Relationship Id="rId13" Type="http://schemas.openxmlformats.org/officeDocument/2006/relationships/image" Target="../media/image15.png"/><Relationship Id="rId12" Type="http://schemas.openxmlformats.org/officeDocument/2006/relationships/hyperlink" Target="https://www.flaticon.com/" TargetMode="External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csinschools.io/" TargetMode="External"/><Relationship Id="rId4" Type="http://schemas.openxmlformats.org/officeDocument/2006/relationships/hyperlink" Target="https://creativecommons.org/licenses/by-sa/4.0/" TargetMode="External"/><Relationship Id="rId9" Type="http://schemas.openxmlformats.org/officeDocument/2006/relationships/hyperlink" Target="https://www.nasa.gov/" TargetMode="External"/><Relationship Id="rId5" Type="http://schemas.openxmlformats.org/officeDocument/2006/relationships/hyperlink" Target="https://image.flaticon.com/icons/svg/2927/2927917.svg" TargetMode="External"/><Relationship Id="rId6" Type="http://schemas.openxmlformats.org/officeDocument/2006/relationships/hyperlink" Target="https://www.flaticon.com/authors/good-ware" TargetMode="External"/><Relationship Id="rId7" Type="http://schemas.openxmlformats.org/officeDocument/2006/relationships/hyperlink" Target="https://www.flaticon.com/" TargetMode="External"/><Relationship Id="rId8" Type="http://schemas.openxmlformats.org/officeDocument/2006/relationships/hyperlink" Target="https://images.nasa.gov/details-PIA11800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C2A4A"/>
        </a:solid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5"/>
          <p:cNvSpPr txBox="1"/>
          <p:nvPr>
            <p:ph type="ctrTitle"/>
          </p:nvPr>
        </p:nvSpPr>
        <p:spPr>
          <a:xfrm>
            <a:off x="578925" y="743925"/>
            <a:ext cx="4656300" cy="99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Francois One"/>
                <a:ea typeface="Francois One"/>
                <a:cs typeface="Francois One"/>
                <a:sym typeface="Francois One"/>
              </a:rPr>
              <a:t>Lesson </a:t>
            </a:r>
            <a:r>
              <a:rPr lang="en"/>
              <a:t>4</a:t>
            </a:r>
            <a:endParaRPr>
              <a:solidFill>
                <a:srgbClr val="FFFFF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106" name="Google Shape;106;p25"/>
          <p:cNvSpPr txBox="1"/>
          <p:nvPr>
            <p:ph idx="1" type="subTitle"/>
          </p:nvPr>
        </p:nvSpPr>
        <p:spPr>
          <a:xfrm>
            <a:off x="579000" y="1621225"/>
            <a:ext cx="5361300" cy="12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Speaking in Languages</a:t>
            </a:r>
            <a:endParaRPr/>
          </a:p>
        </p:txBody>
      </p:sp>
      <p:pic>
        <p:nvPicPr>
          <p:cNvPr id="107" name="Google Shape;107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27028" y="1460763"/>
            <a:ext cx="1800002" cy="2221976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5"/>
          <p:cNvSpPr txBox="1"/>
          <p:nvPr>
            <p:ph idx="4294967295" type="body"/>
          </p:nvPr>
        </p:nvSpPr>
        <p:spPr>
          <a:xfrm>
            <a:off x="6285725" y="4736975"/>
            <a:ext cx="2757300" cy="30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400">
                <a:solidFill>
                  <a:srgbClr val="CCCCCC"/>
                </a:solidFill>
              </a:rPr>
              <a:t>c</a:t>
            </a:r>
            <a:r>
              <a:rPr lang="en" sz="1400">
                <a:solidFill>
                  <a:srgbClr val="CCCCCC"/>
                </a:solidFill>
              </a:rPr>
              <a:t>sinschools.com</a:t>
            </a:r>
            <a:endParaRPr sz="1400">
              <a:solidFill>
                <a:srgbClr val="CCCCCC"/>
              </a:solidFill>
            </a:endParaRPr>
          </a:p>
        </p:txBody>
      </p:sp>
      <p:pic>
        <p:nvPicPr>
          <p:cNvPr id="109" name="Google Shape;109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78213" y="2360225"/>
            <a:ext cx="1962875" cy="1962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Demo 04.01: Worldly Greetings</a:t>
            </a:r>
            <a:endParaRPr/>
          </a:p>
        </p:txBody>
      </p:sp>
      <p:sp>
        <p:nvSpPr>
          <p:cNvPr id="115" name="Google Shape;115;p26"/>
          <p:cNvSpPr txBox="1"/>
          <p:nvPr>
            <p:ph idx="1" type="body"/>
          </p:nvPr>
        </p:nvSpPr>
        <p:spPr>
          <a:xfrm>
            <a:off x="1256863" y="3968950"/>
            <a:ext cx="5571000" cy="64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Learn to Greet People wherever you are in the world!</a:t>
            </a:r>
            <a:endParaRPr/>
          </a:p>
        </p:txBody>
      </p:sp>
      <p:grpSp>
        <p:nvGrpSpPr>
          <p:cNvPr id="116" name="Google Shape;116;p26"/>
          <p:cNvGrpSpPr/>
          <p:nvPr/>
        </p:nvGrpSpPr>
        <p:grpSpPr>
          <a:xfrm>
            <a:off x="6173075" y="867358"/>
            <a:ext cx="2659225" cy="2960217"/>
            <a:chOff x="6173075" y="716158"/>
            <a:chExt cx="2659225" cy="2960217"/>
          </a:xfrm>
        </p:grpSpPr>
        <p:pic>
          <p:nvPicPr>
            <p:cNvPr id="117" name="Google Shape;117;p2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173075" y="1237975"/>
              <a:ext cx="2659225" cy="2438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8" name="Google Shape;118;p26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2700000">
              <a:off x="7403275" y="847650"/>
              <a:ext cx="634900" cy="6349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9" name="Google Shape;119;p26"/>
            <p:cNvSpPr txBox="1"/>
            <p:nvPr/>
          </p:nvSpPr>
          <p:spPr>
            <a:xfrm>
              <a:off x="6431237" y="1467488"/>
              <a:ext cx="21429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50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b="1" lang="en">
                  <a:solidFill>
                    <a:srgbClr val="595959"/>
                  </a:solidFill>
                  <a:latin typeface="Roboto"/>
                  <a:ea typeface="Roboto"/>
                  <a:cs typeface="Roboto"/>
                  <a:sym typeface="Roboto"/>
                </a:rPr>
                <a:t>Exploratory Activity</a:t>
              </a:r>
              <a:endParaRPr b="1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0" name="Google Shape;120;p26"/>
            <p:cNvSpPr txBox="1"/>
            <p:nvPr/>
          </p:nvSpPr>
          <p:spPr>
            <a:xfrm>
              <a:off x="6184175" y="1861075"/>
              <a:ext cx="2498400" cy="121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-304800" lvl="0" marL="45720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95959"/>
                </a:buClr>
                <a:buSzPts val="1200"/>
                <a:buFont typeface="Roboto"/>
                <a:buChar char="●"/>
              </a:pPr>
              <a:r>
                <a:rPr lang="en" sz="1200">
                  <a:solidFill>
                    <a:srgbClr val="595959"/>
                  </a:solidFill>
                  <a:latin typeface="Roboto"/>
                  <a:ea typeface="Roboto"/>
                  <a:cs typeface="Roboto"/>
                  <a:sym typeface="Roboto"/>
                </a:rPr>
                <a:t>Can you ask the user to type in their own greeting?</a:t>
              </a:r>
              <a:endParaRPr sz="12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457200" rtl="0" algn="l">
                <a:lnSpc>
                  <a:spcPct val="150000"/>
                </a:lnSpc>
                <a:spcBef>
                  <a:spcPts val="1600"/>
                </a:spcBef>
                <a:spcAft>
                  <a:spcPts val="1600"/>
                </a:spcAft>
                <a:buNone/>
              </a:pPr>
              <a:r>
                <a:t/>
              </a:r>
              <a:endParaRPr sz="12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pic>
        <p:nvPicPr>
          <p:cNvPr id="121" name="Google Shape;121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719137" y="1170125"/>
            <a:ext cx="2646426" cy="2646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Learning objectives</a:t>
            </a:r>
            <a:endParaRPr/>
          </a:p>
        </p:txBody>
      </p:sp>
      <p:sp>
        <p:nvSpPr>
          <p:cNvPr id="127" name="Google Shape;127;p27"/>
          <p:cNvSpPr txBox="1"/>
          <p:nvPr>
            <p:ph idx="12" type="sldNum"/>
          </p:nvPr>
        </p:nvSpPr>
        <p:spPr>
          <a:xfrm>
            <a:off x="83200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28" name="Google Shape;128;p27"/>
          <p:cNvPicPr preferRelativeResize="0"/>
          <p:nvPr/>
        </p:nvPicPr>
        <p:blipFill rotWithShape="1">
          <a:blip r:embed="rId3">
            <a:alphaModFix/>
          </a:blip>
          <a:srcRect b="19478" l="0" r="0" t="0"/>
          <a:stretch/>
        </p:blipFill>
        <p:spPr>
          <a:xfrm>
            <a:off x="7984201" y="4195474"/>
            <a:ext cx="757577" cy="753053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7"/>
          <p:cNvSpPr txBox="1"/>
          <p:nvPr>
            <p:ph idx="1" type="body"/>
          </p:nvPr>
        </p:nvSpPr>
        <p:spPr>
          <a:xfrm>
            <a:off x="311700" y="1152475"/>
            <a:ext cx="7889400" cy="386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By the end of this lesson, you should be able to: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Understand how to call the getTranslation() function to translate a string from one language to another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Call the speak() function to speak a sentence in another language through your device’s speakers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Continue practicing using functions and variables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5050" y="1434964"/>
            <a:ext cx="7384075" cy="27296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35" name="Google Shape;135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Translating Between Languages</a:t>
            </a:r>
            <a:endParaRPr/>
          </a:p>
        </p:txBody>
      </p:sp>
      <p:sp>
        <p:nvSpPr>
          <p:cNvPr id="136" name="Google Shape;136;p28"/>
          <p:cNvSpPr/>
          <p:nvPr/>
        </p:nvSpPr>
        <p:spPr>
          <a:xfrm>
            <a:off x="4045963" y="2273750"/>
            <a:ext cx="1052100" cy="1052100"/>
          </a:xfrm>
          <a:prstGeom prst="ellipse">
            <a:avLst/>
          </a:prstGeom>
          <a:solidFill>
            <a:srgbClr val="F2464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7" name="Google Shape;137;p28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17349" y="2175175"/>
            <a:ext cx="1109325" cy="1109325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8"/>
          <p:cNvSpPr txBox="1"/>
          <p:nvPr/>
        </p:nvSpPr>
        <p:spPr>
          <a:xfrm>
            <a:off x="4293563" y="2900700"/>
            <a:ext cx="6510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r>
              <a:rPr lang="en" sz="9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:21 min</a:t>
            </a:r>
            <a:endParaRPr sz="9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9" name="Google Shape;139;p28"/>
          <p:cNvSpPr txBox="1"/>
          <p:nvPr/>
        </p:nvSpPr>
        <p:spPr>
          <a:xfrm>
            <a:off x="3291475" y="4345850"/>
            <a:ext cx="2535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6"/>
              </a:rPr>
              <a:t>Link to Accompanying Slides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2775" y="1434974"/>
            <a:ext cx="7508617" cy="27296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45" name="Google Shape;145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Speaking in Different Languages</a:t>
            </a:r>
            <a:endParaRPr/>
          </a:p>
        </p:txBody>
      </p:sp>
      <p:sp>
        <p:nvSpPr>
          <p:cNvPr id="146" name="Google Shape;146;p29"/>
          <p:cNvSpPr/>
          <p:nvPr/>
        </p:nvSpPr>
        <p:spPr>
          <a:xfrm>
            <a:off x="4045963" y="2273750"/>
            <a:ext cx="1052100" cy="1052100"/>
          </a:xfrm>
          <a:prstGeom prst="ellipse">
            <a:avLst/>
          </a:prstGeom>
          <a:solidFill>
            <a:srgbClr val="F2464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7" name="Google Shape;147;p29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17349" y="2175175"/>
            <a:ext cx="1109325" cy="1109325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29"/>
          <p:cNvSpPr txBox="1"/>
          <p:nvPr/>
        </p:nvSpPr>
        <p:spPr>
          <a:xfrm>
            <a:off x="4293563" y="2900700"/>
            <a:ext cx="6510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0</a:t>
            </a:r>
            <a:r>
              <a:rPr lang="en" sz="9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:58 min</a:t>
            </a:r>
            <a:endParaRPr sz="9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9" name="Google Shape;149;p29"/>
          <p:cNvSpPr txBox="1"/>
          <p:nvPr/>
        </p:nvSpPr>
        <p:spPr>
          <a:xfrm>
            <a:off x="3291475" y="4345850"/>
            <a:ext cx="2535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6"/>
              </a:rPr>
              <a:t>Link to Accompanying Slides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Worksheet 04.01 Activity</a:t>
            </a:r>
            <a:endParaRPr/>
          </a:p>
        </p:txBody>
      </p:sp>
      <p:sp>
        <p:nvSpPr>
          <p:cNvPr id="155" name="Google Shape;155;p30"/>
          <p:cNvSpPr txBox="1"/>
          <p:nvPr>
            <p:ph idx="1" type="body"/>
          </p:nvPr>
        </p:nvSpPr>
        <p:spPr>
          <a:xfrm>
            <a:off x="2954388" y="3968950"/>
            <a:ext cx="3235200" cy="64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Complete Questions </a:t>
            </a:r>
            <a:r>
              <a:rPr lang="en" u="sng">
                <a:solidFill>
                  <a:schemeClr val="hlink"/>
                </a:solidFill>
                <a:hlinkClick r:id="rId4"/>
              </a:rPr>
              <a:t>1</a:t>
            </a:r>
            <a:r>
              <a:rPr lang="en" u="sng">
                <a:solidFill>
                  <a:schemeClr val="hlink"/>
                </a:solidFill>
                <a:hlinkClick r:id="rId5"/>
              </a:rPr>
              <a:t> &amp; </a:t>
            </a:r>
            <a:r>
              <a:rPr lang="en" u="sng">
                <a:solidFill>
                  <a:schemeClr val="hlink"/>
                </a:solidFill>
                <a:hlinkClick r:id="rId6"/>
              </a:rPr>
              <a:t>2</a:t>
            </a:r>
            <a:endParaRPr/>
          </a:p>
        </p:txBody>
      </p:sp>
      <p:pic>
        <p:nvPicPr>
          <p:cNvPr id="156" name="Google Shape;156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248775" y="1170125"/>
            <a:ext cx="2646426" cy="2646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Google Shape;161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87001" y="1362650"/>
            <a:ext cx="4970001" cy="287432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62" name="Google Shape;162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Using Multiple Functions and Variables</a:t>
            </a:r>
            <a:endParaRPr/>
          </a:p>
        </p:txBody>
      </p:sp>
      <p:sp>
        <p:nvSpPr>
          <p:cNvPr id="163" name="Google Shape;163;p31"/>
          <p:cNvSpPr/>
          <p:nvPr/>
        </p:nvSpPr>
        <p:spPr>
          <a:xfrm>
            <a:off x="4045963" y="2273750"/>
            <a:ext cx="1052100" cy="1052100"/>
          </a:xfrm>
          <a:prstGeom prst="ellipse">
            <a:avLst/>
          </a:prstGeom>
          <a:solidFill>
            <a:srgbClr val="F2464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4" name="Google Shape;164;p31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17349" y="2175175"/>
            <a:ext cx="1109325" cy="1109325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31"/>
          <p:cNvSpPr txBox="1"/>
          <p:nvPr/>
        </p:nvSpPr>
        <p:spPr>
          <a:xfrm>
            <a:off x="4293563" y="2900700"/>
            <a:ext cx="6510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r>
              <a:rPr lang="en" sz="9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:05 min</a:t>
            </a:r>
            <a:endParaRPr sz="9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6" name="Google Shape;166;p31"/>
          <p:cNvSpPr txBox="1"/>
          <p:nvPr/>
        </p:nvSpPr>
        <p:spPr>
          <a:xfrm>
            <a:off x="3291475" y="4345850"/>
            <a:ext cx="2535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6"/>
              </a:rPr>
              <a:t>Link to Accompanying Slides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Worksheet 04.01 Activity</a:t>
            </a:r>
            <a:endParaRPr/>
          </a:p>
        </p:txBody>
      </p:sp>
      <p:sp>
        <p:nvSpPr>
          <p:cNvPr id="172" name="Google Shape;172;p32"/>
          <p:cNvSpPr txBox="1"/>
          <p:nvPr>
            <p:ph idx="1" type="body"/>
          </p:nvPr>
        </p:nvSpPr>
        <p:spPr>
          <a:xfrm>
            <a:off x="2954388" y="3968950"/>
            <a:ext cx="3235200" cy="64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Complete Questions 3 - 5</a:t>
            </a:r>
            <a:endParaRPr/>
          </a:p>
        </p:txBody>
      </p:sp>
      <p:pic>
        <p:nvPicPr>
          <p:cNvPr id="173" name="Google Shape;173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48775" y="1170125"/>
            <a:ext cx="2646426" cy="2646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Lesson Summary</a:t>
            </a:r>
            <a:endParaRPr/>
          </a:p>
        </p:txBody>
      </p:sp>
      <p:sp>
        <p:nvSpPr>
          <p:cNvPr id="179" name="Google Shape;179;p33"/>
          <p:cNvSpPr txBox="1"/>
          <p:nvPr>
            <p:ph idx="12" type="sldNum"/>
          </p:nvPr>
        </p:nvSpPr>
        <p:spPr>
          <a:xfrm>
            <a:off x="83200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80" name="Google Shape;180;p33"/>
          <p:cNvPicPr preferRelativeResize="0"/>
          <p:nvPr/>
        </p:nvPicPr>
        <p:blipFill rotWithShape="1">
          <a:blip r:embed="rId3">
            <a:alphaModFix/>
          </a:blip>
          <a:srcRect b="19478" l="0" r="0" t="0"/>
          <a:stretch/>
        </p:blipFill>
        <p:spPr>
          <a:xfrm>
            <a:off x="7984201" y="4195474"/>
            <a:ext cx="757577" cy="753053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33"/>
          <p:cNvSpPr txBox="1"/>
          <p:nvPr>
            <p:ph idx="1" type="body"/>
          </p:nvPr>
        </p:nvSpPr>
        <p:spPr>
          <a:xfrm>
            <a:off x="311700" y="1152475"/>
            <a:ext cx="7889400" cy="386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</a:t>
            </a:r>
            <a:r>
              <a:rPr lang="en"/>
              <a:t>ou should now be able to: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Understand how to call the getTranslation() function to translate a string from one language to another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Call the speak() function to speak a sentence in another language through your device’s speakers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Continue practicing using functions and variables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Reflection: Exit pass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187" name="Google Shape;187;p3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What is one new thing you learnt today?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Write it on a sticky note and stick it on the board before you leave the classroom</a:t>
            </a:r>
            <a:endParaRPr/>
          </a:p>
        </p:txBody>
      </p:sp>
      <p:sp>
        <p:nvSpPr>
          <p:cNvPr id="188" name="Google Shape;188;p34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pic>
        <p:nvPicPr>
          <p:cNvPr id="189" name="Google Shape;189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50907" y="2440750"/>
            <a:ext cx="1357005" cy="135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07487" y="2440750"/>
            <a:ext cx="1357005" cy="1357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1" name="Google Shape;191;p34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192" name="Google Shape;192;p34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193" name="Google Shape;193;p34"/>
            <p:cNvPicPr preferRelativeResize="0"/>
            <p:nvPr/>
          </p:nvPicPr>
          <p:blipFill rotWithShape="1">
            <a:blip r:embed="rId5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5"/>
          <p:cNvSpPr/>
          <p:nvPr/>
        </p:nvSpPr>
        <p:spPr>
          <a:xfrm flipH="1" rot="-5400000">
            <a:off x="4955688" y="961013"/>
            <a:ext cx="5149325" cy="3227300"/>
          </a:xfrm>
          <a:prstGeom prst="flowChartManualInpu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License Information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200" name="Google Shape;200;p35"/>
          <p:cNvSpPr txBox="1"/>
          <p:nvPr>
            <p:ph idx="1" type="body"/>
          </p:nvPr>
        </p:nvSpPr>
        <p:spPr>
          <a:xfrm>
            <a:off x="311700" y="1152475"/>
            <a:ext cx="59061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These </a:t>
            </a:r>
            <a:r>
              <a:rPr lang="en" sz="1400" u="sng">
                <a:solidFill>
                  <a:schemeClr val="hlink"/>
                </a:solidFill>
                <a:hlinkClick r:id="rId3"/>
              </a:rPr>
              <a:t>CS in Schools</a:t>
            </a:r>
            <a:r>
              <a:rPr lang="en" sz="1400"/>
              <a:t> lessons plans, worksheets, and other materials were created by Toan Huynh and Hugh Williams. They are licensed under a </a:t>
            </a:r>
            <a:r>
              <a:rPr lang="en" sz="1400" u="sng">
                <a:solidFill>
                  <a:schemeClr val="hlink"/>
                </a:solidFill>
                <a:hlinkClick r:id="rId4"/>
              </a:rPr>
              <a:t>Creative Commons Attribution-ShareAlike 4.0 International License</a:t>
            </a:r>
            <a:r>
              <a:rPr lang="en" sz="1400"/>
              <a:t>.</a:t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/>
              <a:t>Images, in order of appearance:</a:t>
            </a:r>
            <a:endParaRPr sz="1400"/>
          </a:p>
          <a:p>
            <a:pPr indent="-292100" lvl="0" marL="457200" rtl="0" algn="l">
              <a:spcBef>
                <a:spcPts val="1600"/>
              </a:spcBef>
              <a:spcAft>
                <a:spcPts val="0"/>
              </a:spcAft>
              <a:buSzPts val="1000"/>
              <a:buChar char="●"/>
            </a:pPr>
            <a:r>
              <a:rPr lang="en" sz="1000"/>
              <a:t>"</a:t>
            </a:r>
            <a:r>
              <a:rPr lang="en" sz="1000" u="sng">
                <a:solidFill>
                  <a:schemeClr val="hlink"/>
                </a:solidFill>
                <a:hlinkClick r:id="rId5"/>
              </a:rPr>
              <a:t>Award</a:t>
            </a:r>
            <a:r>
              <a:rPr lang="en" sz="1000"/>
              <a:t>" by </a:t>
            </a:r>
            <a:r>
              <a:rPr lang="en" sz="1000" u="sng">
                <a:solidFill>
                  <a:schemeClr val="hlink"/>
                </a:solidFill>
                <a:hlinkClick r:id="rId6"/>
              </a:rPr>
              <a:t>Good Ware</a:t>
            </a:r>
            <a:r>
              <a:rPr lang="en" sz="1000"/>
              <a:t> on </a:t>
            </a:r>
            <a:r>
              <a:rPr lang="en" sz="1000" u="sng">
                <a:solidFill>
                  <a:schemeClr val="hlink"/>
                </a:solidFill>
                <a:hlinkClick r:id="rId7"/>
              </a:rPr>
              <a:t>flaticon.com</a:t>
            </a:r>
            <a:endParaRPr sz="1000"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 sz="1000"/>
              <a:t>"</a:t>
            </a:r>
            <a:r>
              <a:rPr lang="en" sz="1000" u="sng">
                <a:solidFill>
                  <a:schemeClr val="accent5"/>
                </a:solidFill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Our Solar System Features Eight Planets</a:t>
            </a:r>
            <a:r>
              <a:rPr lang="en" sz="1000"/>
              <a:t>" from </a:t>
            </a:r>
            <a:r>
              <a:rPr lang="en" sz="1000" u="sng">
                <a:solidFill>
                  <a:schemeClr val="accent5"/>
                </a:solidFill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NASA</a:t>
            </a:r>
            <a:endParaRPr sz="1000"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 sz="1000"/>
              <a:t>"</a:t>
            </a:r>
            <a:r>
              <a:rPr lang="en" sz="1000" u="sng">
                <a:solidFill>
                  <a:schemeClr val="hlink"/>
                </a:solidFill>
                <a:hlinkClick r:id="rId10"/>
              </a:rPr>
              <a:t>Mouse</a:t>
            </a:r>
            <a:r>
              <a:rPr lang="en" sz="1000"/>
              <a:t>" by </a:t>
            </a:r>
            <a:r>
              <a:rPr lang="en" sz="1000" u="sng">
                <a:solidFill>
                  <a:schemeClr val="hlink"/>
                </a:solidFill>
                <a:hlinkClick r:id="rId11"/>
              </a:rPr>
              <a:t>freepik</a:t>
            </a:r>
            <a:r>
              <a:rPr lang="en" sz="1000"/>
              <a:t> on </a:t>
            </a:r>
            <a:r>
              <a:rPr lang="en" sz="1000" u="sng">
                <a:solidFill>
                  <a:schemeClr val="accent5"/>
                </a:solidFill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flaticon.com</a:t>
            </a:r>
            <a:endParaRPr sz="10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201" name="Google Shape;201;p35"/>
          <p:cNvSpPr txBox="1"/>
          <p:nvPr>
            <p:ph idx="12" type="sldNum"/>
          </p:nvPr>
        </p:nvSpPr>
        <p:spPr>
          <a:xfrm>
            <a:off x="83200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b="1" lang="en">
                <a:solidFill>
                  <a:srgbClr val="0C2A4A"/>
                </a:solidFill>
                <a:latin typeface="Francois One"/>
                <a:ea typeface="Francois One"/>
                <a:cs typeface="Francois One"/>
                <a:sym typeface="Francois One"/>
              </a:rPr>
              <a:t>‹#›</a:t>
            </a:fld>
            <a:endParaRPr b="1">
              <a:solidFill>
                <a:srgbClr val="0C2A4A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202" name="Google Shape;202;p35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pic>
        <p:nvPicPr>
          <p:cNvPr id="203" name="Google Shape;203;p35"/>
          <p:cNvPicPr preferRelativeResize="0"/>
          <p:nvPr/>
        </p:nvPicPr>
        <p:blipFill rotWithShape="1">
          <a:blip r:embed="rId13">
            <a:alphaModFix/>
          </a:blip>
          <a:srcRect b="19478" l="0" r="0" t="0"/>
          <a:stretch/>
        </p:blipFill>
        <p:spPr>
          <a:xfrm>
            <a:off x="7984201" y="4195474"/>
            <a:ext cx="757577" cy="7530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