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Francois One"/>
      <p:regular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Mono-regular.fntdata"/><Relationship Id="rId25" Type="http://schemas.openxmlformats.org/officeDocument/2006/relationships/font" Target="fonts/FrancoisOne-regular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778eaba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778eaba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b66c87b5f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b66c87b5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778eabac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4778eabac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b66c87b5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b66c87b5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778eabac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778eabac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778eabac7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778eabac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778eabac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778eabac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0274907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0274907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Solution:</a:t>
            </a:r>
            <a:endParaRPr b="1"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99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city = </a:t>
            </a:r>
            <a:r>
              <a:rPr lang="en" sz="14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city: "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(city + </a:t>
            </a:r>
            <a:r>
              <a:rPr lang="en" sz="14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'</a:t>
            </a:r>
            <a:r>
              <a:rPr lang="en" sz="14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s current temperature is 25c"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b66c87b5f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b66c87b5f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b66c87b5f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b66c87b5f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b66c87b5f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b66c87b5f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b66c87b5f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b66c87b5f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b66c87b5f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b66c87b5f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b31e9c4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b31e9c4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Title and Content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50" y="4574423"/>
            <a:ext cx="320386" cy="39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/>
          <p:nvPr/>
        </p:nvSpPr>
        <p:spPr>
          <a:xfrm>
            <a:off x="7381875" y="4828836"/>
            <a:ext cx="1591399" cy="143018"/>
          </a:xfrm>
          <a:custGeom>
            <a:rect b="b" l="l" r="r" t="t"/>
            <a:pathLst>
              <a:path extrusionOk="0" h="314325" w="3497580">
                <a:moveTo>
                  <a:pt x="3340212" y="0"/>
                </a:move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8007" y="206706"/>
                </a:lnTo>
                <a:lnTo>
                  <a:pt x="30304" y="249821"/>
                </a:lnTo>
                <a:lnTo>
                  <a:pt x="64304" y="283821"/>
                </a:lnTo>
                <a:lnTo>
                  <a:pt x="107420" y="306119"/>
                </a:lnTo>
                <a:lnTo>
                  <a:pt x="157063" y="314126"/>
                </a:lnTo>
                <a:lnTo>
                  <a:pt x="3340212" y="314126"/>
                </a:lnTo>
                <a:lnTo>
                  <a:pt x="3389855" y="306119"/>
                </a:lnTo>
                <a:lnTo>
                  <a:pt x="3432970" y="283821"/>
                </a:lnTo>
                <a:lnTo>
                  <a:pt x="3466970" y="249821"/>
                </a:lnTo>
                <a:lnTo>
                  <a:pt x="3489268" y="206706"/>
                </a:lnTo>
                <a:lnTo>
                  <a:pt x="3497275" y="157063"/>
                </a:lnTo>
                <a:lnTo>
                  <a:pt x="3489268" y="107420"/>
                </a:lnTo>
                <a:lnTo>
                  <a:pt x="3466970" y="64304"/>
                </a:lnTo>
                <a:lnTo>
                  <a:pt x="3432970" y="30304"/>
                </a:lnTo>
                <a:lnTo>
                  <a:pt x="3389855" y="8007"/>
                </a:lnTo>
                <a:lnTo>
                  <a:pt x="3340212" y="0"/>
                </a:lnTo>
                <a:close/>
              </a:path>
            </a:pathLst>
          </a:custGeom>
          <a:solidFill>
            <a:srgbClr val="2EB06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7424751" y="4832849"/>
            <a:ext cx="14706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1pPr>
            <a:lvl2pPr indent="0" lvl="1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2pPr>
            <a:lvl3pPr indent="0" lvl="2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3pPr>
            <a:lvl4pPr indent="0" lvl="3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4pPr>
            <a:lvl5pPr indent="0" lvl="4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5pPr>
            <a:lvl6pPr indent="0" lvl="5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6pPr>
            <a:lvl7pPr indent="0" lvl="6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7pPr>
            <a:lvl8pPr indent="0" lvl="7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8pPr>
            <a:lvl9pPr indent="0" lvl="8" marL="0" marR="0" rtl="0" algn="ctr">
              <a:lnSpc>
                <a:spcPct val="119166"/>
              </a:lnSpc>
              <a:spcBef>
                <a:spcPts val="0"/>
              </a:spcBef>
              <a:buNone/>
              <a:defRPr b="1" i="0" sz="800"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DAYOFAIAUSTRALIA.COM  |  </a:t>
            </a: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mailto:support@csinschools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s://youtu.be/W3Pz_2SCT-s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csinschools.io/pythonai/0303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sinschools.io/pythonai/0302ws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youtu.be/AUfas2h8ETo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csinschools.io/pythonai/0304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sinschools.io/pythonai/0302ws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s://youtu.be/evZ_ZbHzeQ8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csinschools.io/pythonai/0301s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youtu.be/MFrTdMd0fms" TargetMode="External"/><Relationship Id="rId12" Type="http://schemas.openxmlformats.org/officeDocument/2006/relationships/hyperlink" Target="https://csinschools.io/pythonai/0302s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hyperlink" Target="https://csinschools.io/pythonai/0301ws" TargetMode="External"/><Relationship Id="rId9" Type="http://schemas.openxmlformats.org/officeDocument/2006/relationships/hyperlink" Target="https://csinschools.io/courses/coding-with-python-and-ai/lessons/lesson-3-cloud-variables/activities/03-01-demo-up-in-the-clouds/" TargetMode="External"/><Relationship Id="rId5" Type="http://schemas.openxmlformats.org/officeDocument/2006/relationships/hyperlink" Target="https://csinschools.io/pythonai/0301ws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hyperlink" Target="https://csinschools.io/courses/coding-with-python-and-ai/lessons/lesson-3-cloud-variables/activities/03-01-demo-up-in-the-clou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3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579000" y="1621225"/>
            <a:ext cx="53613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</a:t>
            </a:r>
            <a:r>
              <a:rPr lang="en"/>
              <a:t>Variables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275651" y="2147119"/>
            <a:ext cx="1499174" cy="15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600" y="2234650"/>
            <a:ext cx="20567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 txBox="1"/>
          <p:nvPr/>
        </p:nvSpPr>
        <p:spPr>
          <a:xfrm>
            <a:off x="238375" y="3905675"/>
            <a:ext cx="563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0DDAE"/>
                </a:solidFill>
                <a:latin typeface="Roboto"/>
                <a:ea typeface="Roboto"/>
                <a:cs typeface="Roboto"/>
                <a:sym typeface="Roboto"/>
              </a:rPr>
              <a:t>Teachers:</a:t>
            </a:r>
            <a:r>
              <a:rPr lang="en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From this lesson onwards, you’ll need a </a:t>
            </a:r>
            <a:r>
              <a:rPr lang="en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School ID</a:t>
            </a:r>
            <a:r>
              <a:rPr lang="en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Please contact </a:t>
            </a:r>
            <a:r>
              <a:rPr lang="en" u="sng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support@csinschools.com</a:t>
            </a:r>
            <a:r>
              <a:rPr lang="en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if you don’t yet have one.</a:t>
            </a:r>
            <a:endParaRPr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763" y="1380001"/>
            <a:ext cx="6720476" cy="238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7" name="Google Shape;207;p35"/>
          <p:cNvSpPr/>
          <p:nvPr/>
        </p:nvSpPr>
        <p:spPr>
          <a:xfrm>
            <a:off x="4045963" y="220500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349" y="210642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/>
        </p:nvSpPr>
        <p:spPr>
          <a:xfrm>
            <a:off x="4293563" y="283195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:56 min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Explanation of Cloud Variables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03.02 </a:t>
            </a:r>
            <a:r>
              <a:rPr lang="en"/>
              <a:t>Worksheet Activity</a:t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2954388" y="3968950"/>
            <a:ext cx="32352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Complete Questions 1 &amp; 2</a:t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75" y="1170125"/>
            <a:ext cx="2646426" cy="264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38" y="1478538"/>
            <a:ext cx="6243726" cy="24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4" name="Google Shape;224;p37"/>
          <p:cNvSpPr/>
          <p:nvPr/>
        </p:nvSpPr>
        <p:spPr>
          <a:xfrm>
            <a:off x="4045963" y="220500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349" y="210642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/>
        </p:nvSpPr>
        <p:spPr>
          <a:xfrm>
            <a:off x="4293563" y="283195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:00 min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Variables vs Cloud Variables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03.02 Worksheet Activity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2954388" y="3968950"/>
            <a:ext cx="32352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Complete Questions 3 &amp; 4</a:t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75" y="1170125"/>
            <a:ext cx="2646426" cy="264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Summary</a:t>
            </a:r>
            <a:endParaRPr/>
          </a:p>
        </p:txBody>
      </p:sp>
      <p:sp>
        <p:nvSpPr>
          <p:cNvPr id="241" name="Google Shape;241;p39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311700" y="1152475"/>
            <a:ext cx="78894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ou should now be able to: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how cloud variables allow communication between devices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 connection between between regular and cloud variables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practicing using functions and variables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311700" y="1152475"/>
            <a:ext cx="78894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this lesson, you should be able to: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how cloud variables allow communication between devices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 connection between between regular and cloud variables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practicing using functions and variables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</a:t>
            </a:r>
            <a:r>
              <a:rPr lang="en"/>
              <a:t>Cloud Variable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311700" y="1152475"/>
            <a:ext cx="761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We’re going to learn about cloud variables and how to use them to communicate between programs on different devices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will also illustrate </a:t>
            </a:r>
            <a:r>
              <a:rPr lang="en" sz="1500"/>
              <a:t>why general variables are important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Note:</a:t>
            </a:r>
            <a:r>
              <a:rPr lang="en" sz="1500"/>
              <a:t> Cloud variables are </a:t>
            </a:r>
            <a:r>
              <a:rPr b="1" lang="en" sz="1500"/>
              <a:t>not</a:t>
            </a:r>
            <a:r>
              <a:rPr lang="en" sz="1500"/>
              <a:t> part of the official Python language, we will be using them as a learning tool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31" name="Google Shape;131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2" name="Google Shape;132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3" name="Google Shape;133;p2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87713" y="2894344"/>
            <a:ext cx="1499174" cy="15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663" y="2981875"/>
            <a:ext cx="20567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 on CS in Schools…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311700" y="1152475"/>
            <a:ext cx="792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last episode of CS in Schools: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following line of code: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getTemperature(</a:t>
            </a:r>
            <a:r>
              <a:rPr lang="en" sz="16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"Melbourne, VIC"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6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"2001-10-23"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Variable name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 name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 arguments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 on CS in Schools…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311700" y="1152475"/>
            <a:ext cx="792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last episode of CS in Schools: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following line of code: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 = getTemperature(</a:t>
            </a:r>
            <a:r>
              <a:rPr lang="en" sz="16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"Melbourne, VIC"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6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"2001-10-23"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Variable name: 		</a:t>
            </a:r>
            <a:r>
              <a:rPr lang="en">
                <a:solidFill>
                  <a:srgbClr val="FF0000"/>
                </a:solidFill>
              </a:rPr>
              <a:t>temperature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 name: 		</a:t>
            </a:r>
            <a:r>
              <a:rPr lang="en">
                <a:solidFill>
                  <a:srgbClr val="FF0000"/>
                </a:solidFill>
              </a:rPr>
              <a:t>getTemperature</a:t>
            </a:r>
            <a:endParaRPr>
              <a:solidFill>
                <a:srgbClr val="FF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 arguments: 	</a:t>
            </a:r>
            <a:r>
              <a:rPr lang="en">
                <a:solidFill>
                  <a:srgbClr val="FF0000"/>
                </a:solidFill>
              </a:rPr>
              <a:t>“Melbourne, VIC” </a:t>
            </a:r>
            <a:r>
              <a:rPr lang="en"/>
              <a:t>and</a:t>
            </a:r>
            <a:r>
              <a:rPr lang="en">
                <a:solidFill>
                  <a:srgbClr val="FF0000"/>
                </a:solidFill>
              </a:rPr>
              <a:t> “2001-10-23”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 on CS in Schools…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311700" y="1152475"/>
            <a:ext cx="792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last episode of CS in Schools: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Jake wants to ask the user to type in their age and store it into the age variable. However, his code below doesn’t seem to be working: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print(</a:t>
            </a:r>
            <a:r>
              <a:rPr lang="en" sz="16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age:"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Rewrite the line of code so that it works.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0" name="Google Shape;160;p31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 on CS in Schools…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311700" y="1152475"/>
            <a:ext cx="792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last episode of CS in Schools: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Jake wants to ask the user to type in their age and store it into the age variable. However, his code below doesn’t seem to be working: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input(</a:t>
            </a:r>
            <a:r>
              <a:rPr lang="en" sz="16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"Enter your age:"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Rewrite the line of code so that it works.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ID</a:t>
            </a:r>
            <a:endParaRPr/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825" y="1337400"/>
            <a:ext cx="6256351" cy="292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8" name="Google Shape;178;p33"/>
          <p:cNvSpPr/>
          <p:nvPr/>
        </p:nvSpPr>
        <p:spPr>
          <a:xfrm>
            <a:off x="4045963" y="22737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349" y="21751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4293563" y="29007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0:46 min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Introduction to Cloud Variables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3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4"/>
          <p:cNvSpPr txBox="1"/>
          <p:nvPr/>
        </p:nvSpPr>
        <p:spPr>
          <a:xfrm>
            <a:off x="1351975" y="3604900"/>
            <a:ext cx="6294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Students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: Follow the steps on the worksheet here!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 rotWithShape="1">
          <a:blip r:embed="rId6">
            <a:alphaModFix/>
          </a:blip>
          <a:srcRect b="0" l="0" r="46700" t="0"/>
          <a:stretch/>
        </p:blipFill>
        <p:spPr>
          <a:xfrm>
            <a:off x="1740825" y="1293879"/>
            <a:ext cx="1161015" cy="203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/>
          <p:cNvPicPr preferRelativeResize="0"/>
          <p:nvPr/>
        </p:nvPicPr>
        <p:blipFill rotWithShape="1">
          <a:blip r:embed="rId6">
            <a:alphaModFix/>
          </a:blip>
          <a:srcRect b="0" l="53639" r="0" t="0"/>
          <a:stretch/>
        </p:blipFill>
        <p:spPr>
          <a:xfrm>
            <a:off x="6353908" y="1293879"/>
            <a:ext cx="1009892" cy="203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763918" y="1293874"/>
            <a:ext cx="1395941" cy="133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7653" y="1370011"/>
            <a:ext cx="1915076" cy="156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/>
          <p:nvPr/>
        </p:nvSpPr>
        <p:spPr>
          <a:xfrm>
            <a:off x="2863575" y="1370000"/>
            <a:ext cx="60000" cy="153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4"/>
          <p:cNvSpPr/>
          <p:nvPr/>
        </p:nvSpPr>
        <p:spPr>
          <a:xfrm>
            <a:off x="6202775" y="1390150"/>
            <a:ext cx="208200" cy="1536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1209050" y="4104550"/>
            <a:ext cx="66333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 u="sng">
                <a:solidFill>
                  <a:srgbClr val="25326F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Teachers</a:t>
            </a:r>
            <a:r>
              <a:rPr lang="en" sz="1800" u="sng">
                <a:solidFill>
                  <a:srgbClr val="25326F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 You have your own script sheet. To access it, login as a teacher to this page.</a:t>
            </a:r>
            <a:endParaRPr sz="1800">
              <a:solidFill>
                <a:srgbClr val="25326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4"/>
          <p:cNvSpPr/>
          <p:nvPr/>
        </p:nvSpPr>
        <p:spPr>
          <a:xfrm>
            <a:off x="4026263" y="1600625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97649" y="1502050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/>
          <p:nvPr/>
        </p:nvSpPr>
        <p:spPr>
          <a:xfrm>
            <a:off x="4273863" y="2227575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:00 min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3381088" y="2678825"/>
            <a:ext cx="25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Link to Accompanying Slides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