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5143500" cx="9144000"/>
  <p:notesSz cx="6858000" cy="9144000"/>
  <p:embeddedFontLst>
    <p:embeddedFont>
      <p:font typeface="Roboto"/>
      <p:regular r:id="rId21"/>
      <p:bold r:id="rId22"/>
      <p:italic r:id="rId23"/>
      <p:boldItalic r:id="rId24"/>
    </p:embeddedFont>
    <p:embeddedFont>
      <p:font typeface="Francois One"/>
      <p:regular r:id="rId25"/>
    </p:embeddedFont>
    <p:embeddedFont>
      <p:font typeface="Roboto Mon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Roboto-bold.fntdata"/><Relationship Id="rId21" Type="http://schemas.openxmlformats.org/officeDocument/2006/relationships/font" Target="fonts/Roboto-regular.fntdata"/><Relationship Id="rId24" Type="http://schemas.openxmlformats.org/officeDocument/2006/relationships/font" Target="fonts/Roboto-boldItalic.fntdata"/><Relationship Id="rId23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RobotoMono-regular.fntdata"/><Relationship Id="rId25" Type="http://schemas.openxmlformats.org/officeDocument/2006/relationships/font" Target="fonts/FrancoisOne-regular.fntdata"/><Relationship Id="rId28" Type="http://schemas.openxmlformats.org/officeDocument/2006/relationships/font" Target="fonts/RobotoMono-italic.fntdata"/><Relationship Id="rId27" Type="http://schemas.openxmlformats.org/officeDocument/2006/relationships/font" Target="fonts/RobotoMono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Mon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4778eabac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4778eabac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8b66c87b5f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8b66c87b5f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4778eabac7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4778eabac7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8b66c87b5f_1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8b66c87b5f_1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4778eabac7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4778eabac7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4778eabac7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4778eabac7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4778eabac7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4778eabac7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80274907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80274907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Solution:</a:t>
            </a:r>
            <a:endParaRPr b="1"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9900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city =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400">
                <a:solidFill>
                  <a:srgbClr val="99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city: "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(city + </a:t>
            </a:r>
            <a:r>
              <a:rPr lang="en" sz="1400">
                <a:solidFill>
                  <a:srgbClr val="99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4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'</a:t>
            </a:r>
            <a:r>
              <a:rPr lang="en" sz="1400">
                <a:solidFill>
                  <a:srgbClr val="990000"/>
                </a:solidFill>
                <a:latin typeface="Roboto Mono"/>
                <a:ea typeface="Roboto Mono"/>
                <a:cs typeface="Roboto Mono"/>
                <a:sym typeface="Roboto Mono"/>
              </a:rPr>
              <a:t>s current temperature is 25c"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8b66c87b5f_2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8b66c87b5f_2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8b66c87b5f_2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8b66c87b5f_2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8b66c87b5f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8b66c87b5f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8b66c87b5f_2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8b66c87b5f_2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8b66c87b5f_1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8b66c87b5f_1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8b31e9c46c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8b31e9c46c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C2A4A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11700" y="528325"/>
            <a:ext cx="8520600" cy="10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Francois One"/>
              <a:buNone/>
              <a:defRPr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11700" y="1614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DDAE"/>
              </a:buClr>
              <a:buSzPts val="2800"/>
              <a:buFont typeface="Francois One"/>
              <a:buNone/>
              <a:defRPr sz="2800">
                <a:solidFill>
                  <a:srgbClr val="30DDAE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3600"/>
              <a:buFont typeface="Francois One"/>
              <a:buNone/>
              <a:defRPr sz="36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None/>
              <a:defRPr>
                <a:solidFill>
                  <a:srgbClr val="25326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">
  <p:cSld name="Title and Content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50" y="4574423"/>
            <a:ext cx="320386" cy="397278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5"/>
          <p:cNvSpPr/>
          <p:nvPr/>
        </p:nvSpPr>
        <p:spPr>
          <a:xfrm>
            <a:off x="7381875" y="4828836"/>
            <a:ext cx="1591399" cy="143018"/>
          </a:xfrm>
          <a:custGeom>
            <a:rect b="b" l="l" r="r" t="t"/>
            <a:pathLst>
              <a:path extrusionOk="0" h="314325" w="3497580">
                <a:moveTo>
                  <a:pt x="3340212" y="0"/>
                </a:moveTo>
                <a:lnTo>
                  <a:pt x="157063" y="0"/>
                </a:lnTo>
                <a:lnTo>
                  <a:pt x="107420" y="8007"/>
                </a:lnTo>
                <a:lnTo>
                  <a:pt x="64304" y="30304"/>
                </a:lnTo>
                <a:lnTo>
                  <a:pt x="30304" y="64304"/>
                </a:lnTo>
                <a:lnTo>
                  <a:pt x="8007" y="107420"/>
                </a:lnTo>
                <a:lnTo>
                  <a:pt x="0" y="157063"/>
                </a:lnTo>
                <a:lnTo>
                  <a:pt x="8007" y="206706"/>
                </a:lnTo>
                <a:lnTo>
                  <a:pt x="30304" y="249821"/>
                </a:lnTo>
                <a:lnTo>
                  <a:pt x="64304" y="283821"/>
                </a:lnTo>
                <a:lnTo>
                  <a:pt x="107420" y="306119"/>
                </a:lnTo>
                <a:lnTo>
                  <a:pt x="157063" y="314126"/>
                </a:lnTo>
                <a:lnTo>
                  <a:pt x="3340212" y="314126"/>
                </a:lnTo>
                <a:lnTo>
                  <a:pt x="3389855" y="306119"/>
                </a:lnTo>
                <a:lnTo>
                  <a:pt x="3432970" y="283821"/>
                </a:lnTo>
                <a:lnTo>
                  <a:pt x="3466970" y="249821"/>
                </a:lnTo>
                <a:lnTo>
                  <a:pt x="3489268" y="206706"/>
                </a:lnTo>
                <a:lnTo>
                  <a:pt x="3497275" y="157063"/>
                </a:lnTo>
                <a:lnTo>
                  <a:pt x="3489268" y="107420"/>
                </a:lnTo>
                <a:lnTo>
                  <a:pt x="3466970" y="64304"/>
                </a:lnTo>
                <a:lnTo>
                  <a:pt x="3432970" y="30304"/>
                </a:lnTo>
                <a:lnTo>
                  <a:pt x="3389855" y="8007"/>
                </a:lnTo>
                <a:lnTo>
                  <a:pt x="3340212" y="0"/>
                </a:lnTo>
                <a:close/>
              </a:path>
            </a:pathLst>
          </a:custGeom>
          <a:solidFill>
            <a:srgbClr val="2EB06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</p:txBody>
      </p:sp>
      <p:sp>
        <p:nvSpPr>
          <p:cNvPr id="104" name="Google Shape;104;p25"/>
          <p:cNvSpPr txBox="1"/>
          <p:nvPr>
            <p:ph idx="12" type="sldNum"/>
          </p:nvPr>
        </p:nvSpPr>
        <p:spPr>
          <a:xfrm>
            <a:off x="7424751" y="4832849"/>
            <a:ext cx="1470600" cy="2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ctr">
              <a:lnSpc>
                <a:spcPct val="119166"/>
              </a:lnSpc>
              <a:spcBef>
                <a:spcPts val="0"/>
              </a:spcBef>
              <a:buNone/>
              <a:defRPr b="1" i="0" sz="800">
                <a:solidFill>
                  <a:schemeClr val="dk1"/>
                </a:solidFill>
              </a:defRPr>
            </a:lvl1pPr>
            <a:lvl2pPr indent="0" lvl="1" marL="0" marR="0" rtl="0" algn="ctr">
              <a:lnSpc>
                <a:spcPct val="119166"/>
              </a:lnSpc>
              <a:spcBef>
                <a:spcPts val="0"/>
              </a:spcBef>
              <a:buNone/>
              <a:defRPr b="1" i="0" sz="800">
                <a:solidFill>
                  <a:schemeClr val="dk1"/>
                </a:solidFill>
              </a:defRPr>
            </a:lvl2pPr>
            <a:lvl3pPr indent="0" lvl="2" marL="0" marR="0" rtl="0" algn="ctr">
              <a:lnSpc>
                <a:spcPct val="119166"/>
              </a:lnSpc>
              <a:spcBef>
                <a:spcPts val="0"/>
              </a:spcBef>
              <a:buNone/>
              <a:defRPr b="1" i="0" sz="800">
                <a:solidFill>
                  <a:schemeClr val="dk1"/>
                </a:solidFill>
              </a:defRPr>
            </a:lvl3pPr>
            <a:lvl4pPr indent="0" lvl="3" marL="0" marR="0" rtl="0" algn="ctr">
              <a:lnSpc>
                <a:spcPct val="119166"/>
              </a:lnSpc>
              <a:spcBef>
                <a:spcPts val="0"/>
              </a:spcBef>
              <a:buNone/>
              <a:defRPr b="1" i="0" sz="800">
                <a:solidFill>
                  <a:schemeClr val="dk1"/>
                </a:solidFill>
              </a:defRPr>
            </a:lvl4pPr>
            <a:lvl5pPr indent="0" lvl="4" marL="0" marR="0" rtl="0" algn="ctr">
              <a:lnSpc>
                <a:spcPct val="119166"/>
              </a:lnSpc>
              <a:spcBef>
                <a:spcPts val="0"/>
              </a:spcBef>
              <a:buNone/>
              <a:defRPr b="1" i="0" sz="800">
                <a:solidFill>
                  <a:schemeClr val="dk1"/>
                </a:solidFill>
              </a:defRPr>
            </a:lvl5pPr>
            <a:lvl6pPr indent="0" lvl="5" marL="0" marR="0" rtl="0" algn="ctr">
              <a:lnSpc>
                <a:spcPct val="119166"/>
              </a:lnSpc>
              <a:spcBef>
                <a:spcPts val="0"/>
              </a:spcBef>
              <a:buNone/>
              <a:defRPr b="1" i="0" sz="800">
                <a:solidFill>
                  <a:schemeClr val="dk1"/>
                </a:solidFill>
              </a:defRPr>
            </a:lvl6pPr>
            <a:lvl7pPr indent="0" lvl="6" marL="0" marR="0" rtl="0" algn="ctr">
              <a:lnSpc>
                <a:spcPct val="119166"/>
              </a:lnSpc>
              <a:spcBef>
                <a:spcPts val="0"/>
              </a:spcBef>
              <a:buNone/>
              <a:defRPr b="1" i="0" sz="800">
                <a:solidFill>
                  <a:schemeClr val="dk1"/>
                </a:solidFill>
              </a:defRPr>
            </a:lvl7pPr>
            <a:lvl8pPr indent="0" lvl="7" marL="0" marR="0" rtl="0" algn="ctr">
              <a:lnSpc>
                <a:spcPct val="119166"/>
              </a:lnSpc>
              <a:spcBef>
                <a:spcPts val="0"/>
              </a:spcBef>
              <a:buNone/>
              <a:defRPr b="1" i="0" sz="800">
                <a:solidFill>
                  <a:schemeClr val="dk1"/>
                </a:solidFill>
              </a:defRPr>
            </a:lvl8pPr>
            <a:lvl9pPr indent="0" lvl="8" marL="0" marR="0" rtl="0" algn="ctr">
              <a:lnSpc>
                <a:spcPct val="119166"/>
              </a:lnSpc>
              <a:spcBef>
                <a:spcPts val="0"/>
              </a:spcBef>
              <a:buNone/>
              <a:defRPr b="1" i="0" sz="800"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DAYOFAIAUSTRALIA.COM  |  </a:t>
            </a: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Font typeface="Francois One"/>
              <a:buNone/>
              <a:defRPr sz="28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hyperlink" Target="mailto:support@csinschools.com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hyperlink" Target="https://youtu.be/W3Pz_2SCT-s" TargetMode="External"/><Relationship Id="rId5" Type="http://schemas.openxmlformats.org/officeDocument/2006/relationships/image" Target="../media/image5.png"/><Relationship Id="rId6" Type="http://schemas.openxmlformats.org/officeDocument/2006/relationships/hyperlink" Target="https://csinschools.io/pythonai/0303s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csinschools.io/pythonai/0302ws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hyperlink" Target="https://youtu.be/AUfas2h8ETo" TargetMode="External"/><Relationship Id="rId5" Type="http://schemas.openxmlformats.org/officeDocument/2006/relationships/image" Target="../media/image5.png"/><Relationship Id="rId6" Type="http://schemas.openxmlformats.org/officeDocument/2006/relationships/hyperlink" Target="https://csinschools.io/pythonai/0304s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csinschools.io/pythonai/0302ws" TargetMode="External"/><Relationship Id="rId4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hyperlink" Target="https://youtu.be/evZ_ZbHzeQ8" TargetMode="External"/><Relationship Id="rId5" Type="http://schemas.openxmlformats.org/officeDocument/2006/relationships/image" Target="../media/image5.png"/><Relationship Id="rId6" Type="http://schemas.openxmlformats.org/officeDocument/2006/relationships/hyperlink" Target="https://csinschools.io/pythonai/0301s" TargetMode="External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5.png"/><Relationship Id="rId10" Type="http://schemas.openxmlformats.org/officeDocument/2006/relationships/hyperlink" Target="https://youtu.be/MFrTdMd0fms" TargetMode="External"/><Relationship Id="rId12" Type="http://schemas.openxmlformats.org/officeDocument/2006/relationships/hyperlink" Target="https://csinschools.io/pythonai/0302s" TargetMode="Externa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hyperlink" Target="https://csinschools.io/pythonai/0301ws" TargetMode="External"/><Relationship Id="rId9" Type="http://schemas.openxmlformats.org/officeDocument/2006/relationships/hyperlink" Target="https://csinschools.io/courses/coding-with-python-and-ai/lessons/lesson-3-cloud-variables/activities/03-01-demo-up-in-the-clouds/" TargetMode="External"/><Relationship Id="rId5" Type="http://schemas.openxmlformats.org/officeDocument/2006/relationships/hyperlink" Target="https://csinschools.io/pythonai/0301ws" TargetMode="External"/><Relationship Id="rId6" Type="http://schemas.openxmlformats.org/officeDocument/2006/relationships/image" Target="../media/image3.png"/><Relationship Id="rId7" Type="http://schemas.openxmlformats.org/officeDocument/2006/relationships/image" Target="../media/image1.png"/><Relationship Id="rId8" Type="http://schemas.openxmlformats.org/officeDocument/2006/relationships/hyperlink" Target="https://csinschools.io/courses/coding-with-python-and-ai/lessons/lesson-3-cloud-variables/activities/03-01-demo-up-in-the-cloud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C2A4A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>
            <p:ph type="ctrTitle"/>
          </p:nvPr>
        </p:nvSpPr>
        <p:spPr>
          <a:xfrm>
            <a:off x="578925" y="743925"/>
            <a:ext cx="4656300" cy="99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Lesson </a:t>
            </a:r>
            <a:r>
              <a:rPr lang="en"/>
              <a:t>3</a:t>
            </a:r>
            <a:endParaRPr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10" name="Google Shape;110;p26"/>
          <p:cNvSpPr txBox="1"/>
          <p:nvPr>
            <p:ph idx="1" type="subTitle"/>
          </p:nvPr>
        </p:nvSpPr>
        <p:spPr>
          <a:xfrm>
            <a:off x="579000" y="1621225"/>
            <a:ext cx="5361300" cy="12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Cloud </a:t>
            </a:r>
            <a:r>
              <a:rPr lang="en"/>
              <a:t>Variables</a:t>
            </a:r>
            <a:endParaRPr>
              <a:solidFill>
                <a:srgbClr val="30DDAE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1" name="Google Shape;11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028" y="1460763"/>
            <a:ext cx="1800002" cy="222197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6"/>
          <p:cNvSpPr txBox="1"/>
          <p:nvPr>
            <p:ph idx="4294967295" type="body"/>
          </p:nvPr>
        </p:nvSpPr>
        <p:spPr>
          <a:xfrm>
            <a:off x="6285725" y="4736975"/>
            <a:ext cx="2757300" cy="3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CCCCCC"/>
                </a:solidFill>
              </a:rPr>
              <a:t>csinschools.com</a:t>
            </a:r>
            <a:endParaRPr sz="1400">
              <a:solidFill>
                <a:srgbClr val="CCCCCC"/>
              </a:solidFill>
            </a:endParaRPr>
          </a:p>
        </p:txBody>
      </p:sp>
      <p:pic>
        <p:nvPicPr>
          <p:cNvPr id="113" name="Google Shape;11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275651" y="2147119"/>
            <a:ext cx="1499174" cy="153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0600" y="2234650"/>
            <a:ext cx="2056700" cy="1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6"/>
          <p:cNvSpPr txBox="1"/>
          <p:nvPr/>
        </p:nvSpPr>
        <p:spPr>
          <a:xfrm>
            <a:off x="238375" y="3905675"/>
            <a:ext cx="5638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0DDAE"/>
                </a:solidFill>
                <a:latin typeface="Roboto"/>
                <a:ea typeface="Roboto"/>
                <a:cs typeface="Roboto"/>
                <a:sym typeface="Roboto"/>
              </a:rPr>
              <a:t>Teachers:</a:t>
            </a:r>
            <a:r>
              <a:rPr lang="en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From this lesson onwards, you’ll need a </a:t>
            </a:r>
            <a:r>
              <a:rPr lang="en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School ID</a:t>
            </a:r>
            <a:r>
              <a:rPr lang="en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>
              <a:solidFill>
                <a:srgbClr val="FAFAF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Please contact </a:t>
            </a:r>
            <a:r>
              <a:rPr lang="en" u="sng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support@csinschools.com</a:t>
            </a:r>
            <a:r>
              <a:rPr lang="en">
                <a:solidFill>
                  <a:srgbClr val="FAFAFA"/>
                </a:solidFill>
                <a:latin typeface="Roboto"/>
                <a:ea typeface="Roboto"/>
                <a:cs typeface="Roboto"/>
                <a:sym typeface="Roboto"/>
              </a:rPr>
              <a:t> if you don’t yet have one.</a:t>
            </a:r>
            <a:endParaRPr>
              <a:solidFill>
                <a:srgbClr val="FAFAF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1763" y="1380001"/>
            <a:ext cx="6720476" cy="238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07" name="Google Shape;207;p35"/>
          <p:cNvSpPr/>
          <p:nvPr/>
        </p:nvSpPr>
        <p:spPr>
          <a:xfrm>
            <a:off x="4045963" y="2205000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8" name="Google Shape;208;p35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7349" y="2106425"/>
            <a:ext cx="1109325" cy="11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5"/>
          <p:cNvSpPr txBox="1"/>
          <p:nvPr/>
        </p:nvSpPr>
        <p:spPr>
          <a:xfrm>
            <a:off x="4293563" y="2831950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:56 min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0" name="Google Shape;210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Explanation of Cloud Variables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11" name="Google Shape;211;p35"/>
          <p:cNvSpPr txBox="1"/>
          <p:nvPr/>
        </p:nvSpPr>
        <p:spPr>
          <a:xfrm>
            <a:off x="3291475" y="4345850"/>
            <a:ext cx="253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Link to Accompanying Slides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03.02 </a:t>
            </a:r>
            <a:r>
              <a:rPr lang="en"/>
              <a:t>Worksheet Activity</a:t>
            </a:r>
            <a:endParaRPr/>
          </a:p>
        </p:txBody>
      </p:sp>
      <p:sp>
        <p:nvSpPr>
          <p:cNvPr id="217" name="Google Shape;217;p36"/>
          <p:cNvSpPr txBox="1"/>
          <p:nvPr>
            <p:ph idx="1" type="body"/>
          </p:nvPr>
        </p:nvSpPr>
        <p:spPr>
          <a:xfrm>
            <a:off x="2954388" y="3968950"/>
            <a:ext cx="3235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Complete Questions 1 &amp; 2</a:t>
            </a:r>
            <a:endParaRPr/>
          </a:p>
        </p:txBody>
      </p:sp>
      <p:pic>
        <p:nvPicPr>
          <p:cNvPr id="218" name="Google Shape;21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8775" y="1170125"/>
            <a:ext cx="2646426" cy="2646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0138" y="1478538"/>
            <a:ext cx="6243726" cy="2406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24" name="Google Shape;224;p37"/>
          <p:cNvSpPr/>
          <p:nvPr/>
        </p:nvSpPr>
        <p:spPr>
          <a:xfrm>
            <a:off x="4045963" y="2205000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5" name="Google Shape;225;p37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7349" y="2106425"/>
            <a:ext cx="1109325" cy="11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7"/>
          <p:cNvSpPr txBox="1"/>
          <p:nvPr/>
        </p:nvSpPr>
        <p:spPr>
          <a:xfrm>
            <a:off x="4293563" y="2831950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:00 min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" name="Google Shape;227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Regular Variables vs Cloud Variables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28" name="Google Shape;228;p37"/>
          <p:cNvSpPr txBox="1"/>
          <p:nvPr/>
        </p:nvSpPr>
        <p:spPr>
          <a:xfrm>
            <a:off x="3291475" y="4345850"/>
            <a:ext cx="253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Link to Accompanying Slides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03.02 Worksheet Activity</a:t>
            </a:r>
            <a:endParaRPr/>
          </a:p>
        </p:txBody>
      </p:sp>
      <p:sp>
        <p:nvSpPr>
          <p:cNvPr id="234" name="Google Shape;234;p38"/>
          <p:cNvSpPr txBox="1"/>
          <p:nvPr>
            <p:ph idx="1" type="body"/>
          </p:nvPr>
        </p:nvSpPr>
        <p:spPr>
          <a:xfrm>
            <a:off x="2954388" y="3968950"/>
            <a:ext cx="3235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Complete Questions 3 &amp; 4</a:t>
            </a:r>
            <a:endParaRPr/>
          </a:p>
        </p:txBody>
      </p:sp>
      <p:pic>
        <p:nvPicPr>
          <p:cNvPr id="235" name="Google Shape;23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8775" y="1170125"/>
            <a:ext cx="2646426" cy="2646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Summary</a:t>
            </a:r>
            <a:endParaRPr/>
          </a:p>
        </p:txBody>
      </p:sp>
      <p:sp>
        <p:nvSpPr>
          <p:cNvPr id="241" name="Google Shape;241;p39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2" name="Google Shape;242;p39"/>
          <p:cNvPicPr preferRelativeResize="0"/>
          <p:nvPr/>
        </p:nvPicPr>
        <p:blipFill rotWithShape="1">
          <a:blip r:embed="rId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9"/>
          <p:cNvSpPr txBox="1"/>
          <p:nvPr>
            <p:ph idx="1" type="body"/>
          </p:nvPr>
        </p:nvSpPr>
        <p:spPr>
          <a:xfrm>
            <a:off x="311700" y="1152475"/>
            <a:ext cx="7889400" cy="38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</a:t>
            </a:r>
            <a:r>
              <a:rPr lang="en"/>
              <a:t>ou should now be able to: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how cloud variables allow communication between devices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Make a connection between between regular and cloud variables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Continue practicing using functions and variables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</a:t>
            </a:r>
            <a:endParaRPr/>
          </a:p>
        </p:txBody>
      </p:sp>
      <p:sp>
        <p:nvSpPr>
          <p:cNvPr id="121" name="Google Shape;121;p27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2" name="Google Shape;122;p27"/>
          <p:cNvPicPr preferRelativeResize="0"/>
          <p:nvPr/>
        </p:nvPicPr>
        <p:blipFill rotWithShape="1">
          <a:blip r:embed="rId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7"/>
          <p:cNvSpPr txBox="1"/>
          <p:nvPr>
            <p:ph idx="1" type="body"/>
          </p:nvPr>
        </p:nvSpPr>
        <p:spPr>
          <a:xfrm>
            <a:off x="311700" y="1152475"/>
            <a:ext cx="7889400" cy="38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the end of this lesson, you should be able to: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how cloud variables allow communication between devices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Make a connection between between regular and cloud variables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Continue practicing using functions and variables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to </a:t>
            </a:r>
            <a:r>
              <a:rPr lang="en"/>
              <a:t>Cloud Variable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29" name="Google Shape;129;p28"/>
          <p:cNvSpPr txBox="1"/>
          <p:nvPr>
            <p:ph idx="1" type="body"/>
          </p:nvPr>
        </p:nvSpPr>
        <p:spPr>
          <a:xfrm>
            <a:off x="311700" y="1152475"/>
            <a:ext cx="7612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We’re going to learn about cloud variables and how to use them to communicate between programs on different devices</a:t>
            </a:r>
            <a:endParaRPr sz="1500"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It will also illustrate </a:t>
            </a:r>
            <a:r>
              <a:rPr lang="en" sz="1500"/>
              <a:t>why general variables are important</a:t>
            </a:r>
            <a:endParaRPr sz="1500"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b="1" lang="en" sz="1500"/>
              <a:t>Note:</a:t>
            </a:r>
            <a:r>
              <a:rPr lang="en" sz="1500"/>
              <a:t> Cloud variables are </a:t>
            </a:r>
            <a:r>
              <a:rPr b="1" lang="en" sz="1500"/>
              <a:t>not</a:t>
            </a:r>
            <a:r>
              <a:rPr lang="en" sz="1500"/>
              <a:t> part of the official Python language, we will be using them as a learning tool</a:t>
            </a:r>
            <a:endParaRPr sz="1500">
              <a:solidFill>
                <a:srgbClr val="FF0000"/>
              </a:solidFill>
            </a:endParaRPr>
          </a:p>
        </p:txBody>
      </p:sp>
      <p:sp>
        <p:nvSpPr>
          <p:cNvPr id="130" name="Google Shape;130;p2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31" name="Google Shape;131;p2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32" name="Google Shape;132;p2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33" name="Google Shape;133;p2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4" name="Google Shape;13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4687713" y="2894344"/>
            <a:ext cx="1499174" cy="153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2663" y="2981875"/>
            <a:ext cx="2056700" cy="18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Previously on CS in Schools…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41" name="Google Shape;141;p29"/>
          <p:cNvSpPr txBox="1"/>
          <p:nvPr>
            <p:ph idx="1" type="body"/>
          </p:nvPr>
        </p:nvSpPr>
        <p:spPr>
          <a:xfrm>
            <a:off x="311700" y="1152475"/>
            <a:ext cx="7923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the last episode of CS in Schools: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the following line of code: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temperature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= getTemperature(</a:t>
            </a: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"Melbourne, VIC"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"2001-10-23"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is the: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Variable name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Function name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Function arguments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2" name="Google Shape;142;p29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" name="Google Shape;143;p2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44" name="Google Shape;144;p29"/>
          <p:cNvPicPr preferRelativeResize="0"/>
          <p:nvPr/>
        </p:nvPicPr>
        <p:blipFill rotWithShape="1">
          <a:blip r:embed="rId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Previously on CS in Schools…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50" name="Google Shape;150;p30"/>
          <p:cNvSpPr txBox="1"/>
          <p:nvPr>
            <p:ph idx="1" type="body"/>
          </p:nvPr>
        </p:nvSpPr>
        <p:spPr>
          <a:xfrm>
            <a:off x="311700" y="1152475"/>
            <a:ext cx="7923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the last episode of CS in Schools: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the following line of code: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temperature = getTemperature(</a:t>
            </a: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"Melbourne, VIC"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"2001-10-23"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is the: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Variable name: 		</a:t>
            </a:r>
            <a:r>
              <a:rPr lang="en">
                <a:solidFill>
                  <a:srgbClr val="FF0000"/>
                </a:solidFill>
              </a:rPr>
              <a:t>temperature</a:t>
            </a:r>
            <a:endParaRPr>
              <a:solidFill>
                <a:srgbClr val="FF0000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Function name: 		</a:t>
            </a:r>
            <a:r>
              <a:rPr lang="en">
                <a:solidFill>
                  <a:srgbClr val="FF0000"/>
                </a:solidFill>
              </a:rPr>
              <a:t>getTemperature</a:t>
            </a:r>
            <a:endParaRPr>
              <a:solidFill>
                <a:srgbClr val="FF0000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Function arguments: 	</a:t>
            </a:r>
            <a:r>
              <a:rPr lang="en">
                <a:solidFill>
                  <a:srgbClr val="FF0000"/>
                </a:solidFill>
              </a:rPr>
              <a:t>“Melbourne, VIC” </a:t>
            </a:r>
            <a:r>
              <a:rPr lang="en"/>
              <a:t>and</a:t>
            </a:r>
            <a:r>
              <a:rPr lang="en">
                <a:solidFill>
                  <a:srgbClr val="FF0000"/>
                </a:solidFill>
              </a:rPr>
              <a:t> “2001-10-23”</a:t>
            </a:r>
            <a:endParaRPr>
              <a:solidFill>
                <a:srgbClr val="FF0000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1" name="Google Shape;151;p30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2" name="Google Shape;152;p3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53" name="Google Shape;153;p30"/>
          <p:cNvPicPr preferRelativeResize="0"/>
          <p:nvPr/>
        </p:nvPicPr>
        <p:blipFill rotWithShape="1">
          <a:blip r:embed="rId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Previously on CS in Schools…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59" name="Google Shape;159;p31"/>
          <p:cNvSpPr txBox="1"/>
          <p:nvPr>
            <p:ph idx="1" type="body"/>
          </p:nvPr>
        </p:nvSpPr>
        <p:spPr>
          <a:xfrm>
            <a:off x="311700" y="1152475"/>
            <a:ext cx="7923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the last episode of CS in Schools: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Jake wants to ask the user to type in their age and store it into the age variable. However, his code below doesn’t seem to be working: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= print(</a:t>
            </a: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Rewrite the line of code so that it works.</a:t>
            </a:r>
            <a:endParaRPr>
              <a:solidFill>
                <a:srgbClr val="FF0000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0" name="Google Shape;160;p31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1" name="Google Shape;161;p3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62" name="Google Shape;162;p31"/>
          <p:cNvPicPr preferRelativeResize="0"/>
          <p:nvPr/>
        </p:nvPicPr>
        <p:blipFill rotWithShape="1">
          <a:blip r:embed="rId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Previously on CS in Schools…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68" name="Google Shape;168;p32"/>
          <p:cNvSpPr txBox="1"/>
          <p:nvPr>
            <p:ph idx="1" type="body"/>
          </p:nvPr>
        </p:nvSpPr>
        <p:spPr>
          <a:xfrm>
            <a:off x="311700" y="1152475"/>
            <a:ext cx="7923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the last episode of CS in Schools: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Jake wants to ask the user to type in their age and store it into the age variable. However, his code below doesn’t seem to be working: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age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= input(</a:t>
            </a: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Rewrite the line of code so that it works.</a:t>
            </a:r>
            <a:endParaRPr>
              <a:solidFill>
                <a:srgbClr val="FF0000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9" name="Google Shape;169;p32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0" name="Google Shape;170;p3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71" name="Google Shape;171;p32"/>
          <p:cNvPicPr preferRelativeResize="0"/>
          <p:nvPr/>
        </p:nvPicPr>
        <p:blipFill rotWithShape="1">
          <a:blip r:embed="rId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School ID</a:t>
            </a:r>
            <a:endParaRPr/>
          </a:p>
        </p:txBody>
      </p:sp>
      <p:pic>
        <p:nvPicPr>
          <p:cNvPr id="177" name="Google Shape;17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3825" y="1337400"/>
            <a:ext cx="6256351" cy="2929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8" name="Google Shape;178;p33"/>
          <p:cNvSpPr/>
          <p:nvPr/>
        </p:nvSpPr>
        <p:spPr>
          <a:xfrm>
            <a:off x="4045963" y="2273750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9" name="Google Shape;179;p3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7349" y="2175175"/>
            <a:ext cx="1109325" cy="11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3"/>
          <p:cNvSpPr txBox="1"/>
          <p:nvPr/>
        </p:nvSpPr>
        <p:spPr>
          <a:xfrm>
            <a:off x="4293563" y="2900700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0:46 min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33"/>
          <p:cNvSpPr txBox="1"/>
          <p:nvPr/>
        </p:nvSpPr>
        <p:spPr>
          <a:xfrm>
            <a:off x="3291475" y="4345850"/>
            <a:ext cx="253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Link to Accompanying Slides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Demo: Introduction to Cloud Variables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87" name="Google Shape;187;p34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8" name="Google Shape;188;p3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89" name="Google Shape;189;p34"/>
          <p:cNvPicPr preferRelativeResize="0"/>
          <p:nvPr/>
        </p:nvPicPr>
        <p:blipFill rotWithShape="1">
          <a:blip r:embed="rId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4"/>
          <p:cNvSpPr txBox="1"/>
          <p:nvPr/>
        </p:nvSpPr>
        <p:spPr>
          <a:xfrm>
            <a:off x="1351975" y="3604900"/>
            <a:ext cx="62940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Students</a:t>
            </a:r>
            <a:r>
              <a:rPr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: Follow the steps on the worksheet here!</a:t>
            </a:r>
            <a:endParaRPr sz="18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1" name="Google Shape;191;p34"/>
          <p:cNvPicPr preferRelativeResize="0"/>
          <p:nvPr/>
        </p:nvPicPr>
        <p:blipFill rotWithShape="1">
          <a:blip r:embed="rId6">
            <a:alphaModFix/>
          </a:blip>
          <a:srcRect b="0" l="0" r="46700" t="0"/>
          <a:stretch/>
        </p:blipFill>
        <p:spPr>
          <a:xfrm>
            <a:off x="1740825" y="1293879"/>
            <a:ext cx="1161015" cy="2034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4"/>
          <p:cNvPicPr preferRelativeResize="0"/>
          <p:nvPr/>
        </p:nvPicPr>
        <p:blipFill rotWithShape="1">
          <a:blip r:embed="rId6">
            <a:alphaModFix/>
          </a:blip>
          <a:srcRect b="0" l="53639" r="0" t="0"/>
          <a:stretch/>
        </p:blipFill>
        <p:spPr>
          <a:xfrm>
            <a:off x="6353908" y="1293879"/>
            <a:ext cx="1009892" cy="2034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4763918" y="1293874"/>
            <a:ext cx="1395941" cy="1337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57653" y="1370011"/>
            <a:ext cx="1915076" cy="156568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/>
          <p:nvPr/>
        </p:nvSpPr>
        <p:spPr>
          <a:xfrm>
            <a:off x="2863575" y="1370000"/>
            <a:ext cx="60000" cy="1536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6" name="Google Shape;196;p34"/>
          <p:cNvSpPr/>
          <p:nvPr/>
        </p:nvSpPr>
        <p:spPr>
          <a:xfrm>
            <a:off x="6202775" y="1390150"/>
            <a:ext cx="208200" cy="1536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7" name="Google Shape;197;p34"/>
          <p:cNvSpPr txBox="1"/>
          <p:nvPr/>
        </p:nvSpPr>
        <p:spPr>
          <a:xfrm>
            <a:off x="1209050" y="4104550"/>
            <a:ext cx="6633300" cy="7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800" u="sng">
                <a:solidFill>
                  <a:srgbClr val="25326F"/>
                </a:solidFill>
                <a:latin typeface="Roboto"/>
                <a:ea typeface="Roboto"/>
                <a:cs typeface="Roboto"/>
                <a:sym typeface="Roboto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Teachers</a:t>
            </a:r>
            <a:r>
              <a:rPr lang="en" sz="1800" u="sng">
                <a:solidFill>
                  <a:srgbClr val="25326F"/>
                </a:solidFill>
                <a:latin typeface="Roboto"/>
                <a:ea typeface="Roboto"/>
                <a:cs typeface="Roboto"/>
                <a:sym typeface="Roboto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: You have your own script sheet. To access it, login as a teacher to this page.</a:t>
            </a:r>
            <a:endParaRPr sz="1800">
              <a:solidFill>
                <a:srgbClr val="25326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34"/>
          <p:cNvSpPr/>
          <p:nvPr/>
        </p:nvSpPr>
        <p:spPr>
          <a:xfrm>
            <a:off x="4026263" y="1600625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9" name="Google Shape;199;p34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997649" y="1502050"/>
            <a:ext cx="1109325" cy="11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4"/>
          <p:cNvSpPr txBox="1"/>
          <p:nvPr/>
        </p:nvSpPr>
        <p:spPr>
          <a:xfrm>
            <a:off x="4273863" y="2227575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:00 min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1" name="Google Shape;201;p34"/>
          <p:cNvSpPr txBox="1"/>
          <p:nvPr/>
        </p:nvSpPr>
        <p:spPr>
          <a:xfrm>
            <a:off x="3381088" y="2678825"/>
            <a:ext cx="2535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2"/>
              </a:rPr>
              <a:t>Link to Accompanying Slides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