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
      <p:font typeface="Francois One"/>
      <p:regular r:id="rId32"/>
    </p:embeddedFont>
    <p:embeddedFont>
      <p:font typeface="Roboto Mon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RobotoMono-regular.fntdata"/><Relationship Id="rId10" Type="http://schemas.openxmlformats.org/officeDocument/2006/relationships/slide" Target="slides/slide5.xml"/><Relationship Id="rId32" Type="http://schemas.openxmlformats.org/officeDocument/2006/relationships/font" Target="fonts/FrancoisOne-regular.fntdata"/><Relationship Id="rId13" Type="http://schemas.openxmlformats.org/officeDocument/2006/relationships/slide" Target="slides/slide8.xml"/><Relationship Id="rId35" Type="http://schemas.openxmlformats.org/officeDocument/2006/relationships/font" Target="fonts/RobotoMono-italic.fntdata"/><Relationship Id="rId12" Type="http://schemas.openxmlformats.org/officeDocument/2006/relationships/slide" Target="slides/slide7.xml"/><Relationship Id="rId34" Type="http://schemas.openxmlformats.org/officeDocument/2006/relationships/font" Target="fonts/RobotoMon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Mon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5035080fe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035080fe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3d382eef5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3d382eef5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478538d5b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478538d5b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3c19b28e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3c19b28e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656d80c6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8656d80c6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4ab26c208b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4ab26c208b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8656d80c6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8656d80c6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4ab26c208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4ab26c208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3c19b27a0f_1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3c19b27a0f_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3c19b27a0f_1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3c19b27a0f_1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290e4a55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1290e4a55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b4a21629e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b4a21629e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b1f6fa87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b1f6fa87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dec86313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dec86313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4ce72968ca_0_18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ce72968ca_0_1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1692e24946_0_1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1692e24946_0_1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1692e24946_0_1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1692e24946_0_1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692e24946_0_1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1692e24946_0_1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8656d80c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8656d80c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d382eef5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d382eef5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d382eef5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3d382eef5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3d382eef5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3d382eef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2A4A"/>
        </a:solidFill>
      </p:bgPr>
    </p:bg>
    <p:spTree>
      <p:nvGrpSpPr>
        <p:cNvPr id="54" name="Shape 54"/>
        <p:cNvGrpSpPr/>
        <p:nvPr/>
      </p:nvGrpSpPr>
      <p:grpSpPr>
        <a:xfrm>
          <a:off x="0" y="0"/>
          <a:ext cx="0" cy="0"/>
          <a:chOff x="0" y="0"/>
          <a:chExt cx="0" cy="0"/>
        </a:xfrm>
      </p:grpSpPr>
      <p:sp>
        <p:nvSpPr>
          <p:cNvPr id="55" name="Google Shape;55;p14"/>
          <p:cNvSpPr/>
          <p:nvPr/>
        </p:nvSpPr>
        <p:spPr>
          <a:xfrm flipH="1" rot="-5400000">
            <a:off x="4955688" y="961013"/>
            <a:ext cx="5149325" cy="3227300"/>
          </a:xfrm>
          <a:prstGeom prst="flowChartManualInpu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528325"/>
            <a:ext cx="8520600" cy="1049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5200"/>
              <a:buFont typeface="Francois One"/>
              <a:buNone/>
              <a:defRPr sz="5200">
                <a:solidFill>
                  <a:srgbClr val="FFFFFF"/>
                </a:solidFill>
                <a:latin typeface="Francois One"/>
                <a:ea typeface="Francois One"/>
                <a:cs typeface="Francois One"/>
                <a:sym typeface="Francois On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1614925"/>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0DDAE"/>
              </a:buClr>
              <a:buSzPts val="2800"/>
              <a:buFont typeface="Francois One"/>
              <a:buNone/>
              <a:defRPr sz="2800">
                <a:solidFill>
                  <a:srgbClr val="30DDAE"/>
                </a:solidFill>
                <a:latin typeface="Francois One"/>
                <a:ea typeface="Francois One"/>
                <a:cs typeface="Francois One"/>
                <a:sym typeface="Francois 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25326F"/>
              </a:buClr>
              <a:buSzPts val="3600"/>
              <a:buFont typeface="Francois One"/>
              <a:buNone/>
              <a:defRPr sz="3600">
                <a:solidFill>
                  <a:srgbClr val="25326F"/>
                </a:solidFill>
                <a:latin typeface="Francois One"/>
                <a:ea typeface="Francois One"/>
                <a:cs typeface="Francois One"/>
                <a:sym typeface="Francois 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a:latin typeface="Roboto"/>
                <a:ea typeface="Roboto"/>
                <a:cs typeface="Roboto"/>
                <a:sym typeface="Roboto"/>
              </a:defRPr>
            </a:lvl1pPr>
            <a:lvl2pPr indent="-317500" lvl="1" marL="914400" rtl="0">
              <a:spcBef>
                <a:spcPts val="1600"/>
              </a:spcBef>
              <a:spcAft>
                <a:spcPts val="0"/>
              </a:spcAft>
              <a:buSzPts val="1400"/>
              <a:buFont typeface="Roboto"/>
              <a:buChar char="○"/>
              <a:defRPr>
                <a:latin typeface="Roboto"/>
                <a:ea typeface="Roboto"/>
                <a:cs typeface="Roboto"/>
                <a:sym typeface="Roboto"/>
              </a:defRPr>
            </a:lvl2pPr>
            <a:lvl3pPr indent="-317500" lvl="2" marL="1371600" rtl="0">
              <a:spcBef>
                <a:spcPts val="1600"/>
              </a:spcBef>
              <a:spcAft>
                <a:spcPts val="0"/>
              </a:spcAft>
              <a:buSzPts val="1400"/>
              <a:buFont typeface="Roboto"/>
              <a:buChar char="■"/>
              <a:defRPr>
                <a:latin typeface="Roboto"/>
                <a:ea typeface="Roboto"/>
                <a:cs typeface="Roboto"/>
                <a:sym typeface="Roboto"/>
              </a:defRPr>
            </a:lvl3pPr>
            <a:lvl4pPr indent="-317500" lvl="3" marL="1828800" rtl="0">
              <a:spcBef>
                <a:spcPts val="1600"/>
              </a:spcBef>
              <a:spcAft>
                <a:spcPts val="0"/>
              </a:spcAft>
              <a:buSzPts val="1400"/>
              <a:buFont typeface="Roboto"/>
              <a:buChar char="●"/>
              <a:defRPr>
                <a:latin typeface="Roboto"/>
                <a:ea typeface="Roboto"/>
                <a:cs typeface="Roboto"/>
                <a:sym typeface="Roboto"/>
              </a:defRPr>
            </a:lvl4pPr>
            <a:lvl5pPr indent="-317500" lvl="4" marL="2286000" rtl="0">
              <a:spcBef>
                <a:spcPts val="1600"/>
              </a:spcBef>
              <a:spcAft>
                <a:spcPts val="0"/>
              </a:spcAft>
              <a:buSzPts val="1400"/>
              <a:buFont typeface="Roboto"/>
              <a:buChar char="○"/>
              <a:defRPr>
                <a:latin typeface="Roboto"/>
                <a:ea typeface="Roboto"/>
                <a:cs typeface="Roboto"/>
                <a:sym typeface="Roboto"/>
              </a:defRPr>
            </a:lvl5pPr>
            <a:lvl6pPr indent="-317500" lvl="5" marL="2743200" rtl="0">
              <a:spcBef>
                <a:spcPts val="1600"/>
              </a:spcBef>
              <a:spcAft>
                <a:spcPts val="0"/>
              </a:spcAft>
              <a:buSzPts val="1400"/>
              <a:buFont typeface="Roboto"/>
              <a:buChar char="■"/>
              <a:defRPr>
                <a:latin typeface="Roboto"/>
                <a:ea typeface="Roboto"/>
                <a:cs typeface="Roboto"/>
                <a:sym typeface="Roboto"/>
              </a:defRPr>
            </a:lvl6pPr>
            <a:lvl7pPr indent="-317500" lvl="6" marL="3200400" rtl="0">
              <a:spcBef>
                <a:spcPts val="1600"/>
              </a:spcBef>
              <a:spcAft>
                <a:spcPts val="0"/>
              </a:spcAft>
              <a:buSzPts val="1400"/>
              <a:buFont typeface="Roboto"/>
              <a:buChar char="●"/>
              <a:defRPr>
                <a:latin typeface="Roboto"/>
                <a:ea typeface="Roboto"/>
                <a:cs typeface="Roboto"/>
                <a:sym typeface="Roboto"/>
              </a:defRPr>
            </a:lvl7pPr>
            <a:lvl8pPr indent="-317500" lvl="7" marL="3657600" rtl="0">
              <a:spcBef>
                <a:spcPts val="1600"/>
              </a:spcBef>
              <a:spcAft>
                <a:spcPts val="0"/>
              </a:spcAft>
              <a:buSzPts val="1400"/>
              <a:buFont typeface="Roboto"/>
              <a:buChar char="○"/>
              <a:defRPr>
                <a:latin typeface="Roboto"/>
                <a:ea typeface="Roboto"/>
                <a:cs typeface="Roboto"/>
                <a:sym typeface="Roboto"/>
              </a:defRPr>
            </a:lvl8pPr>
            <a:lvl9pPr indent="-317500" lvl="8" marL="4114800" rtl="0">
              <a:spcBef>
                <a:spcPts val="1600"/>
              </a:spcBef>
              <a:spcAft>
                <a:spcPts val="1600"/>
              </a:spcAft>
              <a:buSzPts val="1400"/>
              <a:buFont typeface="Roboto"/>
              <a:buChar char="■"/>
              <a:defRPr>
                <a:latin typeface="Roboto"/>
                <a:ea typeface="Roboto"/>
                <a:cs typeface="Roboto"/>
                <a:sym typeface="Roboto"/>
              </a:defRPr>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5326F"/>
              </a:buClr>
              <a:buSzPts val="2800"/>
              <a:buNone/>
              <a:defRPr>
                <a:solidFill>
                  <a:srgbClr val="25326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 name="Google Shape;80;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 name="Google Shape;89;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1" name="Google Shape;9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4" name="Google Shape;9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7" name="Google Shape;97;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8" name="Google Shape;9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5326F"/>
              </a:buClr>
              <a:buSzPts val="2800"/>
              <a:buFont typeface="Francois One"/>
              <a:buNone/>
              <a:defRPr sz="2800">
                <a:solidFill>
                  <a:srgbClr val="25326F"/>
                </a:solidFill>
                <a:latin typeface="Francois One"/>
                <a:ea typeface="Francois One"/>
                <a:cs typeface="Francois One"/>
                <a:sym typeface="Francois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s://csinschools.io/pythonai/0101ws"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csinschools.io/courses/coding-with-python-and-ai/lessons/lesson-1-functions-are-fun/activities/demo-01-02-hello-world-again/"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hyperlink" Target="https://csinschools.io/pythonai/0103s" TargetMode="External"/><Relationship Id="rId5" Type="http://schemas.openxmlformats.org/officeDocument/2006/relationships/hyperlink" Target="https://youtu.be/5S74kWWG5YA" TargetMode="External"/><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csinschools.io/pythonai/0101ws"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hyperlink" Target="https://csinschools.io/pythonai/0102s" TargetMode="External"/><Relationship Id="rId5" Type="http://schemas.openxmlformats.org/officeDocument/2006/relationships/hyperlink" Target="https://youtu.be/vRQ7LalTDVY" TargetMode="External"/><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s://csinschools.io/pythonai/0101ws"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csinschools.io/courses/coding-with-python-and-ai/lessons/lesson-1-functions-are-fun/activities/coding-task-01-01-your-first-words/"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csinschools.io/courses/coding-with-python-and-ai/lessons/lesson-1-functions-are-fun/activities/coding-task-01-02-look-whos-talking/"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hyperlink" Target="https://csinschools.io/courses/coding-with-python-and-ai/lessons/lesson-1-functions-are-fun/activities/coding-task-01-04-pytris/" TargetMode="External"/><Relationship Id="rId5" Type="http://schemas.openxmlformats.org/officeDocument/2006/relationships/hyperlink" Target="http://www.youtube.com/watch?v=-BLM1naCfME" TargetMode="External"/><Relationship Id="rId6" Type="http://schemas.openxmlformats.org/officeDocument/2006/relationships/image" Target="../media/image14.jpg"/><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8.png"/></Relationships>
</file>

<file path=ppt/slides/_rels/slide22.xml.rels><?xml version="1.0" encoding="UTF-8" standalone="yes"?><Relationships xmlns="http://schemas.openxmlformats.org/package/2006/relationships"><Relationship Id="rId11" Type="http://schemas.openxmlformats.org/officeDocument/2006/relationships/hyperlink" Target="https://www.flaticon.com/free-icon/footprint_2269050" TargetMode="External"/><Relationship Id="rId10" Type="http://schemas.openxmlformats.org/officeDocument/2006/relationships/hyperlink" Target="https://www.flaticon.com/authors/freepik" TargetMode="External"/><Relationship Id="rId13" Type="http://schemas.openxmlformats.org/officeDocument/2006/relationships/hyperlink" Target="https://www.flaticon.com/authors/freepik" TargetMode="External"/><Relationship Id="rId12" Type="http://schemas.openxmlformats.org/officeDocument/2006/relationships/hyperlink" Target="https://www.flaticon.com/authors/freepik" TargetMode="External"/><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s://csinschools.io/" TargetMode="External"/><Relationship Id="rId4" Type="http://schemas.openxmlformats.org/officeDocument/2006/relationships/hyperlink" Target="https://creativecommons.org/licenses/by-sa/4.0/" TargetMode="External"/><Relationship Id="rId9" Type="http://schemas.openxmlformats.org/officeDocument/2006/relationships/hyperlink" Target="https://www.flaticon.com/authors/freepik" TargetMode="External"/><Relationship Id="rId14" Type="http://schemas.openxmlformats.org/officeDocument/2006/relationships/image" Target="../media/image18.png"/><Relationship Id="rId5" Type="http://schemas.openxmlformats.org/officeDocument/2006/relationships/hyperlink" Target="https://unsplash.com/photos/GwsXX--WwjU" TargetMode="External"/><Relationship Id="rId6" Type="http://schemas.openxmlformats.org/officeDocument/2006/relationships/hyperlink" Target="https://unsplash.com/@rawpixel" TargetMode="External"/><Relationship Id="rId7" Type="http://schemas.openxmlformats.org/officeDocument/2006/relationships/hyperlink" Target="https://unsplash.com/" TargetMode="External"/><Relationship Id="rId8" Type="http://schemas.openxmlformats.org/officeDocument/2006/relationships/hyperlink" Target="https://www.flaticon.com/free-icon/rugby-ball_297197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hyperlink" Target="https://csinschools.io/pythonai/0101d" TargetMode="External"/><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hyperlink" Target="https://csinschools.io/pythonai/0101s" TargetMode="External"/><Relationship Id="rId5" Type="http://schemas.openxmlformats.org/officeDocument/2006/relationships/hyperlink" Target="https://youtu.be/QLYu7iyrpcU" TargetMode="External"/><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2A4A"/>
        </a:solidFill>
      </p:bgPr>
    </p:bg>
    <p:spTree>
      <p:nvGrpSpPr>
        <p:cNvPr id="104" name="Shape 104"/>
        <p:cNvGrpSpPr/>
        <p:nvPr/>
      </p:nvGrpSpPr>
      <p:grpSpPr>
        <a:xfrm>
          <a:off x="0" y="0"/>
          <a:ext cx="0" cy="0"/>
          <a:chOff x="0" y="0"/>
          <a:chExt cx="0" cy="0"/>
        </a:xfrm>
      </p:grpSpPr>
      <p:sp>
        <p:nvSpPr>
          <p:cNvPr id="105" name="Google Shape;105;p25"/>
          <p:cNvSpPr txBox="1"/>
          <p:nvPr>
            <p:ph type="ctrTitle"/>
          </p:nvPr>
        </p:nvSpPr>
        <p:spPr>
          <a:xfrm>
            <a:off x="578925" y="743925"/>
            <a:ext cx="4656300" cy="99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latin typeface="Francois One"/>
                <a:ea typeface="Francois One"/>
                <a:cs typeface="Francois One"/>
                <a:sym typeface="Francois One"/>
              </a:rPr>
              <a:t>Lesson </a:t>
            </a:r>
            <a:r>
              <a:rPr lang="en"/>
              <a:t>1</a:t>
            </a:r>
            <a:endParaRPr>
              <a:solidFill>
                <a:srgbClr val="FFFFFF"/>
              </a:solidFill>
              <a:latin typeface="Francois One"/>
              <a:ea typeface="Francois One"/>
              <a:cs typeface="Francois One"/>
              <a:sym typeface="Francois One"/>
            </a:endParaRPr>
          </a:p>
        </p:txBody>
      </p:sp>
      <p:sp>
        <p:nvSpPr>
          <p:cNvPr id="106" name="Google Shape;106;p25"/>
          <p:cNvSpPr txBox="1"/>
          <p:nvPr>
            <p:ph idx="1" type="subTitle"/>
          </p:nvPr>
        </p:nvSpPr>
        <p:spPr>
          <a:xfrm>
            <a:off x="579000" y="1621225"/>
            <a:ext cx="4797000" cy="12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Functions</a:t>
            </a:r>
            <a:endParaRPr>
              <a:solidFill>
                <a:srgbClr val="30DDAE"/>
              </a:solidFill>
              <a:latin typeface="Francois One"/>
              <a:ea typeface="Francois One"/>
              <a:cs typeface="Francois One"/>
              <a:sym typeface="Francois One"/>
            </a:endParaRPr>
          </a:p>
        </p:txBody>
      </p:sp>
      <p:pic>
        <p:nvPicPr>
          <p:cNvPr id="107" name="Google Shape;107;p25"/>
          <p:cNvPicPr preferRelativeResize="0"/>
          <p:nvPr/>
        </p:nvPicPr>
        <p:blipFill>
          <a:blip r:embed="rId3">
            <a:alphaModFix/>
          </a:blip>
          <a:stretch>
            <a:fillRect/>
          </a:stretch>
        </p:blipFill>
        <p:spPr>
          <a:xfrm>
            <a:off x="6827028" y="1460763"/>
            <a:ext cx="1800002" cy="2221976"/>
          </a:xfrm>
          <a:prstGeom prst="rect">
            <a:avLst/>
          </a:prstGeom>
          <a:noFill/>
          <a:ln>
            <a:noFill/>
          </a:ln>
        </p:spPr>
      </p:pic>
      <p:sp>
        <p:nvSpPr>
          <p:cNvPr id="108" name="Google Shape;108;p25"/>
          <p:cNvSpPr txBox="1"/>
          <p:nvPr>
            <p:ph idx="4294967295" type="body"/>
          </p:nvPr>
        </p:nvSpPr>
        <p:spPr>
          <a:xfrm>
            <a:off x="6285725" y="4736975"/>
            <a:ext cx="2757300" cy="3045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1400">
                <a:solidFill>
                  <a:srgbClr val="CCCCCC"/>
                </a:solidFill>
              </a:rPr>
              <a:t>c</a:t>
            </a:r>
            <a:r>
              <a:rPr lang="en" sz="1400">
                <a:solidFill>
                  <a:srgbClr val="CCCCCC"/>
                </a:solidFill>
              </a:rPr>
              <a:t>sinschools.com</a:t>
            </a:r>
            <a:endParaRPr sz="1400">
              <a:solidFill>
                <a:srgbClr val="CCCCCC"/>
              </a:solidFill>
            </a:endParaRPr>
          </a:p>
          <a:p>
            <a:pPr indent="0" lvl="0" marL="0" rtl="0" algn="r">
              <a:lnSpc>
                <a:spcPct val="150000"/>
              </a:lnSpc>
              <a:spcBef>
                <a:spcPts val="1600"/>
              </a:spcBef>
              <a:spcAft>
                <a:spcPts val="1600"/>
              </a:spcAft>
              <a:buNone/>
            </a:pPr>
            <a:r>
              <a:t/>
            </a:r>
            <a:endParaRPr sz="1400">
              <a:solidFill>
                <a:srgbClr val="CCCCCC"/>
              </a:solidFill>
            </a:endParaRPr>
          </a:p>
        </p:txBody>
      </p:sp>
      <p:pic>
        <p:nvPicPr>
          <p:cNvPr id="109" name="Google Shape;109;p25"/>
          <p:cNvPicPr preferRelativeResize="0"/>
          <p:nvPr/>
        </p:nvPicPr>
        <p:blipFill>
          <a:blip r:embed="rId4">
            <a:alphaModFix/>
          </a:blip>
          <a:stretch>
            <a:fillRect/>
          </a:stretch>
        </p:blipFill>
        <p:spPr>
          <a:xfrm>
            <a:off x="2500950" y="2687475"/>
            <a:ext cx="1410325" cy="1410325"/>
          </a:xfrm>
          <a:prstGeom prst="rect">
            <a:avLst/>
          </a:prstGeom>
          <a:noFill/>
          <a:ln>
            <a:noFill/>
          </a:ln>
        </p:spPr>
      </p:pic>
      <p:sp>
        <p:nvSpPr>
          <p:cNvPr id="110" name="Google Shape;110;p25"/>
          <p:cNvSpPr txBox="1"/>
          <p:nvPr/>
        </p:nvSpPr>
        <p:spPr>
          <a:xfrm>
            <a:off x="2849752" y="2849823"/>
            <a:ext cx="7386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Mono"/>
                <a:ea typeface="Roboto Mono"/>
                <a:cs typeface="Roboto Mono"/>
                <a:sym typeface="Roboto Mono"/>
              </a:rPr>
              <a:t>1 2 3</a:t>
            </a:r>
            <a:endParaRPr b="1">
              <a:solidFill>
                <a:srgbClr val="FFFFFF"/>
              </a:solidFill>
              <a:latin typeface="Roboto Mono"/>
              <a:ea typeface="Roboto Mono"/>
              <a:cs typeface="Roboto Mono"/>
              <a:sym typeface="Roboto Mon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p:nvPr/>
        </p:nvSpPr>
        <p:spPr>
          <a:xfrm>
            <a:off x="686550" y="1934600"/>
            <a:ext cx="7770900" cy="21831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highlight>
                  <a:srgbClr val="FFFF00"/>
                </a:highlight>
                <a:latin typeface="Roboto Mono"/>
                <a:ea typeface="Roboto Mono"/>
                <a:cs typeface="Roboto Mono"/>
                <a:sym typeface="Roboto Mono"/>
              </a:rPr>
              <a:t>"Superhero name generator"</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top_colour = input(</a:t>
            </a:r>
            <a:r>
              <a:rPr lang="en" sz="1600">
                <a:solidFill>
                  <a:srgbClr val="FF0000"/>
                </a:solidFill>
                <a:latin typeface="Roboto Mono"/>
                <a:ea typeface="Roboto Mono"/>
                <a:cs typeface="Roboto Mono"/>
                <a:sym typeface="Roboto Mono"/>
              </a:rPr>
              <a:t>"What is the colour of your top? "</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drink = input(</a:t>
            </a:r>
            <a:r>
              <a:rPr lang="en" sz="1600">
                <a:solidFill>
                  <a:srgbClr val="FF0000"/>
                </a:solidFill>
                <a:latin typeface="Roboto Mono"/>
                <a:ea typeface="Roboto Mono"/>
                <a:cs typeface="Roboto Mono"/>
                <a:sym typeface="Roboto Mono"/>
              </a:rPr>
              <a:t>"What was the last thing you drank? "</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supehero_name = top_colour + </a:t>
            </a:r>
            <a:r>
              <a:rPr lang="en" sz="1600">
                <a:solidFill>
                  <a:srgbClr val="FF0000"/>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 + drink</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highlight>
                  <a:srgbClr val="FFFF00"/>
                </a:highlight>
                <a:latin typeface="Roboto Mono"/>
                <a:ea typeface="Roboto Mono"/>
                <a:cs typeface="Roboto Mono"/>
                <a:sym typeface="Roboto Mono"/>
              </a:rPr>
              <a:t>"Generating your name..."</a:t>
            </a:r>
            <a:r>
              <a:rPr lang="en" sz="1600">
                <a:solidFill>
                  <a:schemeClr val="dk1"/>
                </a:solidFill>
                <a:latin typeface="Roboto Mono"/>
                <a:ea typeface="Roboto Mono"/>
                <a:cs typeface="Roboto Mono"/>
                <a:sym typeface="Roboto Mono"/>
              </a:rPr>
              <a:t>)</a:t>
            </a:r>
            <a:r>
              <a:rPr lang="en" sz="1600">
                <a:solidFill>
                  <a:srgbClr val="6AA84F"/>
                </a:solidFill>
                <a:latin typeface="Roboto Mono"/>
                <a:ea typeface="Roboto Mono"/>
                <a:cs typeface="Roboto Mono"/>
                <a:sym typeface="Roboto Mono"/>
              </a:rPr>
              <a:t>	</a:t>
            </a:r>
            <a:endParaRPr sz="1600">
              <a:solidFill>
                <a:srgbClr val="6AA84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sleep(1)</a:t>
            </a:r>
            <a:endParaRPr sz="1600">
              <a:solidFill>
                <a:srgbClr val="6AA84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highlight>
                  <a:srgbClr val="FFFF00"/>
                </a:highlight>
                <a:latin typeface="Roboto Mono"/>
                <a:ea typeface="Roboto Mono"/>
                <a:cs typeface="Roboto Mono"/>
                <a:sym typeface="Roboto Mono"/>
              </a:rPr>
              <a:t>"Your superhero name is " </a:t>
            </a:r>
            <a:r>
              <a:rPr lang="en" sz="1600">
                <a:solidFill>
                  <a:schemeClr val="dk1"/>
                </a:solidFill>
                <a:highlight>
                  <a:srgbClr val="FFFF00"/>
                </a:highlight>
                <a:latin typeface="Roboto Mono"/>
                <a:ea typeface="Roboto Mono"/>
                <a:cs typeface="Roboto Mono"/>
                <a:sym typeface="Roboto Mono"/>
              </a:rPr>
              <a:t>+ supehero_name + </a:t>
            </a:r>
            <a:r>
              <a:rPr lang="en" sz="1600">
                <a:solidFill>
                  <a:srgbClr val="FF0000"/>
                </a:solidFill>
                <a:highlight>
                  <a:srgbClr val="FFFF00"/>
                </a:highlight>
                <a:latin typeface="Roboto Mono"/>
                <a:ea typeface="Roboto Mono"/>
                <a:cs typeface="Roboto Mono"/>
                <a:sym typeface="Roboto Mono"/>
              </a:rPr>
              <a:t>"!"</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600">
              <a:solidFill>
                <a:srgbClr val="6AA84F"/>
              </a:solidFill>
              <a:latin typeface="Roboto Mono"/>
              <a:ea typeface="Roboto Mono"/>
              <a:cs typeface="Roboto Mono"/>
              <a:sym typeface="Roboto Mono"/>
            </a:endParaRPr>
          </a:p>
        </p:txBody>
      </p:sp>
      <p:sp>
        <p:nvSpPr>
          <p:cNvPr id="186" name="Google Shape;186;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Check Your Understanding</a:t>
            </a:r>
            <a:endParaRPr/>
          </a:p>
          <a:p>
            <a:pPr indent="0" lvl="0" marL="0" rtl="0" algn="l">
              <a:spcBef>
                <a:spcPts val="0"/>
              </a:spcBef>
              <a:spcAft>
                <a:spcPts val="0"/>
              </a:spcAft>
              <a:buNone/>
            </a:pPr>
            <a:r>
              <a:t/>
            </a:r>
            <a:endParaRPr/>
          </a:p>
        </p:txBody>
      </p:sp>
      <p:sp>
        <p:nvSpPr>
          <p:cNvPr id="187" name="Google Shape;187;p34"/>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188" name="Google Shape;188;p34"/>
          <p:cNvSpPr txBox="1"/>
          <p:nvPr>
            <p:ph idx="1" type="body"/>
          </p:nvPr>
        </p:nvSpPr>
        <p:spPr>
          <a:xfrm>
            <a:off x="314475" y="1152475"/>
            <a:ext cx="8520600" cy="57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
              <a:t>In the following code, highlight the print </a:t>
            </a:r>
            <a:r>
              <a:rPr b="1" lang="en"/>
              <a:t>functions arguments</a:t>
            </a:r>
            <a:r>
              <a:rPr lang="en"/>
              <a:t>.</a:t>
            </a:r>
            <a:endParaRPr>
              <a:solidFill>
                <a:srgbClr val="0097A7"/>
              </a:solidFill>
              <a:latin typeface="Roboto Mono"/>
              <a:ea typeface="Roboto Mono"/>
              <a:cs typeface="Roboto Mono"/>
              <a:sym typeface="Roboto Mon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01.02 Worksheet Activity</a:t>
            </a:r>
            <a:endParaRPr/>
          </a:p>
        </p:txBody>
      </p:sp>
      <p:sp>
        <p:nvSpPr>
          <p:cNvPr id="194" name="Google Shape;194;p35"/>
          <p:cNvSpPr txBox="1"/>
          <p:nvPr>
            <p:ph idx="1" type="body"/>
          </p:nvPr>
        </p:nvSpPr>
        <p:spPr>
          <a:xfrm>
            <a:off x="2954388" y="3968950"/>
            <a:ext cx="3235200" cy="645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3"/>
              </a:rPr>
              <a:t>Complete Questions 1</a:t>
            </a:r>
            <a:endParaRPr/>
          </a:p>
        </p:txBody>
      </p:sp>
      <p:pic>
        <p:nvPicPr>
          <p:cNvPr id="195" name="Google Shape;195;p35"/>
          <p:cNvPicPr preferRelativeResize="0"/>
          <p:nvPr/>
        </p:nvPicPr>
        <p:blipFill>
          <a:blip r:embed="rId4">
            <a:alphaModFix/>
          </a:blip>
          <a:stretch>
            <a:fillRect/>
          </a:stretch>
        </p:blipFill>
        <p:spPr>
          <a:xfrm>
            <a:off x="3248775" y="1170125"/>
            <a:ext cx="2646426" cy="2646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01.03 Demo</a:t>
            </a:r>
            <a:r>
              <a:rPr lang="en"/>
              <a:t>: Hello, world…. again??</a:t>
            </a:r>
            <a:endParaRPr/>
          </a:p>
        </p:txBody>
      </p:sp>
      <p:sp>
        <p:nvSpPr>
          <p:cNvPr id="201" name="Google Shape;201;p36"/>
          <p:cNvSpPr txBox="1"/>
          <p:nvPr>
            <p:ph idx="1" type="body"/>
          </p:nvPr>
        </p:nvSpPr>
        <p:spPr>
          <a:xfrm>
            <a:off x="877300" y="3969050"/>
            <a:ext cx="7273200" cy="528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3"/>
              </a:rPr>
              <a:t>Why do we have to keep saying hello?</a:t>
            </a:r>
            <a:endParaRPr/>
          </a:p>
        </p:txBody>
      </p:sp>
      <p:pic>
        <p:nvPicPr>
          <p:cNvPr id="202" name="Google Shape;202;p36"/>
          <p:cNvPicPr preferRelativeResize="0"/>
          <p:nvPr/>
        </p:nvPicPr>
        <p:blipFill>
          <a:blip r:embed="rId4">
            <a:alphaModFix/>
          </a:blip>
          <a:stretch>
            <a:fillRect/>
          </a:stretch>
        </p:blipFill>
        <p:spPr>
          <a:xfrm>
            <a:off x="3390538" y="1323100"/>
            <a:ext cx="2246725" cy="2246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7"/>
          <p:cNvPicPr preferRelativeResize="0"/>
          <p:nvPr/>
        </p:nvPicPr>
        <p:blipFill>
          <a:blip r:embed="rId3">
            <a:alphaModFix/>
          </a:blip>
          <a:stretch>
            <a:fillRect/>
          </a:stretch>
        </p:blipFill>
        <p:spPr>
          <a:xfrm>
            <a:off x="1005138" y="945299"/>
            <a:ext cx="7201825" cy="2735301"/>
          </a:xfrm>
          <a:prstGeom prst="rect">
            <a:avLst/>
          </a:prstGeom>
          <a:noFill/>
          <a:ln>
            <a:noFill/>
          </a:ln>
          <a:effectLst>
            <a:outerShdw blurRad="57150" rotWithShape="0" algn="bl" dir="5400000" dist="19050">
              <a:srgbClr val="000000">
                <a:alpha val="50000"/>
              </a:srgbClr>
            </a:outerShdw>
          </a:effectLst>
        </p:spPr>
      </p:pic>
      <p:sp>
        <p:nvSpPr>
          <p:cNvPr id="208" name="Google Shape;208;p37"/>
          <p:cNvSpPr txBox="1"/>
          <p:nvPr/>
        </p:nvSpPr>
        <p:spPr>
          <a:xfrm>
            <a:off x="3291475" y="4345850"/>
            <a:ext cx="2535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Roboto"/>
                <a:ea typeface="Roboto"/>
                <a:cs typeface="Roboto"/>
                <a:sym typeface="Roboto"/>
                <a:hlinkClick r:id="rId4"/>
              </a:rPr>
              <a:t>Link to Explanation Slides</a:t>
            </a:r>
            <a:endParaRPr>
              <a:latin typeface="Roboto"/>
              <a:ea typeface="Roboto"/>
              <a:cs typeface="Roboto"/>
              <a:sym typeface="Roboto"/>
            </a:endParaRPr>
          </a:p>
        </p:txBody>
      </p:sp>
      <p:sp>
        <p:nvSpPr>
          <p:cNvPr id="209" name="Google Shape;209;p37"/>
          <p:cNvSpPr/>
          <p:nvPr/>
        </p:nvSpPr>
        <p:spPr>
          <a:xfrm>
            <a:off x="4032938" y="1929950"/>
            <a:ext cx="1052100" cy="1052100"/>
          </a:xfrm>
          <a:prstGeom prst="ellipse">
            <a:avLst/>
          </a:prstGeom>
          <a:solidFill>
            <a:srgbClr val="F2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37">
            <a:hlinkClick r:id="rId5"/>
          </p:cNvPr>
          <p:cNvPicPr preferRelativeResize="0"/>
          <p:nvPr/>
        </p:nvPicPr>
        <p:blipFill>
          <a:blip r:embed="rId6">
            <a:alphaModFix/>
          </a:blip>
          <a:stretch>
            <a:fillRect/>
          </a:stretch>
        </p:blipFill>
        <p:spPr>
          <a:xfrm>
            <a:off x="4004324" y="1831375"/>
            <a:ext cx="1109325" cy="1109325"/>
          </a:xfrm>
          <a:prstGeom prst="rect">
            <a:avLst/>
          </a:prstGeom>
          <a:noFill/>
          <a:ln>
            <a:noFill/>
          </a:ln>
        </p:spPr>
      </p:pic>
      <p:sp>
        <p:nvSpPr>
          <p:cNvPr id="211" name="Google Shape;211;p37"/>
          <p:cNvSpPr txBox="1"/>
          <p:nvPr/>
        </p:nvSpPr>
        <p:spPr>
          <a:xfrm>
            <a:off x="4280538" y="2556900"/>
            <a:ext cx="651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Roboto"/>
                <a:ea typeface="Roboto"/>
                <a:cs typeface="Roboto"/>
                <a:sym typeface="Roboto"/>
              </a:rPr>
              <a:t>2:38 min</a:t>
            </a:r>
            <a:endParaRPr sz="900">
              <a:solidFill>
                <a:schemeClr val="lt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01.02 Worksheet Activity</a:t>
            </a:r>
            <a:endParaRPr/>
          </a:p>
        </p:txBody>
      </p:sp>
      <p:sp>
        <p:nvSpPr>
          <p:cNvPr id="217" name="Google Shape;217;p38"/>
          <p:cNvSpPr txBox="1"/>
          <p:nvPr>
            <p:ph idx="1" type="body"/>
          </p:nvPr>
        </p:nvSpPr>
        <p:spPr>
          <a:xfrm>
            <a:off x="2954388" y="3968950"/>
            <a:ext cx="3235200" cy="645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3"/>
              </a:rPr>
              <a:t>Complete Question 2</a:t>
            </a:r>
            <a:endParaRPr/>
          </a:p>
        </p:txBody>
      </p:sp>
      <p:pic>
        <p:nvPicPr>
          <p:cNvPr id="218" name="Google Shape;218;p38"/>
          <p:cNvPicPr preferRelativeResize="0"/>
          <p:nvPr/>
        </p:nvPicPr>
        <p:blipFill>
          <a:blip r:embed="rId4">
            <a:alphaModFix/>
          </a:blip>
          <a:stretch>
            <a:fillRect/>
          </a:stretch>
        </p:blipFill>
        <p:spPr>
          <a:xfrm>
            <a:off x="3248775" y="1170125"/>
            <a:ext cx="2646426" cy="2646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9"/>
          <p:cNvPicPr preferRelativeResize="0"/>
          <p:nvPr/>
        </p:nvPicPr>
        <p:blipFill>
          <a:blip r:embed="rId3">
            <a:alphaModFix/>
          </a:blip>
          <a:stretch>
            <a:fillRect/>
          </a:stretch>
        </p:blipFill>
        <p:spPr>
          <a:xfrm>
            <a:off x="1254350" y="917975"/>
            <a:ext cx="6635299" cy="2721899"/>
          </a:xfrm>
          <a:prstGeom prst="rect">
            <a:avLst/>
          </a:prstGeom>
          <a:noFill/>
          <a:ln>
            <a:noFill/>
          </a:ln>
          <a:effectLst>
            <a:outerShdw blurRad="57150" rotWithShape="0" algn="bl" dir="5400000" dist="19050">
              <a:srgbClr val="000000">
                <a:alpha val="50000"/>
              </a:srgbClr>
            </a:outerShdw>
          </a:effectLst>
        </p:spPr>
      </p:pic>
      <p:sp>
        <p:nvSpPr>
          <p:cNvPr id="224" name="Google Shape;224;p39"/>
          <p:cNvSpPr txBox="1"/>
          <p:nvPr/>
        </p:nvSpPr>
        <p:spPr>
          <a:xfrm>
            <a:off x="3291475" y="4345850"/>
            <a:ext cx="2535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Roboto"/>
                <a:ea typeface="Roboto"/>
                <a:cs typeface="Roboto"/>
                <a:sym typeface="Roboto"/>
                <a:hlinkClick r:id="rId4"/>
              </a:rPr>
              <a:t>Link to Explanation Slides</a:t>
            </a:r>
            <a:endParaRPr>
              <a:latin typeface="Roboto"/>
              <a:ea typeface="Roboto"/>
              <a:cs typeface="Roboto"/>
              <a:sym typeface="Roboto"/>
            </a:endParaRPr>
          </a:p>
        </p:txBody>
      </p:sp>
      <p:sp>
        <p:nvSpPr>
          <p:cNvPr id="225" name="Google Shape;225;p39"/>
          <p:cNvSpPr/>
          <p:nvPr/>
        </p:nvSpPr>
        <p:spPr>
          <a:xfrm>
            <a:off x="4032938" y="1929950"/>
            <a:ext cx="1052100" cy="1052100"/>
          </a:xfrm>
          <a:prstGeom prst="ellipse">
            <a:avLst/>
          </a:prstGeom>
          <a:solidFill>
            <a:srgbClr val="F2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39">
            <a:hlinkClick r:id="rId5"/>
          </p:cNvPr>
          <p:cNvPicPr preferRelativeResize="0"/>
          <p:nvPr/>
        </p:nvPicPr>
        <p:blipFill>
          <a:blip r:embed="rId6">
            <a:alphaModFix/>
          </a:blip>
          <a:stretch>
            <a:fillRect/>
          </a:stretch>
        </p:blipFill>
        <p:spPr>
          <a:xfrm>
            <a:off x="4004324" y="1831375"/>
            <a:ext cx="1109325" cy="1109325"/>
          </a:xfrm>
          <a:prstGeom prst="rect">
            <a:avLst/>
          </a:prstGeom>
          <a:noFill/>
          <a:ln>
            <a:noFill/>
          </a:ln>
        </p:spPr>
      </p:pic>
      <p:sp>
        <p:nvSpPr>
          <p:cNvPr id="227" name="Google Shape;227;p39"/>
          <p:cNvSpPr txBox="1"/>
          <p:nvPr/>
        </p:nvSpPr>
        <p:spPr>
          <a:xfrm>
            <a:off x="4280538" y="2556900"/>
            <a:ext cx="651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Roboto"/>
                <a:ea typeface="Roboto"/>
                <a:cs typeface="Roboto"/>
                <a:sym typeface="Roboto"/>
              </a:rPr>
              <a:t>2:42 min</a:t>
            </a:r>
            <a:endParaRPr sz="900">
              <a:solidFill>
                <a:schemeClr val="lt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01.02 Worksheet Activity</a:t>
            </a:r>
            <a:endParaRPr/>
          </a:p>
        </p:txBody>
      </p:sp>
      <p:sp>
        <p:nvSpPr>
          <p:cNvPr id="233" name="Google Shape;233;p40"/>
          <p:cNvSpPr txBox="1"/>
          <p:nvPr>
            <p:ph idx="1" type="body"/>
          </p:nvPr>
        </p:nvSpPr>
        <p:spPr>
          <a:xfrm>
            <a:off x="2954388" y="3968950"/>
            <a:ext cx="3235200" cy="645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3"/>
              </a:rPr>
              <a:t>Complete Question 3</a:t>
            </a:r>
            <a:endParaRPr/>
          </a:p>
        </p:txBody>
      </p:sp>
      <p:pic>
        <p:nvPicPr>
          <p:cNvPr id="234" name="Google Shape;234;p40"/>
          <p:cNvPicPr preferRelativeResize="0"/>
          <p:nvPr/>
        </p:nvPicPr>
        <p:blipFill>
          <a:blip r:embed="rId4">
            <a:alphaModFix/>
          </a:blip>
          <a:stretch>
            <a:fillRect/>
          </a:stretch>
        </p:blipFill>
        <p:spPr>
          <a:xfrm>
            <a:off x="3248775" y="1170125"/>
            <a:ext cx="2646426" cy="2646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01.04 </a:t>
            </a:r>
            <a:r>
              <a:rPr lang="en"/>
              <a:t>Coding Activity: Your first words</a:t>
            </a:r>
            <a:endParaRPr/>
          </a:p>
        </p:txBody>
      </p:sp>
      <p:sp>
        <p:nvSpPr>
          <p:cNvPr id="240" name="Google Shape;240;p41"/>
          <p:cNvSpPr txBox="1"/>
          <p:nvPr>
            <p:ph idx="1" type="body"/>
          </p:nvPr>
        </p:nvSpPr>
        <p:spPr>
          <a:xfrm>
            <a:off x="877300" y="3969050"/>
            <a:ext cx="7273200" cy="528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3"/>
              </a:rPr>
              <a:t>Your First Words</a:t>
            </a:r>
            <a:endParaRPr/>
          </a:p>
        </p:txBody>
      </p:sp>
      <p:pic>
        <p:nvPicPr>
          <p:cNvPr id="241" name="Google Shape;241;p41"/>
          <p:cNvPicPr preferRelativeResize="0"/>
          <p:nvPr/>
        </p:nvPicPr>
        <p:blipFill>
          <a:blip r:embed="rId4">
            <a:alphaModFix/>
          </a:blip>
          <a:stretch>
            <a:fillRect/>
          </a:stretch>
        </p:blipFill>
        <p:spPr>
          <a:xfrm>
            <a:off x="3190638" y="1170125"/>
            <a:ext cx="2646525" cy="2646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01.05 </a:t>
            </a:r>
            <a:r>
              <a:rPr lang="en"/>
              <a:t>Coding Activity: Look who’s talking!</a:t>
            </a:r>
            <a:endParaRPr/>
          </a:p>
        </p:txBody>
      </p:sp>
      <p:sp>
        <p:nvSpPr>
          <p:cNvPr id="247" name="Google Shape;247;p42"/>
          <p:cNvSpPr txBox="1"/>
          <p:nvPr>
            <p:ph idx="1" type="body"/>
          </p:nvPr>
        </p:nvSpPr>
        <p:spPr>
          <a:xfrm>
            <a:off x="877300" y="3969050"/>
            <a:ext cx="7273200" cy="834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3"/>
              </a:rPr>
              <a:t>The Three Amigos say Hello!</a:t>
            </a:r>
            <a:endParaRPr/>
          </a:p>
        </p:txBody>
      </p:sp>
      <p:pic>
        <p:nvPicPr>
          <p:cNvPr id="248" name="Google Shape;248;p42"/>
          <p:cNvPicPr preferRelativeResize="0"/>
          <p:nvPr/>
        </p:nvPicPr>
        <p:blipFill>
          <a:blip r:embed="rId4">
            <a:alphaModFix/>
          </a:blip>
          <a:stretch>
            <a:fillRect/>
          </a:stretch>
        </p:blipFill>
        <p:spPr>
          <a:xfrm>
            <a:off x="3334500" y="1526038"/>
            <a:ext cx="2091425" cy="2091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01.06 Coding Activity: Tetris!</a:t>
            </a:r>
            <a:endParaRPr>
              <a:solidFill>
                <a:srgbClr val="25326F"/>
              </a:solidFill>
              <a:latin typeface="Francois One"/>
              <a:ea typeface="Francois One"/>
              <a:cs typeface="Francois One"/>
              <a:sym typeface="Francois One"/>
            </a:endParaRPr>
          </a:p>
        </p:txBody>
      </p:sp>
      <p:sp>
        <p:nvSpPr>
          <p:cNvPr id="254" name="Google Shape;254;p43"/>
          <p:cNvSpPr txBox="1"/>
          <p:nvPr>
            <p:ph idx="12" type="sldNum"/>
          </p:nvPr>
        </p:nvSpPr>
        <p:spPr>
          <a:xfrm>
            <a:off x="83200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b="1" lang="en">
                <a:solidFill>
                  <a:srgbClr val="0C2A4A"/>
                </a:solidFill>
                <a:highlight>
                  <a:srgbClr val="FFFFFF"/>
                </a:highlight>
                <a:latin typeface="Francois One"/>
                <a:ea typeface="Francois One"/>
                <a:cs typeface="Francois One"/>
                <a:sym typeface="Francois One"/>
              </a:rPr>
              <a:t>‹#›</a:t>
            </a:fld>
            <a:endParaRPr b="1">
              <a:solidFill>
                <a:srgbClr val="0C2A4A"/>
              </a:solidFill>
              <a:highlight>
                <a:srgbClr val="FFFFFF"/>
              </a:highlight>
              <a:latin typeface="Francois One"/>
              <a:ea typeface="Francois One"/>
              <a:cs typeface="Francois One"/>
              <a:sym typeface="Francois One"/>
            </a:endParaRPr>
          </a:p>
        </p:txBody>
      </p:sp>
      <p:sp>
        <p:nvSpPr>
          <p:cNvPr id="255" name="Google Shape;255;p4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256" name="Google Shape;256;p4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sp>
        <p:nvSpPr>
          <p:cNvPr id="257" name="Google Shape;257;p43"/>
          <p:cNvSpPr txBox="1"/>
          <p:nvPr>
            <p:ph idx="1" type="body"/>
          </p:nvPr>
        </p:nvSpPr>
        <p:spPr>
          <a:xfrm>
            <a:off x="785325" y="3987275"/>
            <a:ext cx="727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4"/>
              </a:rPr>
              <a:t>Play our Python version of Tetris, Pytris here!</a:t>
            </a:r>
            <a:endParaRPr/>
          </a:p>
        </p:txBody>
      </p:sp>
      <p:pic>
        <p:nvPicPr>
          <p:cNvPr descr="The game you couldn’t put down, the story you couldn’t make up. Tetris streaming March 31 on Apple TV+ https://apple.co/_Tetris_&#10;&#10;Taron Egerton stars in a new Apple Original Film inspired by the true story of how one man risked his life to outsmart the KGB and turn Tetris into a worldwide sensation.&#10;&#10;Tetris is directed by Jon S. Baird and written by Noah Pink. The film’s Executive Producer is Iain MacKenzie. Producers include Matthew Vaughn, Gillian Berrie, Claudia Vaughn, Len Blavatnik, and Gregor Cameron.&#10;&#10;Song: &quot;The Final Countdown.&quot; by Europe https://apple.co/_TheFinalCountdown&#10;&#10;Subscribe to Apple TV’s YouTube channel: https://apple.co/AppleTVYouTube&#10;&#10;Follow Apple TV:&#10;Instagram: https://instagram.com/AppleTV&#10;Facebook: https://facebook.com/AppleTV&#10;Twitter: https://twitter.com/AppleTV&#10;Giphy: https://giphy.com/AppleTV&#10;&#10;Follow Apple TV+&#10;Instagram: https://instagram.com/AppleTVPlus &#10;Twitter: https://twitter.com/AppleTVPlus&#10;&#10;More from Apple TV: https://apple.co/32qgOEJ&#10;&#10;Apple TV+ is a streaming service with original stories from the most creative minds in TV and film. Watch now on the Apple TV app: https://apple.co/_AppleTVapp Subscription required for Apple TV+&#10;&#10;#Tetris #Trailer #AppleTV" id="258" name="Google Shape;258;p43" title="Tetris — Official Trailer | Apple TV+">
            <a:hlinkClick r:id="rId5"/>
          </p:cNvPr>
          <p:cNvPicPr preferRelativeResize="0"/>
          <p:nvPr/>
        </p:nvPicPr>
        <p:blipFill>
          <a:blip r:embed="rId6">
            <a:alphaModFix/>
          </a:blip>
          <a:stretch>
            <a:fillRect/>
          </a:stretch>
        </p:blipFill>
        <p:spPr>
          <a:xfrm>
            <a:off x="746700" y="1153175"/>
            <a:ext cx="4797600" cy="2698650"/>
          </a:xfrm>
          <a:prstGeom prst="rect">
            <a:avLst/>
          </a:prstGeom>
          <a:noFill/>
          <a:ln>
            <a:noFill/>
          </a:ln>
        </p:spPr>
      </p:pic>
      <p:sp>
        <p:nvSpPr>
          <p:cNvPr id="259" name="Google Shape;259;p43"/>
          <p:cNvSpPr txBox="1"/>
          <p:nvPr>
            <p:ph idx="1" type="body"/>
          </p:nvPr>
        </p:nvSpPr>
        <p:spPr>
          <a:xfrm>
            <a:off x="6077400" y="881125"/>
            <a:ext cx="2836800" cy="3611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Change the colour of the blocks</a:t>
            </a:r>
            <a:endParaRPr sz="1700"/>
          </a:p>
          <a:p>
            <a:pPr indent="-336550" lvl="0" marL="457200" rtl="0" algn="l">
              <a:spcBef>
                <a:spcPts val="0"/>
              </a:spcBef>
              <a:spcAft>
                <a:spcPts val="0"/>
              </a:spcAft>
              <a:buSzPts val="1700"/>
              <a:buChar char="●"/>
            </a:pPr>
            <a:r>
              <a:rPr lang="en" sz="1700"/>
              <a:t>Change the score for each line</a:t>
            </a:r>
            <a:endParaRPr sz="1700"/>
          </a:p>
          <a:p>
            <a:pPr indent="-336550" lvl="0" marL="457200" rtl="0" algn="l">
              <a:spcBef>
                <a:spcPts val="0"/>
              </a:spcBef>
              <a:spcAft>
                <a:spcPts val="0"/>
              </a:spcAft>
              <a:buSzPts val="1700"/>
              <a:buChar char="●"/>
            </a:pPr>
            <a:r>
              <a:rPr lang="en" sz="1700"/>
              <a:t>Change the score for a Tetris (4 lines)!</a:t>
            </a:r>
            <a:endParaRPr sz="1700"/>
          </a:p>
          <a:p>
            <a:pPr indent="-336550" lvl="0" marL="457200" rtl="0" algn="l">
              <a:spcBef>
                <a:spcPts val="0"/>
              </a:spcBef>
              <a:spcAft>
                <a:spcPts val="0"/>
              </a:spcAft>
              <a:buSzPts val="1700"/>
              <a:buChar char="●"/>
            </a:pPr>
            <a:r>
              <a:rPr lang="en" sz="1700"/>
              <a:t>(Advanced) Add this new block:</a:t>
            </a:r>
            <a:endParaRPr sz="1700"/>
          </a:p>
        </p:txBody>
      </p:sp>
      <p:pic>
        <p:nvPicPr>
          <p:cNvPr id="260" name="Google Shape;260;p43"/>
          <p:cNvPicPr preferRelativeResize="0"/>
          <p:nvPr/>
        </p:nvPicPr>
        <p:blipFill>
          <a:blip r:embed="rId7">
            <a:alphaModFix/>
          </a:blip>
          <a:stretch>
            <a:fillRect/>
          </a:stretch>
        </p:blipFill>
        <p:spPr>
          <a:xfrm>
            <a:off x="7319094" y="3446144"/>
            <a:ext cx="621825" cy="904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objectives</a:t>
            </a:r>
            <a:endParaRPr>
              <a:solidFill>
                <a:srgbClr val="25326F"/>
              </a:solidFill>
              <a:latin typeface="Francois One"/>
              <a:ea typeface="Francois One"/>
              <a:cs typeface="Francois One"/>
              <a:sym typeface="Francois One"/>
            </a:endParaRPr>
          </a:p>
        </p:txBody>
      </p:sp>
      <p:sp>
        <p:nvSpPr>
          <p:cNvPr id="116" name="Google Shape;116;p26"/>
          <p:cNvSpPr txBox="1"/>
          <p:nvPr>
            <p:ph idx="1" type="body"/>
          </p:nvPr>
        </p:nvSpPr>
        <p:spPr>
          <a:xfrm>
            <a:off x="311700" y="1152475"/>
            <a:ext cx="70299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By the end of this lesson, you should be able to:</a:t>
            </a:r>
            <a:endParaRPr/>
          </a:p>
          <a:p>
            <a:pPr indent="-342900" lvl="0" marL="457200" rtl="0" algn="l">
              <a:lnSpc>
                <a:spcPct val="150000"/>
              </a:lnSpc>
              <a:spcBef>
                <a:spcPts val="1600"/>
              </a:spcBef>
              <a:spcAft>
                <a:spcPts val="0"/>
              </a:spcAft>
              <a:buSzPts val="1800"/>
              <a:buChar char="●"/>
            </a:pPr>
            <a:r>
              <a:rPr lang="en"/>
              <a:t>Revise print() and the goodies (</a:t>
            </a:r>
            <a:r>
              <a:rPr lang="en"/>
              <a:t>csinsc)</a:t>
            </a:r>
            <a:r>
              <a:rPr lang="en"/>
              <a:t> module</a:t>
            </a:r>
            <a:endParaRPr/>
          </a:p>
          <a:p>
            <a:pPr indent="-342900" lvl="0" marL="457200" rtl="0" algn="l">
              <a:lnSpc>
                <a:spcPct val="150000"/>
              </a:lnSpc>
              <a:spcBef>
                <a:spcPts val="0"/>
              </a:spcBef>
              <a:spcAft>
                <a:spcPts val="0"/>
              </a:spcAft>
              <a:buSzPts val="1800"/>
              <a:buChar char="●"/>
            </a:pPr>
            <a:r>
              <a:rPr lang="en"/>
              <a:t>Use the say()</a:t>
            </a:r>
            <a:r>
              <a:rPr lang="en"/>
              <a:t> function</a:t>
            </a:r>
            <a:endParaRPr/>
          </a:p>
          <a:p>
            <a:pPr indent="-342900" lvl="0" marL="457200" rtl="0" algn="l">
              <a:lnSpc>
                <a:spcPct val="150000"/>
              </a:lnSpc>
              <a:spcBef>
                <a:spcPts val="0"/>
              </a:spcBef>
              <a:spcAft>
                <a:spcPts val="0"/>
              </a:spcAft>
              <a:buSzPts val="1800"/>
              <a:buChar char="●"/>
            </a:pPr>
            <a:r>
              <a:rPr lang="en"/>
              <a:t>Understand what function arguments are and how they are used</a:t>
            </a:r>
            <a:endParaRPr/>
          </a:p>
        </p:txBody>
      </p:sp>
      <p:sp>
        <p:nvSpPr>
          <p:cNvPr id="117" name="Google Shape;117;p26"/>
          <p:cNvSpPr txBox="1"/>
          <p:nvPr>
            <p:ph idx="12" type="sldNum"/>
          </p:nvPr>
        </p:nvSpPr>
        <p:spPr>
          <a:xfrm>
            <a:off x="83200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b="1" lang="en">
                <a:solidFill>
                  <a:srgbClr val="0C2A4A"/>
                </a:solidFill>
                <a:highlight>
                  <a:srgbClr val="FFFFFF"/>
                </a:highlight>
                <a:latin typeface="Francois One"/>
                <a:ea typeface="Francois One"/>
                <a:cs typeface="Francois One"/>
                <a:sym typeface="Francois One"/>
              </a:rPr>
              <a:t>‹#›</a:t>
            </a:fld>
            <a:endParaRPr b="1">
              <a:solidFill>
                <a:srgbClr val="0C2A4A"/>
              </a:solidFill>
              <a:highlight>
                <a:srgbClr val="FFFFFF"/>
              </a:highlight>
              <a:latin typeface="Francois One"/>
              <a:ea typeface="Francois One"/>
              <a:cs typeface="Francois One"/>
              <a:sym typeface="Francois One"/>
            </a:endParaRPr>
          </a:p>
        </p:txBody>
      </p:sp>
      <p:sp>
        <p:nvSpPr>
          <p:cNvPr id="118" name="Google Shape;118;p2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19" name="Google Shape;119;p2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266" name="Google Shape;266;p44"/>
          <p:cNvSpPr txBox="1"/>
          <p:nvPr>
            <p:ph idx="1" type="body"/>
          </p:nvPr>
        </p:nvSpPr>
        <p:spPr>
          <a:xfrm>
            <a:off x="311700" y="1152475"/>
            <a:ext cx="6443100" cy="2812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Y</a:t>
            </a:r>
            <a:r>
              <a:rPr lang="en"/>
              <a:t>ou should now be able to:</a:t>
            </a:r>
            <a:endParaRPr/>
          </a:p>
          <a:p>
            <a:pPr indent="-342900" lvl="0" marL="457200" rtl="0" algn="l">
              <a:lnSpc>
                <a:spcPct val="150000"/>
              </a:lnSpc>
              <a:spcBef>
                <a:spcPts val="1600"/>
              </a:spcBef>
              <a:spcAft>
                <a:spcPts val="0"/>
              </a:spcAft>
              <a:buSzPts val="1800"/>
              <a:buChar char="●"/>
            </a:pPr>
            <a:r>
              <a:rPr lang="en"/>
              <a:t>Revise print() and the goodies (csinsc) module</a:t>
            </a:r>
            <a:endParaRPr/>
          </a:p>
          <a:p>
            <a:pPr indent="-342900" lvl="0" marL="457200" rtl="0" algn="l">
              <a:lnSpc>
                <a:spcPct val="150000"/>
              </a:lnSpc>
              <a:spcBef>
                <a:spcPts val="0"/>
              </a:spcBef>
              <a:spcAft>
                <a:spcPts val="0"/>
              </a:spcAft>
              <a:buSzPts val="1800"/>
              <a:buChar char="●"/>
            </a:pPr>
            <a:r>
              <a:rPr lang="en"/>
              <a:t>Use the say() function</a:t>
            </a:r>
            <a:endParaRPr/>
          </a:p>
          <a:p>
            <a:pPr indent="-342900" lvl="0" marL="457200" rtl="0" algn="l">
              <a:lnSpc>
                <a:spcPct val="150000"/>
              </a:lnSpc>
              <a:spcBef>
                <a:spcPts val="0"/>
              </a:spcBef>
              <a:spcAft>
                <a:spcPts val="0"/>
              </a:spcAft>
              <a:buSzPts val="1800"/>
              <a:buChar char="●"/>
            </a:pPr>
            <a:r>
              <a:rPr lang="en"/>
              <a:t>Understand what function arguments are and how they are used</a:t>
            </a:r>
            <a:endParaRPr/>
          </a:p>
        </p:txBody>
      </p:sp>
      <p:pic>
        <p:nvPicPr>
          <p:cNvPr id="267" name="Google Shape;267;p44"/>
          <p:cNvPicPr preferRelativeResize="0"/>
          <p:nvPr/>
        </p:nvPicPr>
        <p:blipFill>
          <a:blip r:embed="rId3">
            <a:alphaModFix/>
          </a:blip>
          <a:stretch>
            <a:fillRect/>
          </a:stretch>
        </p:blipFill>
        <p:spPr>
          <a:xfrm>
            <a:off x="6918250" y="1322525"/>
            <a:ext cx="1844750" cy="1844750"/>
          </a:xfrm>
          <a:prstGeom prst="rect">
            <a:avLst/>
          </a:prstGeom>
          <a:noFill/>
          <a:ln>
            <a:noFill/>
          </a:ln>
        </p:spPr>
      </p:pic>
      <p:sp>
        <p:nvSpPr>
          <p:cNvPr id="268" name="Google Shape;268;p44"/>
          <p:cNvSpPr txBox="1"/>
          <p:nvPr>
            <p:ph idx="12" type="sldNum"/>
          </p:nvPr>
        </p:nvSpPr>
        <p:spPr>
          <a:xfrm>
            <a:off x="83200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b="1" lang="en">
                <a:solidFill>
                  <a:srgbClr val="0C2A4A"/>
                </a:solidFill>
                <a:highlight>
                  <a:srgbClr val="FFFFFF"/>
                </a:highlight>
                <a:latin typeface="Francois One"/>
                <a:ea typeface="Francois One"/>
                <a:cs typeface="Francois One"/>
                <a:sym typeface="Francois One"/>
              </a:rPr>
              <a:t>‹#›</a:t>
            </a:fld>
            <a:endParaRPr b="1">
              <a:solidFill>
                <a:srgbClr val="0C2A4A"/>
              </a:solidFill>
              <a:highlight>
                <a:srgbClr val="FFFFFF"/>
              </a:highlight>
              <a:latin typeface="Francois One"/>
              <a:ea typeface="Francois One"/>
              <a:cs typeface="Francois One"/>
              <a:sym typeface="Francois One"/>
            </a:endParaRPr>
          </a:p>
        </p:txBody>
      </p:sp>
      <p:pic>
        <p:nvPicPr>
          <p:cNvPr id="269" name="Google Shape;269;p44"/>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 Exit pass</a:t>
            </a:r>
            <a:endParaRPr>
              <a:solidFill>
                <a:srgbClr val="25326F"/>
              </a:solidFill>
              <a:latin typeface="Francois One"/>
              <a:ea typeface="Francois One"/>
              <a:cs typeface="Francois One"/>
              <a:sym typeface="Francois One"/>
            </a:endParaRPr>
          </a:p>
        </p:txBody>
      </p:sp>
      <p:sp>
        <p:nvSpPr>
          <p:cNvPr id="275" name="Google Shape;275;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What is one new thing you learnt today?</a:t>
            </a:r>
            <a:endParaRPr/>
          </a:p>
          <a:p>
            <a:pPr indent="-342900" lvl="0" marL="457200" rtl="0" algn="l">
              <a:lnSpc>
                <a:spcPct val="150000"/>
              </a:lnSpc>
              <a:spcBef>
                <a:spcPts val="0"/>
              </a:spcBef>
              <a:spcAft>
                <a:spcPts val="0"/>
              </a:spcAft>
              <a:buSzPts val="1800"/>
              <a:buChar char="●"/>
            </a:pPr>
            <a:r>
              <a:rPr lang="en"/>
              <a:t>Write it on a sticky note and stick it on the board before you leave the classroom</a:t>
            </a:r>
            <a:endParaRPr/>
          </a:p>
        </p:txBody>
      </p:sp>
      <p:sp>
        <p:nvSpPr>
          <p:cNvPr id="276" name="Google Shape;276;p4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277" name="Google Shape;277;p45"/>
          <p:cNvPicPr preferRelativeResize="0"/>
          <p:nvPr/>
        </p:nvPicPr>
        <p:blipFill>
          <a:blip r:embed="rId3">
            <a:alphaModFix/>
          </a:blip>
          <a:stretch>
            <a:fillRect/>
          </a:stretch>
        </p:blipFill>
        <p:spPr>
          <a:xfrm>
            <a:off x="4650907" y="2440750"/>
            <a:ext cx="1357005" cy="1357000"/>
          </a:xfrm>
          <a:prstGeom prst="rect">
            <a:avLst/>
          </a:prstGeom>
          <a:noFill/>
          <a:ln>
            <a:noFill/>
          </a:ln>
        </p:spPr>
      </p:pic>
      <p:pic>
        <p:nvPicPr>
          <p:cNvPr id="278" name="Google Shape;278;p45"/>
          <p:cNvPicPr preferRelativeResize="0"/>
          <p:nvPr/>
        </p:nvPicPr>
        <p:blipFill>
          <a:blip r:embed="rId4">
            <a:alphaModFix/>
          </a:blip>
          <a:stretch>
            <a:fillRect/>
          </a:stretch>
        </p:blipFill>
        <p:spPr>
          <a:xfrm>
            <a:off x="2907487" y="2440750"/>
            <a:ext cx="1357005" cy="1357000"/>
          </a:xfrm>
          <a:prstGeom prst="rect">
            <a:avLst/>
          </a:prstGeom>
          <a:noFill/>
          <a:ln>
            <a:noFill/>
          </a:ln>
        </p:spPr>
      </p:pic>
      <p:grpSp>
        <p:nvGrpSpPr>
          <p:cNvPr id="279" name="Google Shape;279;p45"/>
          <p:cNvGrpSpPr/>
          <p:nvPr/>
        </p:nvGrpSpPr>
        <p:grpSpPr>
          <a:xfrm>
            <a:off x="7984201" y="4195474"/>
            <a:ext cx="884557" cy="861343"/>
            <a:chOff x="7984201" y="4195474"/>
            <a:chExt cx="884557" cy="861343"/>
          </a:xfrm>
        </p:grpSpPr>
        <p:sp>
          <p:nvSpPr>
            <p:cNvPr id="280" name="Google Shape;280;p4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81" name="Google Shape;281;p45"/>
            <p:cNvPicPr preferRelativeResize="0"/>
            <p:nvPr/>
          </p:nvPicPr>
          <p:blipFill rotWithShape="1">
            <a:blip r:embed="rId5">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6"/>
          <p:cNvSpPr/>
          <p:nvPr/>
        </p:nvSpPr>
        <p:spPr>
          <a:xfrm flipH="1" rot="-5400000">
            <a:off x="4955688" y="961013"/>
            <a:ext cx="5149325" cy="3227300"/>
          </a:xfrm>
          <a:prstGeom prst="flowChartManualInpu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License Information</a:t>
            </a:r>
            <a:endParaRPr>
              <a:solidFill>
                <a:srgbClr val="25326F"/>
              </a:solidFill>
              <a:latin typeface="Francois One"/>
              <a:ea typeface="Francois One"/>
              <a:cs typeface="Francois One"/>
              <a:sym typeface="Francois One"/>
            </a:endParaRPr>
          </a:p>
        </p:txBody>
      </p:sp>
      <p:sp>
        <p:nvSpPr>
          <p:cNvPr id="288" name="Google Shape;288;p46"/>
          <p:cNvSpPr txBox="1"/>
          <p:nvPr>
            <p:ph idx="1" type="body"/>
          </p:nvPr>
        </p:nvSpPr>
        <p:spPr>
          <a:xfrm>
            <a:off x="311700" y="1152475"/>
            <a:ext cx="59061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t>These </a:t>
            </a:r>
            <a:r>
              <a:rPr lang="en" sz="1400" u="sng">
                <a:solidFill>
                  <a:schemeClr val="hlink"/>
                </a:solidFill>
                <a:hlinkClick r:id="rId3"/>
              </a:rPr>
              <a:t>CS in Schools</a:t>
            </a:r>
            <a:r>
              <a:rPr lang="en" sz="1400"/>
              <a:t> lessons plans, worksheets, and other materials were created by Toan Huynh and Hugh Williams. They are licensed under a </a:t>
            </a:r>
            <a:r>
              <a:rPr lang="en" sz="1400" u="sng">
                <a:solidFill>
                  <a:schemeClr val="hlink"/>
                </a:solidFill>
                <a:hlinkClick r:id="rId4"/>
              </a:rPr>
              <a:t>Creative Commons Attribution-ShareAlike 4.0 International License</a:t>
            </a:r>
            <a:r>
              <a:rPr lang="en" sz="1400"/>
              <a:t>.</a:t>
            </a:r>
            <a:endParaRPr sz="1400"/>
          </a:p>
          <a:p>
            <a:pPr indent="0" lvl="0" marL="0" rtl="0" algn="l">
              <a:spcBef>
                <a:spcPts val="1600"/>
              </a:spcBef>
              <a:spcAft>
                <a:spcPts val="0"/>
              </a:spcAft>
              <a:buNone/>
            </a:pPr>
            <a:r>
              <a:rPr lang="en" sz="1400"/>
              <a:t>Images, in order of appearance:</a:t>
            </a:r>
            <a:endParaRPr sz="1400"/>
          </a:p>
          <a:p>
            <a:pPr indent="-292100" lvl="0" marL="457200" rtl="0" algn="l">
              <a:spcBef>
                <a:spcPts val="1600"/>
              </a:spcBef>
              <a:spcAft>
                <a:spcPts val="0"/>
              </a:spcAft>
              <a:buSzPts val="1000"/>
              <a:buChar char="●"/>
            </a:pPr>
            <a:r>
              <a:rPr lang="en" sz="1000"/>
              <a:t>"</a:t>
            </a:r>
            <a:r>
              <a:rPr lang="en" sz="1000" u="sng">
                <a:solidFill>
                  <a:schemeClr val="accent5"/>
                </a:solidFill>
                <a:hlinkClick r:id="rId5">
                  <a:extLst>
                    <a:ext uri="{A12FA001-AC4F-418D-AE19-62706E023703}">
                      <ahyp:hlinkClr val="tx"/>
                    </a:ext>
                  </a:extLst>
                </a:hlinkClick>
              </a:rPr>
              <a:t>Yeah!! text</a:t>
            </a:r>
            <a:r>
              <a:rPr lang="en" sz="1000"/>
              <a:t>" by </a:t>
            </a:r>
            <a:r>
              <a:rPr lang="en" sz="1000" u="sng">
                <a:solidFill>
                  <a:schemeClr val="accent5"/>
                </a:solidFill>
                <a:hlinkClick r:id="rId6">
                  <a:extLst>
                    <a:ext uri="{A12FA001-AC4F-418D-AE19-62706E023703}">
                      <ahyp:hlinkClr val="tx"/>
                    </a:ext>
                  </a:extLst>
                </a:hlinkClick>
              </a:rPr>
              <a:t>rawpixel</a:t>
            </a:r>
            <a:r>
              <a:rPr lang="en" sz="1000"/>
              <a:t> on </a:t>
            </a:r>
            <a:r>
              <a:rPr lang="en" sz="1000" u="sng">
                <a:solidFill>
                  <a:schemeClr val="accent5"/>
                </a:solidFill>
                <a:hlinkClick r:id="rId7">
                  <a:extLst>
                    <a:ext uri="{A12FA001-AC4F-418D-AE19-62706E023703}">
                      <ahyp:hlinkClr val="tx"/>
                    </a:ext>
                  </a:extLst>
                </a:hlinkClick>
              </a:rPr>
              <a:t>Unsplash</a:t>
            </a:r>
            <a:endParaRPr sz="1000"/>
          </a:p>
          <a:p>
            <a:pPr indent="-292100" lvl="0" marL="457200" rtl="0" algn="l">
              <a:spcBef>
                <a:spcPts val="0"/>
              </a:spcBef>
              <a:spcAft>
                <a:spcPts val="0"/>
              </a:spcAft>
              <a:buSzPts val="1000"/>
              <a:buChar char="●"/>
            </a:pPr>
            <a:r>
              <a:rPr lang="en" sz="1000"/>
              <a:t>"</a:t>
            </a:r>
            <a:r>
              <a:rPr lang="en" sz="1000" u="sng">
                <a:solidFill>
                  <a:schemeClr val="hlink"/>
                </a:solidFill>
                <a:highlight>
                  <a:srgbClr val="FFFFFF"/>
                </a:highlight>
                <a:hlinkClick r:id="rId8"/>
              </a:rPr>
              <a:t>Rugby Ball</a:t>
            </a:r>
            <a:r>
              <a:rPr lang="en" sz="1000">
                <a:solidFill>
                  <a:srgbClr val="374957"/>
                </a:solidFill>
                <a:highlight>
                  <a:srgbClr val="FFFFFF"/>
                </a:highlight>
              </a:rPr>
              <a:t>" by </a:t>
            </a:r>
            <a:r>
              <a:rPr lang="en" sz="1000" u="sng">
                <a:solidFill>
                  <a:schemeClr val="hlink"/>
                </a:solidFill>
                <a:hlinkClick r:id="rId9"/>
              </a:rPr>
              <a:t>Freepik</a:t>
            </a:r>
            <a:r>
              <a:rPr lang="en" sz="1000"/>
              <a:t> on </a:t>
            </a:r>
            <a:r>
              <a:rPr lang="en" sz="1000" u="sng">
                <a:solidFill>
                  <a:schemeClr val="hlink"/>
                </a:solidFill>
                <a:hlinkClick r:id="rId10"/>
              </a:rPr>
              <a:t>flaticon.com</a:t>
            </a:r>
            <a:endParaRPr sz="1000"/>
          </a:p>
          <a:p>
            <a:pPr indent="-292100" lvl="0" marL="457200" rtl="0" algn="l">
              <a:spcBef>
                <a:spcPts val="0"/>
              </a:spcBef>
              <a:spcAft>
                <a:spcPts val="0"/>
              </a:spcAft>
              <a:buSzPts val="1000"/>
              <a:buChar char="●"/>
            </a:pPr>
            <a:r>
              <a:rPr lang="en" sz="1000"/>
              <a:t>"</a:t>
            </a:r>
            <a:r>
              <a:rPr lang="en" sz="1000" u="sng">
                <a:solidFill>
                  <a:schemeClr val="hlink"/>
                </a:solidFill>
                <a:hlinkClick r:id="rId11"/>
              </a:rPr>
              <a:t>Footprint</a:t>
            </a:r>
            <a:r>
              <a:rPr lang="en" sz="1000"/>
              <a:t>" by </a:t>
            </a:r>
            <a:r>
              <a:rPr lang="en" sz="1000" u="sng">
                <a:solidFill>
                  <a:schemeClr val="hlink"/>
                </a:solidFill>
                <a:hlinkClick r:id="rId12"/>
              </a:rPr>
              <a:t>Freepik</a:t>
            </a:r>
            <a:r>
              <a:rPr lang="en" sz="1000"/>
              <a:t> on </a:t>
            </a:r>
            <a:r>
              <a:rPr lang="en" sz="1000" u="sng">
                <a:solidFill>
                  <a:schemeClr val="hlink"/>
                </a:solidFill>
                <a:hlinkClick r:id="rId13"/>
              </a:rPr>
              <a:t>flaticon.com</a:t>
            </a:r>
            <a:endParaRPr sz="1000"/>
          </a:p>
        </p:txBody>
      </p:sp>
      <p:sp>
        <p:nvSpPr>
          <p:cNvPr id="289" name="Google Shape;289;p46"/>
          <p:cNvSpPr txBox="1"/>
          <p:nvPr>
            <p:ph idx="12" type="sldNum"/>
          </p:nvPr>
        </p:nvSpPr>
        <p:spPr>
          <a:xfrm>
            <a:off x="83200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b="1" lang="en">
                <a:solidFill>
                  <a:srgbClr val="0C2A4A"/>
                </a:solidFill>
                <a:latin typeface="Francois One"/>
                <a:ea typeface="Francois One"/>
                <a:cs typeface="Francois One"/>
                <a:sym typeface="Francois One"/>
              </a:rPr>
              <a:t>‹#›</a:t>
            </a:fld>
            <a:endParaRPr b="1">
              <a:solidFill>
                <a:srgbClr val="0C2A4A"/>
              </a:solidFill>
              <a:latin typeface="Francois One"/>
              <a:ea typeface="Francois One"/>
              <a:cs typeface="Francois One"/>
              <a:sym typeface="Francois One"/>
            </a:endParaRPr>
          </a:p>
        </p:txBody>
      </p:sp>
      <p:sp>
        <p:nvSpPr>
          <p:cNvPr id="290" name="Google Shape;290;p4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291" name="Google Shape;291;p46"/>
          <p:cNvPicPr preferRelativeResize="0"/>
          <p:nvPr/>
        </p:nvPicPr>
        <p:blipFill rotWithShape="1">
          <a:blip r:embed="rId14">
            <a:alphaModFix/>
          </a:blip>
          <a:srcRect b="19478" l="0" r="0" t="0"/>
          <a:stretch/>
        </p:blipFill>
        <p:spPr>
          <a:xfrm>
            <a:off x="7984201" y="4195474"/>
            <a:ext cx="757577" cy="7530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01.01 Demo: Long Time No See!</a:t>
            </a:r>
            <a:endParaRPr>
              <a:solidFill>
                <a:srgbClr val="25326F"/>
              </a:solidFill>
              <a:latin typeface="Francois One"/>
              <a:ea typeface="Francois One"/>
              <a:cs typeface="Francois One"/>
              <a:sym typeface="Francois One"/>
            </a:endParaRPr>
          </a:p>
        </p:txBody>
      </p:sp>
      <p:sp>
        <p:nvSpPr>
          <p:cNvPr id="125" name="Google Shape;125;p27"/>
          <p:cNvSpPr txBox="1"/>
          <p:nvPr>
            <p:ph idx="12" type="sldNum"/>
          </p:nvPr>
        </p:nvSpPr>
        <p:spPr>
          <a:xfrm>
            <a:off x="83200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b="1" lang="en">
                <a:solidFill>
                  <a:srgbClr val="0C2A4A"/>
                </a:solidFill>
                <a:highlight>
                  <a:srgbClr val="FFFFFF"/>
                </a:highlight>
                <a:latin typeface="Francois One"/>
                <a:ea typeface="Francois One"/>
                <a:cs typeface="Francois One"/>
                <a:sym typeface="Francois One"/>
              </a:rPr>
              <a:t>‹#›</a:t>
            </a:fld>
            <a:endParaRPr b="1">
              <a:solidFill>
                <a:srgbClr val="0C2A4A"/>
              </a:solidFill>
              <a:highlight>
                <a:srgbClr val="FFFFFF"/>
              </a:highlight>
              <a:latin typeface="Francois One"/>
              <a:ea typeface="Francois One"/>
              <a:cs typeface="Francois One"/>
              <a:sym typeface="Francois One"/>
            </a:endParaRPr>
          </a:p>
        </p:txBody>
      </p:sp>
      <p:sp>
        <p:nvSpPr>
          <p:cNvPr id="126" name="Google Shape;126;p2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27" name="Google Shape;127;p2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sp>
        <p:nvSpPr>
          <p:cNvPr id="128" name="Google Shape;128;p27"/>
          <p:cNvSpPr txBox="1"/>
          <p:nvPr/>
        </p:nvSpPr>
        <p:spPr>
          <a:xfrm>
            <a:off x="2400075" y="4375825"/>
            <a:ext cx="43494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u="sng">
                <a:solidFill>
                  <a:schemeClr val="hlink"/>
                </a:solidFill>
                <a:latin typeface="Roboto"/>
                <a:ea typeface="Roboto"/>
                <a:cs typeface="Roboto"/>
                <a:sym typeface="Roboto"/>
                <a:hlinkClick r:id="rId4"/>
              </a:rPr>
              <a:t>Python is very happy to see you again!</a:t>
            </a:r>
            <a:endParaRPr sz="1800">
              <a:solidFill>
                <a:srgbClr val="595959"/>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595959"/>
              </a:solidFill>
              <a:latin typeface="Roboto"/>
              <a:ea typeface="Roboto"/>
              <a:cs typeface="Roboto"/>
              <a:sym typeface="Roboto"/>
            </a:endParaRPr>
          </a:p>
        </p:txBody>
      </p:sp>
      <p:pic>
        <p:nvPicPr>
          <p:cNvPr id="129" name="Google Shape;129;p27"/>
          <p:cNvPicPr preferRelativeResize="0"/>
          <p:nvPr/>
        </p:nvPicPr>
        <p:blipFill>
          <a:blip r:embed="rId5">
            <a:alphaModFix/>
          </a:blip>
          <a:stretch>
            <a:fillRect/>
          </a:stretch>
        </p:blipFill>
        <p:spPr>
          <a:xfrm>
            <a:off x="3048125" y="1170125"/>
            <a:ext cx="3053300" cy="305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Previously on CS in Schools…</a:t>
            </a:r>
            <a:endParaRPr>
              <a:solidFill>
                <a:srgbClr val="25326F"/>
              </a:solidFill>
              <a:latin typeface="Francois One"/>
              <a:ea typeface="Francois One"/>
              <a:cs typeface="Francois One"/>
              <a:sym typeface="Francois One"/>
            </a:endParaRPr>
          </a:p>
        </p:txBody>
      </p:sp>
      <p:sp>
        <p:nvSpPr>
          <p:cNvPr id="135" name="Google Shape;135;p28"/>
          <p:cNvSpPr txBox="1"/>
          <p:nvPr>
            <p:ph idx="1" type="body"/>
          </p:nvPr>
        </p:nvSpPr>
        <p:spPr>
          <a:xfrm>
            <a:off x="311700" y="1152475"/>
            <a:ext cx="80082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In last season of CS in Schools:</a:t>
            </a:r>
            <a:endParaRPr/>
          </a:p>
          <a:p>
            <a:pPr indent="-342900" lvl="0" marL="457200" rtl="0" algn="l">
              <a:lnSpc>
                <a:spcPct val="150000"/>
              </a:lnSpc>
              <a:spcBef>
                <a:spcPts val="1600"/>
              </a:spcBef>
              <a:spcAft>
                <a:spcPts val="0"/>
              </a:spcAft>
              <a:buSzPts val="1800"/>
              <a:buChar char="●"/>
            </a:pPr>
            <a:r>
              <a:rPr lang="en"/>
              <a:t>How would you display “Welcome back!” on the screen in Python code?</a:t>
            </a:r>
            <a:endParaRPr/>
          </a:p>
        </p:txBody>
      </p:sp>
      <p:sp>
        <p:nvSpPr>
          <p:cNvPr id="136" name="Google Shape;136;p28"/>
          <p:cNvSpPr txBox="1"/>
          <p:nvPr>
            <p:ph idx="12" type="sldNum"/>
          </p:nvPr>
        </p:nvSpPr>
        <p:spPr>
          <a:xfrm>
            <a:off x="83200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b="1" lang="en">
                <a:solidFill>
                  <a:srgbClr val="0C2A4A"/>
                </a:solidFill>
                <a:highlight>
                  <a:srgbClr val="FFFFFF"/>
                </a:highlight>
                <a:latin typeface="Francois One"/>
                <a:ea typeface="Francois One"/>
                <a:cs typeface="Francois One"/>
                <a:sym typeface="Francois One"/>
              </a:rPr>
              <a:t>‹#›</a:t>
            </a:fld>
            <a:endParaRPr b="1">
              <a:solidFill>
                <a:srgbClr val="0C2A4A"/>
              </a:solidFill>
              <a:highlight>
                <a:srgbClr val="FFFFFF"/>
              </a:highlight>
              <a:latin typeface="Francois One"/>
              <a:ea typeface="Francois One"/>
              <a:cs typeface="Francois One"/>
              <a:sym typeface="Francois One"/>
            </a:endParaRPr>
          </a:p>
        </p:txBody>
      </p:sp>
      <p:sp>
        <p:nvSpPr>
          <p:cNvPr id="137" name="Google Shape;137;p2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38" name="Google Shape;138;p2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Previously on CS in Schools…</a:t>
            </a:r>
            <a:endParaRPr>
              <a:solidFill>
                <a:srgbClr val="25326F"/>
              </a:solidFill>
              <a:latin typeface="Francois One"/>
              <a:ea typeface="Francois One"/>
              <a:cs typeface="Francois One"/>
              <a:sym typeface="Francois One"/>
            </a:endParaRPr>
          </a:p>
        </p:txBody>
      </p:sp>
      <p:sp>
        <p:nvSpPr>
          <p:cNvPr id="144" name="Google Shape;144;p29"/>
          <p:cNvSpPr txBox="1"/>
          <p:nvPr>
            <p:ph idx="1" type="body"/>
          </p:nvPr>
        </p:nvSpPr>
        <p:spPr>
          <a:xfrm>
            <a:off x="311700" y="1152475"/>
            <a:ext cx="7923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In last season of CS in Schools:</a:t>
            </a:r>
            <a:endParaRPr/>
          </a:p>
          <a:p>
            <a:pPr indent="-342900" lvl="0" marL="457200" rtl="0" algn="l">
              <a:lnSpc>
                <a:spcPct val="150000"/>
              </a:lnSpc>
              <a:spcBef>
                <a:spcPts val="1600"/>
              </a:spcBef>
              <a:spcAft>
                <a:spcPts val="0"/>
              </a:spcAft>
              <a:buSzPts val="1800"/>
              <a:buChar char="●"/>
            </a:pPr>
            <a:r>
              <a:rPr lang="en"/>
              <a:t>How would you display “Welcome back!” on the screen in Python code?</a:t>
            </a:r>
            <a:endParaRPr/>
          </a:p>
          <a:p>
            <a:pPr indent="0" lvl="0" marL="457200" rtl="0" algn="l">
              <a:spcBef>
                <a:spcPts val="160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latin typeface="Roboto Mono"/>
                <a:ea typeface="Roboto Mono"/>
                <a:cs typeface="Roboto Mono"/>
                <a:sym typeface="Roboto Mono"/>
              </a:rPr>
              <a:t>"Welcome back!"</a:t>
            </a:r>
            <a:r>
              <a:rPr lang="en" sz="1600">
                <a:solidFill>
                  <a:schemeClr val="dk1"/>
                </a:solidFill>
                <a:latin typeface="Roboto Mono"/>
                <a:ea typeface="Roboto Mono"/>
                <a:cs typeface="Roboto Mono"/>
                <a:sym typeface="Roboto Mono"/>
              </a:rPr>
              <a:t>)</a:t>
            </a:r>
            <a:r>
              <a:rPr lang="en" sz="1600">
                <a:solidFill>
                  <a:srgbClr val="6AA84F"/>
                </a:solidFill>
                <a:latin typeface="Roboto Mono"/>
                <a:ea typeface="Roboto Mono"/>
                <a:cs typeface="Roboto Mono"/>
                <a:sym typeface="Roboto Mono"/>
              </a:rPr>
              <a:t>	</a:t>
            </a:r>
            <a:endParaRPr/>
          </a:p>
        </p:txBody>
      </p:sp>
      <p:sp>
        <p:nvSpPr>
          <p:cNvPr id="145" name="Google Shape;145;p29"/>
          <p:cNvSpPr txBox="1"/>
          <p:nvPr>
            <p:ph idx="12" type="sldNum"/>
          </p:nvPr>
        </p:nvSpPr>
        <p:spPr>
          <a:xfrm>
            <a:off x="83200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b="1" lang="en">
                <a:solidFill>
                  <a:srgbClr val="0C2A4A"/>
                </a:solidFill>
                <a:highlight>
                  <a:srgbClr val="FFFFFF"/>
                </a:highlight>
                <a:latin typeface="Francois One"/>
                <a:ea typeface="Francois One"/>
                <a:cs typeface="Francois One"/>
                <a:sym typeface="Francois One"/>
              </a:rPr>
              <a:t>‹#›</a:t>
            </a:fld>
            <a:endParaRPr b="1">
              <a:solidFill>
                <a:srgbClr val="0C2A4A"/>
              </a:solidFill>
              <a:highlight>
                <a:srgbClr val="FFFFFF"/>
              </a:highlight>
              <a:latin typeface="Francois One"/>
              <a:ea typeface="Francois One"/>
              <a:cs typeface="Francois One"/>
              <a:sym typeface="Francois One"/>
            </a:endParaRPr>
          </a:p>
        </p:txBody>
      </p:sp>
      <p:sp>
        <p:nvSpPr>
          <p:cNvPr id="146" name="Google Shape;146;p2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47" name="Google Shape;147;p2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0"/>
          <p:cNvPicPr preferRelativeResize="0"/>
          <p:nvPr/>
        </p:nvPicPr>
        <p:blipFill>
          <a:blip r:embed="rId3">
            <a:alphaModFix/>
          </a:blip>
          <a:stretch>
            <a:fillRect/>
          </a:stretch>
        </p:blipFill>
        <p:spPr>
          <a:xfrm>
            <a:off x="2009988" y="963800"/>
            <a:ext cx="5124049" cy="2963576"/>
          </a:xfrm>
          <a:prstGeom prst="rect">
            <a:avLst/>
          </a:prstGeom>
          <a:noFill/>
          <a:ln>
            <a:noFill/>
          </a:ln>
          <a:effectLst>
            <a:outerShdw blurRad="57150" rotWithShape="0" algn="bl" dir="5400000" dist="19050">
              <a:srgbClr val="000000">
                <a:alpha val="50000"/>
              </a:srgbClr>
            </a:outerShdw>
          </a:effectLst>
        </p:spPr>
      </p:pic>
      <p:sp>
        <p:nvSpPr>
          <p:cNvPr id="153" name="Google Shape;153;p30"/>
          <p:cNvSpPr txBox="1"/>
          <p:nvPr/>
        </p:nvSpPr>
        <p:spPr>
          <a:xfrm>
            <a:off x="3291475" y="4345850"/>
            <a:ext cx="2535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Roboto"/>
                <a:ea typeface="Roboto"/>
                <a:cs typeface="Roboto"/>
                <a:sym typeface="Roboto"/>
                <a:hlinkClick r:id="rId4"/>
              </a:rPr>
              <a:t>Link to Explanation Slides</a:t>
            </a:r>
            <a:endParaRPr>
              <a:latin typeface="Roboto"/>
              <a:ea typeface="Roboto"/>
              <a:cs typeface="Roboto"/>
              <a:sym typeface="Roboto"/>
            </a:endParaRPr>
          </a:p>
        </p:txBody>
      </p:sp>
      <p:sp>
        <p:nvSpPr>
          <p:cNvPr id="154" name="Google Shape;154;p30"/>
          <p:cNvSpPr/>
          <p:nvPr/>
        </p:nvSpPr>
        <p:spPr>
          <a:xfrm>
            <a:off x="4032938" y="1929950"/>
            <a:ext cx="1052100" cy="1052100"/>
          </a:xfrm>
          <a:prstGeom prst="ellipse">
            <a:avLst/>
          </a:prstGeom>
          <a:solidFill>
            <a:srgbClr val="F2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30">
            <a:hlinkClick r:id="rId5"/>
          </p:cNvPr>
          <p:cNvPicPr preferRelativeResize="0"/>
          <p:nvPr/>
        </p:nvPicPr>
        <p:blipFill>
          <a:blip r:embed="rId6">
            <a:alphaModFix/>
          </a:blip>
          <a:stretch>
            <a:fillRect/>
          </a:stretch>
        </p:blipFill>
        <p:spPr>
          <a:xfrm>
            <a:off x="4004324" y="1831375"/>
            <a:ext cx="1109325" cy="1109325"/>
          </a:xfrm>
          <a:prstGeom prst="rect">
            <a:avLst/>
          </a:prstGeom>
          <a:noFill/>
          <a:ln>
            <a:noFill/>
          </a:ln>
        </p:spPr>
      </p:pic>
      <p:sp>
        <p:nvSpPr>
          <p:cNvPr id="156" name="Google Shape;156;p30"/>
          <p:cNvSpPr txBox="1"/>
          <p:nvPr/>
        </p:nvSpPr>
        <p:spPr>
          <a:xfrm>
            <a:off x="4280538" y="2556900"/>
            <a:ext cx="651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Roboto"/>
                <a:ea typeface="Roboto"/>
                <a:cs typeface="Roboto"/>
                <a:sym typeface="Roboto"/>
              </a:rPr>
              <a:t>2:42 min</a:t>
            </a:r>
            <a:endParaRPr sz="9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p:nvPr/>
        </p:nvSpPr>
        <p:spPr>
          <a:xfrm>
            <a:off x="686550" y="1934600"/>
            <a:ext cx="7770900" cy="21831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latin typeface="Roboto Mono"/>
                <a:ea typeface="Roboto Mono"/>
                <a:cs typeface="Roboto Mono"/>
                <a:sym typeface="Roboto Mono"/>
              </a:rPr>
              <a:t>"Superhero name generator"</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top_colour = input(</a:t>
            </a:r>
            <a:r>
              <a:rPr lang="en" sz="1600">
                <a:solidFill>
                  <a:srgbClr val="FF0000"/>
                </a:solidFill>
                <a:latin typeface="Roboto Mono"/>
                <a:ea typeface="Roboto Mono"/>
                <a:cs typeface="Roboto Mono"/>
                <a:sym typeface="Roboto Mono"/>
              </a:rPr>
              <a:t>"What is the colour of your top? "</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drink = input(</a:t>
            </a:r>
            <a:r>
              <a:rPr lang="en" sz="1600">
                <a:solidFill>
                  <a:srgbClr val="FF0000"/>
                </a:solidFill>
                <a:latin typeface="Roboto Mono"/>
                <a:ea typeface="Roboto Mono"/>
                <a:cs typeface="Roboto Mono"/>
                <a:sym typeface="Roboto Mono"/>
              </a:rPr>
              <a:t>"What was the last thing you drank? "</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supehero_name = top_colour + </a:t>
            </a:r>
            <a:r>
              <a:rPr lang="en" sz="1600">
                <a:solidFill>
                  <a:srgbClr val="FF0000"/>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 + drink</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latin typeface="Roboto Mono"/>
                <a:ea typeface="Roboto Mono"/>
                <a:cs typeface="Roboto Mono"/>
                <a:sym typeface="Roboto Mono"/>
              </a:rPr>
              <a:t>"Generating your name..."</a:t>
            </a:r>
            <a:r>
              <a:rPr lang="en" sz="1600">
                <a:solidFill>
                  <a:schemeClr val="dk1"/>
                </a:solidFill>
                <a:latin typeface="Roboto Mono"/>
                <a:ea typeface="Roboto Mono"/>
                <a:cs typeface="Roboto Mono"/>
                <a:sym typeface="Roboto Mono"/>
              </a:rPr>
              <a:t>)</a:t>
            </a:r>
            <a:r>
              <a:rPr lang="en" sz="1600">
                <a:solidFill>
                  <a:srgbClr val="6AA84F"/>
                </a:solidFill>
                <a:latin typeface="Roboto Mono"/>
                <a:ea typeface="Roboto Mono"/>
                <a:cs typeface="Roboto Mono"/>
                <a:sym typeface="Roboto Mono"/>
              </a:rPr>
              <a:t>	</a:t>
            </a:r>
            <a:endParaRPr sz="1600">
              <a:solidFill>
                <a:srgbClr val="6AA84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sleep(1)</a:t>
            </a:r>
            <a:endParaRPr sz="1600">
              <a:solidFill>
                <a:srgbClr val="6AA84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latin typeface="Roboto Mono"/>
                <a:ea typeface="Roboto Mono"/>
                <a:cs typeface="Roboto Mono"/>
                <a:sym typeface="Roboto Mono"/>
              </a:rPr>
              <a:t>"Your superhero name is " </a:t>
            </a:r>
            <a:r>
              <a:rPr lang="en" sz="1600">
                <a:solidFill>
                  <a:schemeClr val="dk1"/>
                </a:solidFill>
                <a:latin typeface="Roboto Mono"/>
                <a:ea typeface="Roboto Mono"/>
                <a:cs typeface="Roboto Mono"/>
                <a:sym typeface="Roboto Mono"/>
              </a:rPr>
              <a:t>+ supehero_name + </a:t>
            </a:r>
            <a:r>
              <a:rPr lang="en" sz="1600">
                <a:solidFill>
                  <a:srgbClr val="FF0000"/>
                </a:solidFill>
                <a:latin typeface="Roboto Mono"/>
                <a:ea typeface="Roboto Mono"/>
                <a:cs typeface="Roboto Mono"/>
                <a:sym typeface="Roboto Mono"/>
              </a:rPr>
              <a:t>"!"</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600">
              <a:solidFill>
                <a:srgbClr val="6AA84F"/>
              </a:solidFill>
              <a:latin typeface="Roboto Mono"/>
              <a:ea typeface="Roboto Mono"/>
              <a:cs typeface="Roboto Mono"/>
              <a:sym typeface="Roboto Mono"/>
            </a:endParaRPr>
          </a:p>
        </p:txBody>
      </p:sp>
      <p:sp>
        <p:nvSpPr>
          <p:cNvPr id="162" name="Google Shape;16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Check Your Understanding</a:t>
            </a:r>
            <a:endParaRPr/>
          </a:p>
          <a:p>
            <a:pPr indent="0" lvl="0" marL="0" rtl="0" algn="l">
              <a:spcBef>
                <a:spcPts val="0"/>
              </a:spcBef>
              <a:spcAft>
                <a:spcPts val="0"/>
              </a:spcAft>
              <a:buNone/>
            </a:pPr>
            <a:r>
              <a:t/>
            </a:r>
            <a:endParaRPr/>
          </a:p>
        </p:txBody>
      </p:sp>
      <p:sp>
        <p:nvSpPr>
          <p:cNvPr id="163" name="Google Shape;163;p31"/>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164" name="Google Shape;164;p31"/>
          <p:cNvSpPr txBox="1"/>
          <p:nvPr>
            <p:ph idx="1" type="body"/>
          </p:nvPr>
        </p:nvSpPr>
        <p:spPr>
          <a:xfrm>
            <a:off x="314475" y="1152475"/>
            <a:ext cx="8520600" cy="57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
              <a:t>In the following code, highlight the print </a:t>
            </a:r>
            <a:r>
              <a:rPr b="1" lang="en"/>
              <a:t>functions</a:t>
            </a:r>
            <a:r>
              <a:rPr lang="en"/>
              <a:t>.</a:t>
            </a:r>
            <a:endParaRPr>
              <a:solidFill>
                <a:srgbClr val="0097A7"/>
              </a:solidFill>
              <a:latin typeface="Roboto Mono"/>
              <a:ea typeface="Roboto Mono"/>
              <a:cs typeface="Roboto Mono"/>
              <a:sym typeface="Roboto Mon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p:nvPr/>
        </p:nvSpPr>
        <p:spPr>
          <a:xfrm>
            <a:off x="686550" y="1934600"/>
            <a:ext cx="7770900" cy="21831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highlight>
                  <a:srgbClr val="FFFF00"/>
                </a:highlight>
                <a:latin typeface="Roboto Mono"/>
                <a:ea typeface="Roboto Mono"/>
                <a:cs typeface="Roboto Mono"/>
                <a:sym typeface="Roboto Mono"/>
              </a:rPr>
              <a:t>print</a:t>
            </a:r>
            <a:r>
              <a:rPr lang="en" sz="1600">
                <a:solidFill>
                  <a:schemeClr val="dk1"/>
                </a:solidFill>
                <a:latin typeface="Roboto Mono"/>
                <a:ea typeface="Roboto Mono"/>
                <a:cs typeface="Roboto Mono"/>
                <a:sym typeface="Roboto Mono"/>
              </a:rPr>
              <a:t>(</a:t>
            </a:r>
            <a:r>
              <a:rPr lang="en" sz="1600">
                <a:solidFill>
                  <a:srgbClr val="FF0000"/>
                </a:solidFill>
                <a:latin typeface="Roboto Mono"/>
                <a:ea typeface="Roboto Mono"/>
                <a:cs typeface="Roboto Mono"/>
                <a:sym typeface="Roboto Mono"/>
              </a:rPr>
              <a:t>"Superhero name generator"</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top_colour = input(</a:t>
            </a:r>
            <a:r>
              <a:rPr lang="en" sz="1600">
                <a:solidFill>
                  <a:srgbClr val="FF0000"/>
                </a:solidFill>
                <a:latin typeface="Roboto Mono"/>
                <a:ea typeface="Roboto Mono"/>
                <a:cs typeface="Roboto Mono"/>
                <a:sym typeface="Roboto Mono"/>
              </a:rPr>
              <a:t>"What is the colour of your top? "</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drink = input(</a:t>
            </a:r>
            <a:r>
              <a:rPr lang="en" sz="1600">
                <a:solidFill>
                  <a:srgbClr val="FF0000"/>
                </a:solidFill>
                <a:latin typeface="Roboto Mono"/>
                <a:ea typeface="Roboto Mono"/>
                <a:cs typeface="Roboto Mono"/>
                <a:sym typeface="Roboto Mono"/>
              </a:rPr>
              <a:t>"What was the last thing you drank? "</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supehero_name = top_colour + </a:t>
            </a:r>
            <a:r>
              <a:rPr lang="en" sz="1600">
                <a:solidFill>
                  <a:srgbClr val="FF0000"/>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 + drink</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highlight>
                  <a:srgbClr val="FFFF00"/>
                </a:highlight>
                <a:latin typeface="Roboto Mono"/>
                <a:ea typeface="Roboto Mono"/>
                <a:cs typeface="Roboto Mono"/>
                <a:sym typeface="Roboto Mono"/>
              </a:rPr>
              <a:t>print</a:t>
            </a:r>
            <a:r>
              <a:rPr lang="en" sz="1600">
                <a:solidFill>
                  <a:schemeClr val="dk1"/>
                </a:solidFill>
                <a:latin typeface="Roboto Mono"/>
                <a:ea typeface="Roboto Mono"/>
                <a:cs typeface="Roboto Mono"/>
                <a:sym typeface="Roboto Mono"/>
              </a:rPr>
              <a:t>(</a:t>
            </a:r>
            <a:r>
              <a:rPr lang="en" sz="1600">
                <a:solidFill>
                  <a:srgbClr val="FF0000"/>
                </a:solidFill>
                <a:latin typeface="Roboto Mono"/>
                <a:ea typeface="Roboto Mono"/>
                <a:cs typeface="Roboto Mono"/>
                <a:sym typeface="Roboto Mono"/>
              </a:rPr>
              <a:t>"Generating your name..."</a:t>
            </a:r>
            <a:r>
              <a:rPr lang="en" sz="1600">
                <a:solidFill>
                  <a:schemeClr val="dk1"/>
                </a:solidFill>
                <a:latin typeface="Roboto Mono"/>
                <a:ea typeface="Roboto Mono"/>
                <a:cs typeface="Roboto Mono"/>
                <a:sym typeface="Roboto Mono"/>
              </a:rPr>
              <a:t>)</a:t>
            </a:r>
            <a:r>
              <a:rPr lang="en" sz="1600">
                <a:solidFill>
                  <a:srgbClr val="6AA84F"/>
                </a:solidFill>
                <a:latin typeface="Roboto Mono"/>
                <a:ea typeface="Roboto Mono"/>
                <a:cs typeface="Roboto Mono"/>
                <a:sym typeface="Roboto Mono"/>
              </a:rPr>
              <a:t>	</a:t>
            </a:r>
            <a:endParaRPr sz="1600">
              <a:solidFill>
                <a:srgbClr val="6AA84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sleep(1)</a:t>
            </a:r>
            <a:endParaRPr sz="1600">
              <a:solidFill>
                <a:srgbClr val="6AA84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highlight>
                  <a:srgbClr val="FFFF00"/>
                </a:highlight>
                <a:latin typeface="Roboto Mono"/>
                <a:ea typeface="Roboto Mono"/>
                <a:cs typeface="Roboto Mono"/>
                <a:sym typeface="Roboto Mono"/>
              </a:rPr>
              <a:t>print</a:t>
            </a:r>
            <a:r>
              <a:rPr lang="en" sz="1600">
                <a:solidFill>
                  <a:schemeClr val="dk1"/>
                </a:solidFill>
                <a:latin typeface="Roboto Mono"/>
                <a:ea typeface="Roboto Mono"/>
                <a:cs typeface="Roboto Mono"/>
                <a:sym typeface="Roboto Mono"/>
              </a:rPr>
              <a:t>(</a:t>
            </a:r>
            <a:r>
              <a:rPr lang="en" sz="1600">
                <a:solidFill>
                  <a:srgbClr val="FF0000"/>
                </a:solidFill>
                <a:latin typeface="Roboto Mono"/>
                <a:ea typeface="Roboto Mono"/>
                <a:cs typeface="Roboto Mono"/>
                <a:sym typeface="Roboto Mono"/>
              </a:rPr>
              <a:t>"Your superhero name is " </a:t>
            </a:r>
            <a:r>
              <a:rPr lang="en" sz="1600">
                <a:solidFill>
                  <a:schemeClr val="dk1"/>
                </a:solidFill>
                <a:latin typeface="Roboto Mono"/>
                <a:ea typeface="Roboto Mono"/>
                <a:cs typeface="Roboto Mono"/>
                <a:sym typeface="Roboto Mono"/>
              </a:rPr>
              <a:t>+ supehero_name + </a:t>
            </a:r>
            <a:r>
              <a:rPr lang="en" sz="1600">
                <a:solidFill>
                  <a:srgbClr val="FF0000"/>
                </a:solidFill>
                <a:latin typeface="Roboto Mono"/>
                <a:ea typeface="Roboto Mono"/>
                <a:cs typeface="Roboto Mono"/>
                <a:sym typeface="Roboto Mono"/>
              </a:rPr>
              <a:t>"!"</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600">
              <a:solidFill>
                <a:srgbClr val="6AA84F"/>
              </a:solidFill>
              <a:latin typeface="Roboto Mono"/>
              <a:ea typeface="Roboto Mono"/>
              <a:cs typeface="Roboto Mono"/>
              <a:sym typeface="Roboto Mono"/>
            </a:endParaRPr>
          </a:p>
        </p:txBody>
      </p:sp>
      <p:sp>
        <p:nvSpPr>
          <p:cNvPr id="170" name="Google Shape;17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Check Your Understanding</a:t>
            </a:r>
            <a:endParaRPr/>
          </a:p>
          <a:p>
            <a:pPr indent="0" lvl="0" marL="0" rtl="0" algn="l">
              <a:spcBef>
                <a:spcPts val="0"/>
              </a:spcBef>
              <a:spcAft>
                <a:spcPts val="0"/>
              </a:spcAft>
              <a:buNone/>
            </a:pPr>
            <a:r>
              <a:t/>
            </a:r>
            <a:endParaRPr/>
          </a:p>
        </p:txBody>
      </p:sp>
      <p:sp>
        <p:nvSpPr>
          <p:cNvPr id="171" name="Google Shape;171;p32"/>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172" name="Google Shape;172;p32"/>
          <p:cNvSpPr txBox="1"/>
          <p:nvPr>
            <p:ph idx="1" type="body"/>
          </p:nvPr>
        </p:nvSpPr>
        <p:spPr>
          <a:xfrm>
            <a:off x="314475" y="1152475"/>
            <a:ext cx="8520600" cy="57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
              <a:t>In the following code, highlight the print </a:t>
            </a:r>
            <a:r>
              <a:rPr b="1" lang="en"/>
              <a:t>functions</a:t>
            </a:r>
            <a:r>
              <a:rPr lang="en"/>
              <a:t>.</a:t>
            </a:r>
            <a:endParaRPr>
              <a:solidFill>
                <a:srgbClr val="0097A7"/>
              </a:solidFill>
              <a:latin typeface="Roboto Mono"/>
              <a:ea typeface="Roboto Mono"/>
              <a:cs typeface="Roboto Mono"/>
              <a:sym typeface="Roboto Mon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p:nvPr/>
        </p:nvSpPr>
        <p:spPr>
          <a:xfrm>
            <a:off x="686550" y="1934600"/>
            <a:ext cx="7770900" cy="21831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latin typeface="Roboto Mono"/>
                <a:ea typeface="Roboto Mono"/>
                <a:cs typeface="Roboto Mono"/>
                <a:sym typeface="Roboto Mono"/>
              </a:rPr>
              <a:t>"Superhero name generator"</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top_colour = input(</a:t>
            </a:r>
            <a:r>
              <a:rPr lang="en" sz="1600">
                <a:solidFill>
                  <a:srgbClr val="FF0000"/>
                </a:solidFill>
                <a:latin typeface="Roboto Mono"/>
                <a:ea typeface="Roboto Mono"/>
                <a:cs typeface="Roboto Mono"/>
                <a:sym typeface="Roboto Mono"/>
              </a:rPr>
              <a:t>"What is the colour of your top? "</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drink = input(</a:t>
            </a:r>
            <a:r>
              <a:rPr lang="en" sz="1600">
                <a:solidFill>
                  <a:srgbClr val="FF0000"/>
                </a:solidFill>
                <a:latin typeface="Roboto Mono"/>
                <a:ea typeface="Roboto Mono"/>
                <a:cs typeface="Roboto Mono"/>
                <a:sym typeface="Roboto Mono"/>
              </a:rPr>
              <a:t>"What was the last thing you drank? "</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supehero_name = top_colour + </a:t>
            </a:r>
            <a:r>
              <a:rPr lang="en" sz="1600">
                <a:solidFill>
                  <a:srgbClr val="FF0000"/>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 + drink</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latin typeface="Roboto Mono"/>
                <a:ea typeface="Roboto Mono"/>
                <a:cs typeface="Roboto Mono"/>
                <a:sym typeface="Roboto Mono"/>
              </a:rPr>
              <a:t>"Generating your name..."</a:t>
            </a:r>
            <a:r>
              <a:rPr lang="en" sz="1600">
                <a:solidFill>
                  <a:schemeClr val="dk1"/>
                </a:solidFill>
                <a:latin typeface="Roboto Mono"/>
                <a:ea typeface="Roboto Mono"/>
                <a:cs typeface="Roboto Mono"/>
                <a:sym typeface="Roboto Mono"/>
              </a:rPr>
              <a:t>)</a:t>
            </a:r>
            <a:r>
              <a:rPr lang="en" sz="1600">
                <a:solidFill>
                  <a:srgbClr val="6AA84F"/>
                </a:solidFill>
                <a:latin typeface="Roboto Mono"/>
                <a:ea typeface="Roboto Mono"/>
                <a:cs typeface="Roboto Mono"/>
                <a:sym typeface="Roboto Mono"/>
              </a:rPr>
              <a:t>	</a:t>
            </a:r>
            <a:endParaRPr sz="1600">
              <a:solidFill>
                <a:srgbClr val="6AA84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sleep(1)</a:t>
            </a:r>
            <a:endParaRPr sz="1600">
              <a:solidFill>
                <a:srgbClr val="6AA84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chemeClr val="dk1"/>
                </a:solidFill>
                <a:latin typeface="Roboto Mono"/>
                <a:ea typeface="Roboto Mono"/>
                <a:cs typeface="Roboto Mono"/>
                <a:sym typeface="Roboto Mono"/>
              </a:rPr>
              <a:t>print(</a:t>
            </a:r>
            <a:r>
              <a:rPr lang="en" sz="1600">
                <a:solidFill>
                  <a:srgbClr val="FF0000"/>
                </a:solidFill>
                <a:latin typeface="Roboto Mono"/>
                <a:ea typeface="Roboto Mono"/>
                <a:cs typeface="Roboto Mono"/>
                <a:sym typeface="Roboto Mono"/>
              </a:rPr>
              <a:t>"Your superhero name is " </a:t>
            </a:r>
            <a:r>
              <a:rPr lang="en" sz="1600">
                <a:solidFill>
                  <a:schemeClr val="dk1"/>
                </a:solidFill>
                <a:latin typeface="Roboto Mono"/>
                <a:ea typeface="Roboto Mono"/>
                <a:cs typeface="Roboto Mono"/>
                <a:sym typeface="Roboto Mono"/>
              </a:rPr>
              <a:t>+ supehero_name + </a:t>
            </a:r>
            <a:r>
              <a:rPr lang="en" sz="1600">
                <a:solidFill>
                  <a:srgbClr val="FF0000"/>
                </a:solidFill>
                <a:latin typeface="Roboto Mono"/>
                <a:ea typeface="Roboto Mono"/>
                <a:cs typeface="Roboto Mono"/>
                <a:sym typeface="Roboto Mono"/>
              </a:rPr>
              <a:t>"!"</a:t>
            </a:r>
            <a:r>
              <a:rPr lang="en" sz="1600">
                <a:solidFill>
                  <a:schemeClr val="dk1"/>
                </a:solidFill>
                <a:latin typeface="Roboto Mono"/>
                <a:ea typeface="Roboto Mono"/>
                <a:cs typeface="Roboto Mono"/>
                <a:sym typeface="Roboto Mono"/>
              </a:rPr>
              <a:t>)</a:t>
            </a:r>
            <a:endParaRPr sz="16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600">
              <a:solidFill>
                <a:srgbClr val="6AA84F"/>
              </a:solidFill>
              <a:latin typeface="Roboto Mono"/>
              <a:ea typeface="Roboto Mono"/>
              <a:cs typeface="Roboto Mono"/>
              <a:sym typeface="Roboto Mono"/>
            </a:endParaRPr>
          </a:p>
        </p:txBody>
      </p:sp>
      <p:sp>
        <p:nvSpPr>
          <p:cNvPr id="178" name="Google Shape;178;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Check Your Understanding</a:t>
            </a:r>
            <a:endParaRPr/>
          </a:p>
          <a:p>
            <a:pPr indent="0" lvl="0" marL="0" rtl="0" algn="l">
              <a:spcBef>
                <a:spcPts val="0"/>
              </a:spcBef>
              <a:spcAft>
                <a:spcPts val="0"/>
              </a:spcAft>
              <a:buNone/>
            </a:pPr>
            <a:r>
              <a:t/>
            </a:r>
            <a:endParaRPr/>
          </a:p>
        </p:txBody>
      </p:sp>
      <p:sp>
        <p:nvSpPr>
          <p:cNvPr id="179" name="Google Shape;179;p3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180" name="Google Shape;180;p33"/>
          <p:cNvSpPr txBox="1"/>
          <p:nvPr>
            <p:ph idx="1" type="body"/>
          </p:nvPr>
        </p:nvSpPr>
        <p:spPr>
          <a:xfrm>
            <a:off x="314475" y="1152475"/>
            <a:ext cx="8520600" cy="57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
              <a:t>In the following code, highlight the print </a:t>
            </a:r>
            <a:r>
              <a:rPr b="1" lang="en"/>
              <a:t>functions arguments</a:t>
            </a:r>
            <a:r>
              <a:rPr lang="en"/>
              <a:t>.</a:t>
            </a:r>
            <a:endParaRPr>
              <a:solidFill>
                <a:srgbClr val="0097A7"/>
              </a:solidFill>
              <a:latin typeface="Roboto Mono"/>
              <a:ea typeface="Roboto Mono"/>
              <a:cs typeface="Roboto Mono"/>
              <a:sym typeface="Roboto Mon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