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5"/>
    <p:sldMasterId id="2147483671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</p:sldIdLst>
  <p:sldSz cy="5143500" cx="9144000"/>
  <p:notesSz cx="6858000" cy="9144000"/>
  <p:embeddedFontLst>
    <p:embeddedFont>
      <p:font typeface="Roboto"/>
      <p:regular r:id="rId30"/>
      <p:bold r:id="rId31"/>
      <p:italic r:id="rId32"/>
      <p:boldItalic r:id="rId33"/>
    </p:embeddedFont>
    <p:embeddedFont>
      <p:font typeface="Playfair Display"/>
      <p:regular r:id="rId34"/>
      <p:bold r:id="rId35"/>
      <p:italic r:id="rId36"/>
      <p:boldItalic r:id="rId37"/>
    </p:embeddedFont>
    <p:embeddedFont>
      <p:font typeface="Lato"/>
      <p:regular r:id="rId38"/>
      <p:bold r:id="rId39"/>
      <p:italic r:id="rId40"/>
      <p:boldItalic r:id="rId41"/>
    </p:embeddedFont>
    <p:embeddedFont>
      <p:font typeface="Francois One"/>
      <p:regular r:id="rId4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634BD6E-C891-4796-A230-2141D39F3979}">
  <a:tblStyle styleId="{E634BD6E-C891-4796-A230-2141D39F397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Lato-italic.fntdata"/><Relationship Id="rId20" Type="http://schemas.openxmlformats.org/officeDocument/2006/relationships/slide" Target="slides/slide13.xml"/><Relationship Id="rId42" Type="http://schemas.openxmlformats.org/officeDocument/2006/relationships/font" Target="fonts/FrancoisOne-regular.fntdata"/><Relationship Id="rId41" Type="http://schemas.openxmlformats.org/officeDocument/2006/relationships/font" Target="fonts/Lato-boldItalic.fntdata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slide" Target="slides/slide2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font" Target="fonts/Roboto-bold.fntdata"/><Relationship Id="rId30" Type="http://schemas.openxmlformats.org/officeDocument/2006/relationships/font" Target="fonts/Roboto-regular.fntdata"/><Relationship Id="rId11" Type="http://schemas.openxmlformats.org/officeDocument/2006/relationships/slide" Target="slides/slide4.xml"/><Relationship Id="rId33" Type="http://schemas.openxmlformats.org/officeDocument/2006/relationships/font" Target="fonts/Roboto-boldItalic.fntdata"/><Relationship Id="rId10" Type="http://schemas.openxmlformats.org/officeDocument/2006/relationships/slide" Target="slides/slide3.xml"/><Relationship Id="rId32" Type="http://schemas.openxmlformats.org/officeDocument/2006/relationships/font" Target="fonts/Roboto-italic.fntdata"/><Relationship Id="rId13" Type="http://schemas.openxmlformats.org/officeDocument/2006/relationships/slide" Target="slides/slide6.xml"/><Relationship Id="rId35" Type="http://schemas.openxmlformats.org/officeDocument/2006/relationships/font" Target="fonts/PlayfairDisplay-bold.fntdata"/><Relationship Id="rId12" Type="http://schemas.openxmlformats.org/officeDocument/2006/relationships/slide" Target="slides/slide5.xml"/><Relationship Id="rId34" Type="http://schemas.openxmlformats.org/officeDocument/2006/relationships/font" Target="fonts/PlayfairDisplay-regular.fntdata"/><Relationship Id="rId15" Type="http://schemas.openxmlformats.org/officeDocument/2006/relationships/slide" Target="slides/slide8.xml"/><Relationship Id="rId37" Type="http://schemas.openxmlformats.org/officeDocument/2006/relationships/font" Target="fonts/PlayfairDisplay-boldItalic.fntdata"/><Relationship Id="rId14" Type="http://schemas.openxmlformats.org/officeDocument/2006/relationships/slide" Target="slides/slide7.xml"/><Relationship Id="rId36" Type="http://schemas.openxmlformats.org/officeDocument/2006/relationships/font" Target="fonts/PlayfairDisplay-italic.fntdata"/><Relationship Id="rId17" Type="http://schemas.openxmlformats.org/officeDocument/2006/relationships/slide" Target="slides/slide10.xml"/><Relationship Id="rId39" Type="http://schemas.openxmlformats.org/officeDocument/2006/relationships/font" Target="fonts/Lato-bold.fntdata"/><Relationship Id="rId16" Type="http://schemas.openxmlformats.org/officeDocument/2006/relationships/slide" Target="slides/slide9.xml"/><Relationship Id="rId38" Type="http://schemas.openxmlformats.org/officeDocument/2006/relationships/font" Target="fonts/Lato-regular.fntdata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4c263a54ce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4c263a54ce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Teachers please note:</a:t>
            </a:r>
            <a:r>
              <a:rPr lang="en"/>
              <a:t> the first two slides have a grey background and are for your reading prior to the lesson. 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89b5f81221_1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289b5f81221_1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24c263a54ce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24c263a54ce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289b5f81221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289b5f81221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000">
              <a:solidFill>
                <a:srgbClr val="F55E6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4c263a54ce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24c263a54ce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289b5f81221_2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289b5f81221_2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289b5f81221_2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289b5f81221_2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289b5f81221_2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289b5f81221_2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289b5f81221_2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289b5f81221_2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289b5f81221_1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289b5f81221_1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289b5f81221_1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289b5f81221_1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4de5d0e617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4de5d0e617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2491a84ccd4_0_1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2491a84ccd4_0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000">
              <a:solidFill>
                <a:srgbClr val="F55E6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24df412cdbb_1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24df412cdbb_1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28622f08149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28622f08149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learning journal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4df412cdbb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24df412cdbb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2af03e1fde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22af03e1fde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4c263a54ce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24c263a54ce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4c263a54ce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24c263a54ce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7ade68743a_0_1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27ade68743a_0_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8622f08149_0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28622f08149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491a84ccd4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2491a84ccd4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9050" y="748800"/>
            <a:ext cx="3645900" cy="3645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992950" y="992700"/>
            <a:ext cx="3158100" cy="3158100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096363" y="3266930"/>
            <a:ext cx="2951400" cy="70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33100"/>
            <a:ext cx="8520600" cy="161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29194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rgbClr val="0C2A4A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/>
          <p:nvPr/>
        </p:nvSpPr>
        <p:spPr>
          <a:xfrm flipH="1" rot="-5400000">
            <a:off x="4955688" y="961013"/>
            <a:ext cx="5149325" cy="3227300"/>
          </a:xfrm>
          <a:prstGeom prst="flowChartManualInpu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4"/>
          <p:cNvSpPr txBox="1"/>
          <p:nvPr>
            <p:ph type="ctrTitle"/>
          </p:nvPr>
        </p:nvSpPr>
        <p:spPr>
          <a:xfrm>
            <a:off x="311700" y="528325"/>
            <a:ext cx="8520600" cy="104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Francois One"/>
              <a:buNone/>
              <a:defRPr sz="5200">
                <a:solidFill>
                  <a:srgbClr val="FFFFFF"/>
                </a:solidFill>
                <a:latin typeface="Francois One"/>
                <a:ea typeface="Francois One"/>
                <a:cs typeface="Francois One"/>
                <a:sym typeface="Francois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62" name="Google Shape;62;p14"/>
          <p:cNvSpPr txBox="1"/>
          <p:nvPr>
            <p:ph idx="1" type="subTitle"/>
          </p:nvPr>
        </p:nvSpPr>
        <p:spPr>
          <a:xfrm>
            <a:off x="311700" y="16149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DDAE"/>
              </a:buClr>
              <a:buSzPts val="2800"/>
              <a:buFont typeface="Francois One"/>
              <a:buNone/>
              <a:defRPr sz="2800">
                <a:solidFill>
                  <a:srgbClr val="30DDAE"/>
                </a:solidFill>
                <a:latin typeface="Francois One"/>
                <a:ea typeface="Francois One"/>
                <a:cs typeface="Francois One"/>
                <a:sym typeface="Francois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63" name="Google Shape;63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25326F"/>
              </a:buClr>
              <a:buSzPts val="3600"/>
              <a:buFont typeface="Francois One"/>
              <a:buNone/>
              <a:defRPr sz="3600">
                <a:solidFill>
                  <a:srgbClr val="25326F"/>
                </a:solidFill>
                <a:latin typeface="Francois One"/>
                <a:ea typeface="Francois One"/>
                <a:cs typeface="Francois One"/>
                <a:sym typeface="Francois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6" name="Google Shape;66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7" name="Google Shape;67;p15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1" name="Google Shape;71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2" name="Google Shape;72;p16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5" name="Google Shape;75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6" name="Google Shape;76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7" name="Google Shape;77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8" name="Google Shape;78;p17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5326F"/>
              </a:buClr>
              <a:buSzPts val="2800"/>
              <a:buNone/>
              <a:defRPr>
                <a:solidFill>
                  <a:srgbClr val="25326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1" name="Google Shape;81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2" name="Google Shape;82;p18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5" name="Google Shape;85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6" name="Google Shape;86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7" name="Google Shape;87;p19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90" name="Google Shape;90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94" name="Google Shape;94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95" name="Google Shape;95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6" name="Google Shape;96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99" name="Google Shape;99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02" name="Google Shape;102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3" name="Google Shape;103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91378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dk2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coral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5326F"/>
              </a:buClr>
              <a:buSzPts val="2800"/>
              <a:buFont typeface="Francois One"/>
              <a:buNone/>
              <a:defRPr sz="2800">
                <a:solidFill>
                  <a:srgbClr val="25326F"/>
                </a:solidFill>
                <a:latin typeface="Francois One"/>
                <a:ea typeface="Francois One"/>
                <a:cs typeface="Francois One"/>
                <a:sym typeface="Francois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7" name="Google Shape;57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58" name="Google Shape;58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6.png"/><Relationship Id="rId4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hyperlink" Target="https://csinschools.io/primary1/0601ws" TargetMode="External"/><Relationship Id="rId6" Type="http://schemas.openxmlformats.org/officeDocument/2006/relationships/hyperlink" Target="https://csinschools.io/primary1/0601ws" TargetMode="External"/><Relationship Id="rId7" Type="http://schemas.openxmlformats.org/officeDocument/2006/relationships/image" Target="../media/image1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0.png"/><Relationship Id="rId4" Type="http://schemas.openxmlformats.org/officeDocument/2006/relationships/hyperlink" Target="https://csinschools.io/primary1/0603s" TargetMode="External"/><Relationship Id="rId5" Type="http://schemas.openxmlformats.org/officeDocument/2006/relationships/hyperlink" Target="https://youtu.be/nS5OK-rsXEk" TargetMode="External"/><Relationship Id="rId6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png"/><Relationship Id="rId4" Type="http://schemas.openxmlformats.org/officeDocument/2006/relationships/hyperlink" Target="https://csinschools.io/primary1/0604s" TargetMode="External"/><Relationship Id="rId5" Type="http://schemas.openxmlformats.org/officeDocument/2006/relationships/hyperlink" Target="https://youtu.be/ILImz0z9Jkk" TargetMode="External"/><Relationship Id="rId6" Type="http://schemas.openxmlformats.org/officeDocument/2006/relationships/image" Target="../media/image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Relationship Id="rId4" Type="http://schemas.openxmlformats.org/officeDocument/2006/relationships/image" Target="../media/image1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Relationship Id="rId4" Type="http://schemas.openxmlformats.org/officeDocument/2006/relationships/image" Target="../media/image18.png"/><Relationship Id="rId5" Type="http://schemas.openxmlformats.org/officeDocument/2006/relationships/image" Target="../media/image1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1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1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csinschools.io/primary1/0602ws" TargetMode="External"/><Relationship Id="rId4" Type="http://schemas.openxmlformats.org/officeDocument/2006/relationships/hyperlink" Target="https://csinschools.io/primary1/0602ws" TargetMode="External"/><Relationship Id="rId5" Type="http://schemas.openxmlformats.org/officeDocument/2006/relationships/image" Target="../media/image14.png"/><Relationship Id="rId6" Type="http://schemas.openxmlformats.org/officeDocument/2006/relationships/image" Target="../media/image2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csinschools.io/primary1/0603ws" TargetMode="External"/><Relationship Id="rId4" Type="http://schemas.openxmlformats.org/officeDocument/2006/relationships/hyperlink" Target="https://csinschools.io/primary1/0603ws" TargetMode="External"/><Relationship Id="rId5" Type="http://schemas.openxmlformats.org/officeDocument/2006/relationships/image" Target="../media/image14.png"/><Relationship Id="rId6" Type="http://schemas.openxmlformats.org/officeDocument/2006/relationships/image" Target="../media/image21.png"/><Relationship Id="rId7" Type="http://schemas.openxmlformats.org/officeDocument/2006/relationships/image" Target="../media/image2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docs.google.com/document/d/1Ge6v3Md3rO-O23uSYzkMSCsWB3JSTM8Vc4HD2Y-Kmjo/edit#heading=h.zhsyntkr2tw8" TargetMode="External"/><Relationship Id="rId4" Type="http://schemas.openxmlformats.org/officeDocument/2006/relationships/hyperlink" Target="https://docs.google.com/document/d/1jnxovbJn-SnudOm7EzygyiyEiE2fHjfuqC4W2yPVBfo/edit#heading=h.zhsyntkr2tw8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5.png"/><Relationship Id="rId4" Type="http://schemas.openxmlformats.org/officeDocument/2006/relationships/hyperlink" Target="https://youtu.be/ZITq7H8xoe0" TargetMode="External"/><Relationship Id="rId5" Type="http://schemas.openxmlformats.org/officeDocument/2006/relationships/image" Target="../media/image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4.png"/><Relationship Id="rId4" Type="http://schemas.openxmlformats.org/officeDocument/2006/relationships/hyperlink" Target="https://youtu.be/H32aUMrW9bw" TargetMode="External"/><Relationship Id="rId5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Relationship Id="rId4" Type="http://schemas.openxmlformats.org/officeDocument/2006/relationships/hyperlink" Target="https://csinschools.io/primary1/0601s" TargetMode="External"/><Relationship Id="rId5" Type="http://schemas.openxmlformats.org/officeDocument/2006/relationships/hyperlink" Target="https://youtu.be/8T4btA_qjQg" TargetMode="External"/><Relationship Id="rId6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hyperlink" Target="https://csinschools.io/primary1/0602s" TargetMode="External"/><Relationship Id="rId5" Type="http://schemas.openxmlformats.org/officeDocument/2006/relationships/hyperlink" Target="https://youtu.be/aTZ9sA7saec" TargetMode="External"/><Relationship Id="rId6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10.png"/><Relationship Id="rId5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image" Target="../media/image10.png"/><Relationship Id="rId5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C2A4A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5"/>
          <p:cNvSpPr txBox="1"/>
          <p:nvPr>
            <p:ph type="ctrTitle"/>
          </p:nvPr>
        </p:nvSpPr>
        <p:spPr>
          <a:xfrm>
            <a:off x="578925" y="743925"/>
            <a:ext cx="4656300" cy="99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Francois One"/>
                <a:ea typeface="Francois One"/>
                <a:cs typeface="Francois One"/>
                <a:sym typeface="Francois One"/>
              </a:rPr>
              <a:t>Lesson </a:t>
            </a:r>
            <a:r>
              <a:rPr lang="en"/>
              <a:t>6</a:t>
            </a:r>
            <a:endParaRPr>
              <a:solidFill>
                <a:srgbClr val="FFFFFF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pic>
        <p:nvPicPr>
          <p:cNvPr id="111" name="Google Shape;11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27028" y="1460763"/>
            <a:ext cx="1800002" cy="2221976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5"/>
          <p:cNvSpPr txBox="1"/>
          <p:nvPr>
            <p:ph idx="1" type="subTitle"/>
          </p:nvPr>
        </p:nvSpPr>
        <p:spPr>
          <a:xfrm>
            <a:off x="6285725" y="4736975"/>
            <a:ext cx="2757300" cy="30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CCCCCC"/>
                </a:solidFill>
              </a:rPr>
              <a:t>csinschools.com</a:t>
            </a:r>
            <a:endParaRPr sz="1400">
              <a:solidFill>
                <a:srgbClr val="CCCCCC"/>
              </a:solidFill>
            </a:endParaRPr>
          </a:p>
        </p:txBody>
      </p:sp>
      <p:sp>
        <p:nvSpPr>
          <p:cNvPr id="113" name="Google Shape;113;p25"/>
          <p:cNvSpPr txBox="1"/>
          <p:nvPr/>
        </p:nvSpPr>
        <p:spPr>
          <a:xfrm>
            <a:off x="579000" y="1621225"/>
            <a:ext cx="4797000" cy="12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FFD966"/>
                </a:solidFill>
                <a:latin typeface="Francois One"/>
                <a:ea typeface="Francois One"/>
                <a:cs typeface="Francois One"/>
                <a:sym typeface="Francois One"/>
              </a:rPr>
              <a:t>Conditional Repeat Loops</a:t>
            </a:r>
            <a:endParaRPr sz="2800">
              <a:solidFill>
                <a:srgbClr val="FFD966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pic>
        <p:nvPicPr>
          <p:cNvPr id="114" name="Google Shape;114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43625" y="2184325"/>
            <a:ext cx="2757300" cy="275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4"/>
          <p:cNvSpPr txBox="1"/>
          <p:nvPr/>
        </p:nvSpPr>
        <p:spPr>
          <a:xfrm>
            <a:off x="313075" y="1103250"/>
            <a:ext cx="3533400" cy="7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7" name="Google Shape;197;p34"/>
          <p:cNvSpPr txBox="1"/>
          <p:nvPr/>
        </p:nvSpPr>
        <p:spPr>
          <a:xfrm>
            <a:off x="1368625" y="2811375"/>
            <a:ext cx="7791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98" name="Google Shape;198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2000" y="2873825"/>
            <a:ext cx="1627124" cy="1627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59124" y="2873825"/>
            <a:ext cx="1627124" cy="16271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0" name="Google Shape;200;p34"/>
          <p:cNvCxnSpPr/>
          <p:nvPr/>
        </p:nvCxnSpPr>
        <p:spPr>
          <a:xfrm flipH="1" rot="10800000">
            <a:off x="4122249" y="2087062"/>
            <a:ext cx="2079900" cy="14478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201" name="Google Shape;20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89375" y="1100850"/>
            <a:ext cx="1627124" cy="1627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16875" y="1100850"/>
            <a:ext cx="1627124" cy="1627124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34"/>
          <p:cNvSpPr txBox="1"/>
          <p:nvPr>
            <p:ph type="title"/>
          </p:nvPr>
        </p:nvSpPr>
        <p:spPr>
          <a:xfrm>
            <a:off x="253400" y="162150"/>
            <a:ext cx="8520600" cy="68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06.01 Worksheet: Playing a Game of SNAP</a:t>
            </a:r>
            <a:endParaRPr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34"/>
          <p:cNvSpPr txBox="1"/>
          <p:nvPr/>
        </p:nvSpPr>
        <p:spPr>
          <a:xfrm>
            <a:off x="1204325" y="1613663"/>
            <a:ext cx="44757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Complete the</a:t>
            </a:r>
            <a:r>
              <a:rPr lang="en"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" sz="1600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5"/>
              </a:rPr>
              <a:t>worksheet </a:t>
            </a:r>
            <a:r>
              <a:rPr lang="en"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provided.</a:t>
            </a:r>
            <a:endParaRPr sz="16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05" name="Google Shape;205;p34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63522" y="1514638"/>
            <a:ext cx="540800" cy="629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0638" y="776473"/>
            <a:ext cx="6330826" cy="32939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211" name="Google Shape;211;p35"/>
          <p:cNvSpPr txBox="1"/>
          <p:nvPr/>
        </p:nvSpPr>
        <p:spPr>
          <a:xfrm>
            <a:off x="3291475" y="4345850"/>
            <a:ext cx="2535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Link to Explanation Slides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2" name="Google Shape;212;p35"/>
          <p:cNvSpPr/>
          <p:nvPr/>
        </p:nvSpPr>
        <p:spPr>
          <a:xfrm>
            <a:off x="4032938" y="1929950"/>
            <a:ext cx="1052100" cy="1052100"/>
          </a:xfrm>
          <a:prstGeom prst="ellipse">
            <a:avLst/>
          </a:prstGeom>
          <a:solidFill>
            <a:srgbClr val="F2464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3" name="Google Shape;213;p35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04324" y="1831375"/>
            <a:ext cx="1109325" cy="1109325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35"/>
          <p:cNvSpPr txBox="1"/>
          <p:nvPr/>
        </p:nvSpPr>
        <p:spPr>
          <a:xfrm>
            <a:off x="4280538" y="2556900"/>
            <a:ext cx="651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r>
              <a:rPr lang="en" sz="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:07 min</a:t>
            </a:r>
            <a:endParaRPr sz="9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7250" y="1475307"/>
            <a:ext cx="5089501" cy="1399268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36"/>
          <p:cNvSpPr txBox="1"/>
          <p:nvPr/>
        </p:nvSpPr>
        <p:spPr>
          <a:xfrm>
            <a:off x="260400" y="1894550"/>
            <a:ext cx="3540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221" name="Google Shape;221;p36"/>
          <p:cNvGrpSpPr/>
          <p:nvPr/>
        </p:nvGrpSpPr>
        <p:grpSpPr>
          <a:xfrm>
            <a:off x="2091450" y="1760038"/>
            <a:ext cx="5943675" cy="829800"/>
            <a:chOff x="1245375" y="2740838"/>
            <a:chExt cx="5943675" cy="829800"/>
          </a:xfrm>
        </p:grpSpPr>
        <p:sp>
          <p:nvSpPr>
            <p:cNvPr id="222" name="Google Shape;222;p36"/>
            <p:cNvSpPr/>
            <p:nvPr/>
          </p:nvSpPr>
          <p:spPr>
            <a:xfrm>
              <a:off x="1245375" y="2796150"/>
              <a:ext cx="3852900" cy="220200"/>
            </a:xfrm>
            <a:prstGeom prst="rect">
              <a:avLst/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36"/>
            <p:cNvSpPr/>
            <p:nvPr/>
          </p:nvSpPr>
          <p:spPr>
            <a:xfrm rot="5400000">
              <a:off x="5854650" y="2236238"/>
              <a:ext cx="829800" cy="1839000"/>
            </a:xfrm>
            <a:prstGeom prst="wedgeRectCallout">
              <a:avLst>
                <a:gd fmla="val -20833" name="adj1"/>
                <a:gd fmla="val 62500" name="adj2"/>
              </a:avLst>
            </a:prstGeom>
            <a:solidFill>
              <a:srgbClr val="5E696C"/>
            </a:solidFill>
            <a:ln cap="flat" cmpd="sng" w="9525">
              <a:solidFill>
                <a:srgbClr val="5E696C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36"/>
            <p:cNvSpPr txBox="1"/>
            <p:nvPr/>
          </p:nvSpPr>
          <p:spPr>
            <a:xfrm>
              <a:off x="5607750" y="2847938"/>
              <a:ext cx="13236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00FF00"/>
                  </a:solidFill>
                  <a:latin typeface="Lato"/>
                  <a:ea typeface="Lato"/>
                  <a:cs typeface="Lato"/>
                  <a:sym typeface="Lato"/>
                </a:rPr>
                <a:t>Have a try</a:t>
              </a:r>
              <a:r>
                <a:rPr lang="en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rPr>
                <a:t> at Level 29</a:t>
              </a:r>
              <a:endParaRPr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225" name="Google Shape;225;p36"/>
          <p:cNvSpPr txBox="1"/>
          <p:nvPr/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80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Rapid Router Time!</a:t>
            </a:r>
            <a:endParaRPr b="1" sz="2680">
              <a:solidFill>
                <a:srgbClr val="F55E6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26" name="Google Shape;226;p36"/>
          <p:cNvSpPr txBox="1"/>
          <p:nvPr>
            <p:ph idx="1" type="body"/>
          </p:nvPr>
        </p:nvSpPr>
        <p:spPr>
          <a:xfrm>
            <a:off x="2542800" y="2992125"/>
            <a:ext cx="4058400" cy="82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Don’t worry if you can’t get it to work, we’ll show you the answer soon!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8513" y="847362"/>
            <a:ext cx="6440977" cy="315219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232" name="Google Shape;232;p37"/>
          <p:cNvSpPr txBox="1"/>
          <p:nvPr/>
        </p:nvSpPr>
        <p:spPr>
          <a:xfrm>
            <a:off x="3291475" y="4345850"/>
            <a:ext cx="2535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Link to Explanation Slides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3" name="Google Shape;233;p37"/>
          <p:cNvSpPr/>
          <p:nvPr/>
        </p:nvSpPr>
        <p:spPr>
          <a:xfrm>
            <a:off x="4032938" y="1929950"/>
            <a:ext cx="1052100" cy="1052100"/>
          </a:xfrm>
          <a:prstGeom prst="ellipse">
            <a:avLst/>
          </a:prstGeom>
          <a:solidFill>
            <a:srgbClr val="F2464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4" name="Google Shape;234;p37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04324" y="1831375"/>
            <a:ext cx="1109325" cy="1109325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37"/>
          <p:cNvSpPr txBox="1"/>
          <p:nvPr/>
        </p:nvSpPr>
        <p:spPr>
          <a:xfrm>
            <a:off x="4280538" y="2556900"/>
            <a:ext cx="651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1:45 min</a:t>
            </a:r>
            <a:endParaRPr sz="9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8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You’ve now seen 3 different ways to solve this map…</a:t>
            </a:r>
            <a:endParaRPr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41" name="Google Shape;241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95475" y="1190500"/>
            <a:ext cx="5353050" cy="15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45775" y="3034450"/>
            <a:ext cx="1543050" cy="15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38"/>
          <p:cNvSpPr txBox="1"/>
          <p:nvPr/>
        </p:nvSpPr>
        <p:spPr>
          <a:xfrm>
            <a:off x="1828650" y="4611675"/>
            <a:ext cx="867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Level 1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9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You’ve now seen 3 different ways to solve this map…</a:t>
            </a:r>
            <a:endParaRPr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49" name="Google Shape;249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95475" y="1190500"/>
            <a:ext cx="5353050" cy="15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45775" y="3034450"/>
            <a:ext cx="1543050" cy="15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48075" y="3034450"/>
            <a:ext cx="1847850" cy="1276350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39"/>
          <p:cNvSpPr txBox="1"/>
          <p:nvPr/>
        </p:nvSpPr>
        <p:spPr>
          <a:xfrm>
            <a:off x="1828650" y="4611675"/>
            <a:ext cx="867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Level 1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3" name="Google Shape;253;p39"/>
          <p:cNvSpPr txBox="1"/>
          <p:nvPr/>
        </p:nvSpPr>
        <p:spPr>
          <a:xfrm>
            <a:off x="4101100" y="4630750"/>
            <a:ext cx="867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Level 19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40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You’ve now seen 3 different ways to solve this map…</a:t>
            </a:r>
            <a:endParaRPr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59" name="Google Shape;259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95475" y="1190500"/>
            <a:ext cx="5353050" cy="15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45775" y="3034450"/>
            <a:ext cx="1543050" cy="15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73050" y="2991575"/>
            <a:ext cx="2238375" cy="136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48075" y="3034450"/>
            <a:ext cx="1847850" cy="1276350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40"/>
          <p:cNvSpPr txBox="1"/>
          <p:nvPr/>
        </p:nvSpPr>
        <p:spPr>
          <a:xfrm>
            <a:off x="1828650" y="4611675"/>
            <a:ext cx="867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Level 1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4" name="Google Shape;264;p40"/>
          <p:cNvSpPr txBox="1"/>
          <p:nvPr/>
        </p:nvSpPr>
        <p:spPr>
          <a:xfrm>
            <a:off x="4101100" y="4630750"/>
            <a:ext cx="867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Level 19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5" name="Google Shape;265;p40"/>
          <p:cNvSpPr txBox="1"/>
          <p:nvPr/>
        </p:nvSpPr>
        <p:spPr>
          <a:xfrm>
            <a:off x="6373550" y="4630725"/>
            <a:ext cx="867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Level 29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1"/>
          <p:cNvSpPr txBox="1"/>
          <p:nvPr>
            <p:ph type="title"/>
          </p:nvPr>
        </p:nvSpPr>
        <p:spPr>
          <a:xfrm>
            <a:off x="73900" y="391350"/>
            <a:ext cx="90702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88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Which algorithm do you like more? Explain the reason why.</a:t>
            </a:r>
            <a:endParaRPr sz="3088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71" name="Google Shape;271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95475" y="1190500"/>
            <a:ext cx="5353050" cy="15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45775" y="3034450"/>
            <a:ext cx="1543050" cy="15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73050" y="2991575"/>
            <a:ext cx="2238375" cy="136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48075" y="3034450"/>
            <a:ext cx="1847850" cy="1276350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41"/>
          <p:cNvSpPr txBox="1"/>
          <p:nvPr/>
        </p:nvSpPr>
        <p:spPr>
          <a:xfrm>
            <a:off x="1828650" y="4611675"/>
            <a:ext cx="867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Level 1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6" name="Google Shape;276;p41"/>
          <p:cNvSpPr txBox="1"/>
          <p:nvPr/>
        </p:nvSpPr>
        <p:spPr>
          <a:xfrm>
            <a:off x="4101100" y="4630750"/>
            <a:ext cx="867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Level 19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7" name="Google Shape;277;p41"/>
          <p:cNvSpPr txBox="1"/>
          <p:nvPr/>
        </p:nvSpPr>
        <p:spPr>
          <a:xfrm>
            <a:off x="6373550" y="4630725"/>
            <a:ext cx="867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Level 29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42"/>
          <p:cNvSpPr txBox="1"/>
          <p:nvPr>
            <p:ph type="title"/>
          </p:nvPr>
        </p:nvSpPr>
        <p:spPr>
          <a:xfrm>
            <a:off x="253400" y="162150"/>
            <a:ext cx="8520600" cy="68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06.02 Worksheet: What is a Condition?</a:t>
            </a:r>
            <a:endParaRPr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83" name="Google Shape;283;p42"/>
          <p:cNvGrpSpPr/>
          <p:nvPr/>
        </p:nvGrpSpPr>
        <p:grpSpPr>
          <a:xfrm>
            <a:off x="397647" y="1157088"/>
            <a:ext cx="5016503" cy="629150"/>
            <a:chOff x="663522" y="2559863"/>
            <a:chExt cx="5016503" cy="629150"/>
          </a:xfrm>
        </p:grpSpPr>
        <p:sp>
          <p:nvSpPr>
            <p:cNvPr id="284" name="Google Shape;284;p42"/>
            <p:cNvSpPr txBox="1"/>
            <p:nvPr/>
          </p:nvSpPr>
          <p:spPr>
            <a:xfrm>
              <a:off x="1204325" y="2658875"/>
              <a:ext cx="44757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rPr>
                <a:t>Complete the </a:t>
              </a:r>
              <a:r>
                <a:rPr lang="en" sz="1600" u="sng">
                  <a:solidFill>
                    <a:schemeClr val="hlink"/>
                  </a:solidFill>
                  <a:latin typeface="Lato"/>
                  <a:ea typeface="Lato"/>
                  <a:cs typeface="Lato"/>
                  <a:sym typeface="Lato"/>
                  <a:hlinkClick r:id="rId3"/>
                </a:rPr>
                <a:t>worksheet </a:t>
              </a:r>
              <a:r>
                <a:rPr lang="en" sz="1600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rPr>
                <a:t>provided.</a:t>
              </a:r>
              <a:endParaRPr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pic>
          <p:nvPicPr>
            <p:cNvPr id="285" name="Google Shape;285;p42">
              <a:hlinkClick r:id="rId4"/>
            </p:cNvPr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63522" y="2559863"/>
              <a:ext cx="540800" cy="6291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86" name="Google Shape;286;p4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49875" y="1559750"/>
            <a:ext cx="2567400" cy="2883725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42"/>
          <p:cNvSpPr txBox="1"/>
          <p:nvPr/>
        </p:nvSpPr>
        <p:spPr>
          <a:xfrm rot="2082826">
            <a:off x="5561669" y="1593914"/>
            <a:ext cx="1285390" cy="44622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Yes or No?</a:t>
            </a:r>
            <a:endParaRPr b="1" sz="1700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43"/>
          <p:cNvSpPr txBox="1"/>
          <p:nvPr>
            <p:ph type="title"/>
          </p:nvPr>
        </p:nvSpPr>
        <p:spPr>
          <a:xfrm>
            <a:off x="253400" y="162150"/>
            <a:ext cx="8520600" cy="68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06.03 Worksheet: Drawing a Route</a:t>
            </a:r>
            <a:endParaRPr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43"/>
          <p:cNvSpPr txBox="1"/>
          <p:nvPr/>
        </p:nvSpPr>
        <p:spPr>
          <a:xfrm>
            <a:off x="943025" y="1256113"/>
            <a:ext cx="44757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Complete the </a:t>
            </a:r>
            <a:r>
              <a:rPr lang="en" sz="1600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3"/>
              </a:rPr>
              <a:t>worksheet </a:t>
            </a:r>
            <a:r>
              <a:rPr lang="en"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provided.</a:t>
            </a:r>
            <a:endParaRPr sz="16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94" name="Google Shape;294;p4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2222" y="1157088"/>
            <a:ext cx="540800" cy="62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4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91875" y="1256127"/>
            <a:ext cx="2567400" cy="1804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4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878049" y="2700075"/>
            <a:ext cx="1832575" cy="1832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6"/>
          <p:cNvSpPr txBox="1"/>
          <p:nvPr/>
        </p:nvSpPr>
        <p:spPr>
          <a:xfrm>
            <a:off x="6896850" y="2326475"/>
            <a:ext cx="2268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graphicFrame>
        <p:nvGraphicFramePr>
          <p:cNvPr id="120" name="Google Shape;120;p26"/>
          <p:cNvGraphicFramePr/>
          <p:nvPr/>
        </p:nvGraphicFramePr>
        <p:xfrm>
          <a:off x="155525" y="8731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{E634BD6E-C891-4796-A230-2141D39F3979}</a:tableStyleId>
              </a:tblPr>
              <a:tblGrid>
                <a:gridCol w="1771725"/>
                <a:gridCol w="1090725"/>
                <a:gridCol w="3489050"/>
                <a:gridCol w="2376775"/>
              </a:tblGrid>
              <a:tr h="4276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Lato"/>
                          <a:ea typeface="Lato"/>
                          <a:cs typeface="Lato"/>
                          <a:sym typeface="Lato"/>
                        </a:rPr>
                        <a:t>Lesson 6</a:t>
                      </a:r>
                      <a:endParaRPr b="1" sz="9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Conditions </a:t>
                      </a:r>
                      <a:endParaRPr b="1" sz="12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Lato"/>
                          <a:ea typeface="Lato"/>
                          <a:cs typeface="Lato"/>
                          <a:sym typeface="Lato"/>
                        </a:rPr>
                        <a:t>Time Required </a:t>
                      </a:r>
                      <a:endParaRPr b="1" sz="9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Lato"/>
                          <a:ea typeface="Lato"/>
                          <a:cs typeface="Lato"/>
                          <a:sym typeface="Lato"/>
                        </a:rPr>
                        <a:t>Notes/Details</a:t>
                      </a:r>
                      <a:endParaRPr b="1" sz="9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Lato"/>
                          <a:ea typeface="Lato"/>
                          <a:cs typeface="Lato"/>
                          <a:sym typeface="Lato"/>
                        </a:rPr>
                        <a:t>Resources</a:t>
                      </a:r>
                      <a:endParaRPr b="1" sz="9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D9EEB"/>
                    </a:solidFill>
                  </a:tcPr>
                </a:tc>
              </a:tr>
              <a:tr h="369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Lato"/>
                          <a:ea typeface="Lato"/>
                          <a:cs typeface="Lato"/>
                          <a:sym typeface="Lato"/>
                        </a:rPr>
                        <a:t>Review </a:t>
                      </a:r>
                      <a:endParaRPr b="1" sz="9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Lato"/>
                          <a:ea typeface="Lato"/>
                          <a:cs typeface="Lato"/>
                          <a:sym typeface="Lato"/>
                        </a:rPr>
                        <a:t>5 minutes</a:t>
                      </a:r>
                      <a:endParaRPr b="1" sz="9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Lato"/>
                          <a:ea typeface="Lato"/>
                          <a:cs typeface="Lato"/>
                          <a:sym typeface="Lato"/>
                        </a:rPr>
                        <a:t>Think, pair, share.</a:t>
                      </a:r>
                      <a:endParaRPr b="1" sz="9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Lato"/>
                          <a:ea typeface="Lato"/>
                          <a:cs typeface="Lato"/>
                          <a:sym typeface="Lato"/>
                        </a:rPr>
                        <a:t>Nesting loops </a:t>
                      </a:r>
                      <a:endParaRPr b="1" sz="9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" sz="900">
                          <a:latin typeface="Lato"/>
                          <a:ea typeface="Lato"/>
                          <a:cs typeface="Lato"/>
                          <a:sym typeface="Lato"/>
                        </a:rPr>
                        <a:t>Lesson 6 slides                                                                                   interactive whiteboard </a:t>
                      </a:r>
                      <a:endParaRPr b="1" sz="9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98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Lato"/>
                          <a:ea typeface="Lato"/>
                          <a:cs typeface="Lato"/>
                          <a:sym typeface="Lato"/>
                        </a:rPr>
                        <a:t>Introduction to conditions in repeat loops and coding practice </a:t>
                      </a:r>
                      <a:endParaRPr b="1" sz="9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Lato"/>
                          <a:ea typeface="Lato"/>
                          <a:cs typeface="Lato"/>
                          <a:sym typeface="Lato"/>
                        </a:rPr>
                        <a:t>10 minutes</a:t>
                      </a:r>
                      <a:endParaRPr b="1" sz="9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Teacher to introduce concept via explanation slides.</a:t>
                      </a:r>
                      <a:endParaRPr b="1" sz="9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Students continue to explore Ocado- Code for Life</a:t>
                      </a:r>
                      <a:r>
                        <a:rPr b="1" i="1" lang="en" sz="9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      Level 29</a:t>
                      </a:r>
                      <a:endParaRPr b="1" sz="9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" sz="900">
                          <a:latin typeface="Lato"/>
                          <a:ea typeface="Lato"/>
                          <a:cs typeface="Lato"/>
                          <a:sym typeface="Lato"/>
                        </a:rPr>
                        <a:t>Lesson 6  slides                                                                                  projector or interactive whiteboard   </a:t>
                      </a:r>
                      <a:r>
                        <a:rPr b="1" lang="en" sz="9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student devices </a:t>
                      </a:r>
                      <a:r>
                        <a:rPr b="1" lang="en" sz="900">
                          <a:latin typeface="Lato"/>
                          <a:ea typeface="Lato"/>
                          <a:cs typeface="Lato"/>
                          <a:sym typeface="Lato"/>
                        </a:rPr>
                        <a:t>                                                                                                                     </a:t>
                      </a:r>
                      <a:endParaRPr b="1" sz="9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78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9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Comparing and contrasting algorithms </a:t>
                      </a:r>
                      <a:endParaRPr b="1" sz="9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9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Lato"/>
                          <a:ea typeface="Lato"/>
                          <a:cs typeface="Lato"/>
                          <a:sym typeface="Lato"/>
                        </a:rPr>
                        <a:t>10 minutes</a:t>
                      </a:r>
                      <a:endParaRPr b="1" sz="9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9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Teacher to facilitate a class discussion analysing 3 different types of algorithms.  Prompt students to describe their positive and negative attributes.  </a:t>
                      </a:r>
                      <a:endParaRPr b="1" sz="9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t/>
                      </a:r>
                      <a:endParaRPr b="1" sz="9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" sz="900">
                          <a:latin typeface="Lato"/>
                          <a:ea typeface="Lato"/>
                          <a:cs typeface="Lato"/>
                          <a:sym typeface="Lato"/>
                        </a:rPr>
                        <a:t>Lesson 6 slides                                                                                                      </a:t>
                      </a:r>
                      <a:r>
                        <a:rPr b="1" lang="en" sz="9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projector or interactive whiteboard                                                                                                                                                 printed copy or digital copy of slide 60              </a:t>
                      </a:r>
                      <a:r>
                        <a:rPr b="1" lang="en" sz="900">
                          <a:latin typeface="Lato"/>
                          <a:ea typeface="Lato"/>
                          <a:cs typeface="Lato"/>
                          <a:sym typeface="Lato"/>
                        </a:rPr>
                        <a:t>                                                                                                                                             </a:t>
                      </a:r>
                      <a:endParaRPr b="1" sz="9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79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Lato"/>
                          <a:ea typeface="Lato"/>
                          <a:cs typeface="Lato"/>
                          <a:sym typeface="Lato"/>
                        </a:rPr>
                        <a:t>What is a condition? </a:t>
                      </a:r>
                      <a:endParaRPr b="1" sz="9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Lato"/>
                          <a:ea typeface="Lato"/>
                          <a:cs typeface="Lato"/>
                          <a:sym typeface="Lato"/>
                        </a:rPr>
                        <a:t>Draw a route </a:t>
                      </a:r>
                      <a:endParaRPr b="1" sz="9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Lato"/>
                          <a:ea typeface="Lato"/>
                          <a:cs typeface="Lato"/>
                          <a:sym typeface="Lato"/>
                        </a:rPr>
                        <a:t>20</a:t>
                      </a:r>
                      <a:r>
                        <a:rPr b="1" lang="en" sz="900">
                          <a:latin typeface="Lato"/>
                          <a:ea typeface="Lato"/>
                          <a:cs typeface="Lato"/>
                          <a:sym typeface="Lato"/>
                        </a:rPr>
                        <a:t> minutes</a:t>
                      </a:r>
                      <a:endParaRPr b="1" sz="9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9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Teacher to elaborate via explanation slides.</a:t>
                      </a:r>
                      <a:endParaRPr b="1" sz="9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9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Students practice and consolidate new learning by completing worksheets </a:t>
                      </a:r>
                      <a:endParaRPr b="1" sz="9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Lato"/>
                          <a:ea typeface="Lato"/>
                          <a:cs typeface="Lato"/>
                          <a:sym typeface="Lato"/>
                        </a:rPr>
                        <a:t>Lesson 6  slides                                                                 </a:t>
                      </a:r>
                      <a:r>
                        <a:rPr b="1" lang="en" sz="900" u="sng">
                          <a:solidFill>
                            <a:schemeClr val="hlink"/>
                          </a:solidFill>
                          <a:latin typeface="Lato"/>
                          <a:ea typeface="Lato"/>
                          <a:cs typeface="Lato"/>
                          <a:sym typeface="Lato"/>
                          <a:hlinkClick r:id="rId3"/>
                        </a:rPr>
                        <a:t>What is a condition?</a:t>
                      </a:r>
                      <a:r>
                        <a:rPr b="1" lang="en" sz="900">
                          <a:latin typeface="Lato"/>
                          <a:ea typeface="Lato"/>
                          <a:cs typeface="Lato"/>
                          <a:sym typeface="Lato"/>
                        </a:rPr>
                        <a:t>  worksheet                   </a:t>
                      </a:r>
                      <a:r>
                        <a:rPr b="1" lang="en" sz="900" u="sng">
                          <a:solidFill>
                            <a:schemeClr val="hlink"/>
                          </a:solidFill>
                          <a:latin typeface="Lato"/>
                          <a:ea typeface="Lato"/>
                          <a:cs typeface="Lato"/>
                          <a:sym typeface="Lato"/>
                          <a:hlinkClick r:id="rId4"/>
                        </a:rPr>
                        <a:t>Draw a route worksheet  </a:t>
                      </a:r>
                      <a:r>
                        <a:rPr b="1" lang="en" sz="900">
                          <a:latin typeface="Lato"/>
                          <a:ea typeface="Lato"/>
                          <a:cs typeface="Lato"/>
                          <a:sym typeface="Lato"/>
                        </a:rPr>
                        <a:t>       </a:t>
                      </a:r>
                      <a:endParaRPr b="1" sz="9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" sz="900">
                          <a:latin typeface="Lato"/>
                          <a:ea typeface="Lato"/>
                          <a:cs typeface="Lato"/>
                          <a:sym typeface="Lato"/>
                        </a:rPr>
                        <a:t> </a:t>
                      </a:r>
                      <a:r>
                        <a:rPr b="1" lang="en" sz="900">
                          <a:solidFill>
                            <a:srgbClr val="E9376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*Students that need support writing can circle the correct conditions instead of writing them.        </a:t>
                      </a:r>
                      <a:endParaRPr b="1" sz="900">
                        <a:solidFill>
                          <a:srgbClr val="E9376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78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Lato"/>
                          <a:ea typeface="Lato"/>
                          <a:cs typeface="Lato"/>
                          <a:sym typeface="Lato"/>
                        </a:rPr>
                        <a:t>Reflection</a:t>
                      </a:r>
                      <a:endParaRPr b="1" sz="9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Lato"/>
                          <a:ea typeface="Lato"/>
                          <a:cs typeface="Lato"/>
                          <a:sym typeface="Lato"/>
                        </a:rPr>
                        <a:t>5</a:t>
                      </a:r>
                      <a:r>
                        <a:rPr b="1" lang="en" sz="900">
                          <a:latin typeface="Lato"/>
                          <a:ea typeface="Lato"/>
                          <a:cs typeface="Lato"/>
                          <a:sym typeface="Lato"/>
                        </a:rPr>
                        <a:t> minutes</a:t>
                      </a:r>
                      <a:endParaRPr b="1" sz="9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Lato"/>
                          <a:ea typeface="Lato"/>
                          <a:cs typeface="Lato"/>
                          <a:sym typeface="Lato"/>
                        </a:rPr>
                        <a:t>Students reflect on the learning intention and success criteria by responding to journal prompts. This is also an opportunity for the teacher to gauge student progress. </a:t>
                      </a:r>
                      <a:endParaRPr b="1" sz="9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Lato"/>
                          <a:ea typeface="Lato"/>
                          <a:cs typeface="Lato"/>
                          <a:sym typeface="Lato"/>
                        </a:rPr>
                        <a:t>Lesson 6                                                                                                         student devices  or workbook</a:t>
                      </a:r>
                      <a:endParaRPr b="1" sz="9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l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9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21" name="Google Shape;121;p26"/>
          <p:cNvSpPr txBox="1"/>
          <p:nvPr/>
        </p:nvSpPr>
        <p:spPr>
          <a:xfrm>
            <a:off x="642325" y="261875"/>
            <a:ext cx="7856100" cy="5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50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Lesson Outline and Suggested Timings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Google Shape;301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7250" y="1475307"/>
            <a:ext cx="5089501" cy="1399268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44"/>
          <p:cNvSpPr txBox="1"/>
          <p:nvPr/>
        </p:nvSpPr>
        <p:spPr>
          <a:xfrm>
            <a:off x="260400" y="1894550"/>
            <a:ext cx="3540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303" name="Google Shape;303;p44"/>
          <p:cNvGrpSpPr/>
          <p:nvPr/>
        </p:nvGrpSpPr>
        <p:grpSpPr>
          <a:xfrm>
            <a:off x="2091450" y="1894550"/>
            <a:ext cx="5943675" cy="829800"/>
            <a:chOff x="1245375" y="2875350"/>
            <a:chExt cx="5943675" cy="829800"/>
          </a:xfrm>
        </p:grpSpPr>
        <p:sp>
          <p:nvSpPr>
            <p:cNvPr id="304" name="Google Shape;304;p44"/>
            <p:cNvSpPr/>
            <p:nvPr/>
          </p:nvSpPr>
          <p:spPr>
            <a:xfrm>
              <a:off x="1245375" y="3015200"/>
              <a:ext cx="3852900" cy="514500"/>
            </a:xfrm>
            <a:prstGeom prst="rect">
              <a:avLst/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44"/>
            <p:cNvSpPr/>
            <p:nvPr/>
          </p:nvSpPr>
          <p:spPr>
            <a:xfrm rot="5400000">
              <a:off x="5854650" y="2370750"/>
              <a:ext cx="829800" cy="1839000"/>
            </a:xfrm>
            <a:prstGeom prst="wedgeRectCallout">
              <a:avLst>
                <a:gd fmla="val -20833" name="adj1"/>
                <a:gd fmla="val 62500" name="adj2"/>
              </a:avLst>
            </a:prstGeom>
            <a:solidFill>
              <a:srgbClr val="5E696C"/>
            </a:solidFill>
            <a:ln cap="flat" cmpd="sng" w="9525">
              <a:solidFill>
                <a:srgbClr val="5E696C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44"/>
            <p:cNvSpPr txBox="1"/>
            <p:nvPr/>
          </p:nvSpPr>
          <p:spPr>
            <a:xfrm>
              <a:off x="5607750" y="2982450"/>
              <a:ext cx="13236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rPr>
                <a:t>Now complete levels 30 - 32!</a:t>
              </a:r>
              <a:endParaRPr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307" name="Google Shape;307;p44"/>
          <p:cNvSpPr txBox="1"/>
          <p:nvPr/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80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Rapid Router Time!</a:t>
            </a:r>
            <a:endParaRPr b="1" sz="2680">
              <a:solidFill>
                <a:srgbClr val="F55E6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Google Shape;312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925" y="73703"/>
            <a:ext cx="8602125" cy="48386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45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29300" y="1752750"/>
            <a:ext cx="1349574" cy="1349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46"/>
          <p:cNvSpPr txBox="1"/>
          <p:nvPr>
            <p:ph type="title"/>
          </p:nvPr>
        </p:nvSpPr>
        <p:spPr>
          <a:xfrm>
            <a:off x="311700" y="391350"/>
            <a:ext cx="51525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Coding Learning Journal </a:t>
            </a:r>
            <a:endParaRPr>
              <a:solidFill>
                <a:srgbClr val="0B539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19" name="Google Shape;319;p4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/>
          </a:bodyPr>
          <a:lstStyle/>
          <a:p>
            <a:pPr indent="-335328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ct val="97817"/>
              <a:buAutoNum type="arabicPeriod"/>
            </a:pPr>
            <a:r>
              <a:rPr lang="en" sz="6873"/>
              <a:t>Write today’s date.</a:t>
            </a:r>
            <a:endParaRPr sz="6873"/>
          </a:p>
          <a:p>
            <a:pPr indent="-335328" lvl="0" marL="457200" rtl="0" algn="l"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ct val="97817"/>
              <a:buAutoNum type="arabicPeriod"/>
            </a:pPr>
            <a:r>
              <a:rPr lang="en" sz="6873"/>
              <a:t>Write the heading: </a:t>
            </a:r>
            <a:r>
              <a:rPr b="1" lang="en" sz="6873">
                <a:solidFill>
                  <a:srgbClr val="F55E61"/>
                </a:solidFill>
              </a:rPr>
              <a:t>Conditional Repeats</a:t>
            </a:r>
            <a:endParaRPr sz="6723">
              <a:solidFill>
                <a:srgbClr val="222222"/>
              </a:solidFill>
            </a:endParaRPr>
          </a:p>
          <a:p>
            <a:pPr indent="-335328" lvl="0" marL="457200" rtl="0" algn="l"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ct val="97817"/>
              <a:buAutoNum type="arabicPeriod"/>
            </a:pPr>
            <a:r>
              <a:rPr lang="en" sz="6873"/>
              <a:t>Use all or some of the following prompts to show your learning today.</a:t>
            </a:r>
            <a:endParaRPr sz="6723">
              <a:solidFill>
                <a:srgbClr val="222222"/>
              </a:solidFill>
            </a:endParaRPr>
          </a:p>
          <a:p>
            <a:pPr indent="-321041" lvl="0" marL="914400" rtl="0" algn="l"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en" sz="5823"/>
              <a:t>I think loops which uses </a:t>
            </a:r>
            <a:r>
              <a:rPr b="1" lang="en" sz="5823"/>
              <a:t>conditions</a:t>
            </a:r>
            <a:r>
              <a:rPr lang="en" sz="5823"/>
              <a:t> are useful when</a:t>
            </a:r>
            <a:r>
              <a:rPr lang="en" sz="5823"/>
              <a:t> …..</a:t>
            </a:r>
            <a:endParaRPr sz="5823"/>
          </a:p>
          <a:p>
            <a:pPr indent="-321041" lvl="0" marL="914400" rtl="0" algn="l"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en" sz="5823"/>
              <a:t>It was challenging when……..</a:t>
            </a:r>
            <a:endParaRPr sz="5823"/>
          </a:p>
          <a:p>
            <a:pPr indent="-321041" lvl="0" marL="914400" rtl="0" algn="l"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en" sz="5823"/>
              <a:t>I got better at ………..</a:t>
            </a:r>
            <a:endParaRPr sz="5823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5023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320" name="Google Shape;320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50125" y="2914175"/>
            <a:ext cx="2018250" cy="201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925" y="73700"/>
            <a:ext cx="8602134" cy="4838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7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29300" y="1752750"/>
            <a:ext cx="1349574" cy="1349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8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000">
              <a:solidFill>
                <a:srgbClr val="FFD9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28"/>
          <p:cNvSpPr txBox="1"/>
          <p:nvPr>
            <p:ph idx="1" type="body"/>
          </p:nvPr>
        </p:nvSpPr>
        <p:spPr>
          <a:xfrm>
            <a:off x="471125" y="391350"/>
            <a:ext cx="5332800" cy="413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Learning Intention: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We are learning to </a:t>
            </a: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understand</a:t>
            </a: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and use conditions in repeat loops.  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Success Criteria 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• </a:t>
            </a: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can explain conditions in repeat loops. 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• I can use conditions in repeat loops to create algorithms</a:t>
            </a:r>
            <a:endParaRPr b="1"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28"/>
          <p:cNvSpPr txBox="1"/>
          <p:nvPr/>
        </p:nvSpPr>
        <p:spPr>
          <a:xfrm>
            <a:off x="398275" y="257425"/>
            <a:ext cx="8392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2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5" name="Google Shape;135;p28"/>
          <p:cNvSpPr txBox="1"/>
          <p:nvPr/>
        </p:nvSpPr>
        <p:spPr>
          <a:xfrm>
            <a:off x="6940575" y="1539650"/>
            <a:ext cx="1457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36" name="Google Shape;13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92225" y="1219100"/>
            <a:ext cx="2898851" cy="2898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78900" y="885900"/>
            <a:ext cx="5560201" cy="314019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42" name="Google Shape;142;p29"/>
          <p:cNvSpPr txBox="1"/>
          <p:nvPr/>
        </p:nvSpPr>
        <p:spPr>
          <a:xfrm>
            <a:off x="3291475" y="4345850"/>
            <a:ext cx="2535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Link to Explanation Slides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3" name="Google Shape;143;p29"/>
          <p:cNvSpPr/>
          <p:nvPr/>
        </p:nvSpPr>
        <p:spPr>
          <a:xfrm>
            <a:off x="4032938" y="1929950"/>
            <a:ext cx="1052100" cy="1052100"/>
          </a:xfrm>
          <a:prstGeom prst="ellipse">
            <a:avLst/>
          </a:prstGeom>
          <a:solidFill>
            <a:srgbClr val="F2464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4" name="Google Shape;144;p29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04324" y="1831375"/>
            <a:ext cx="1109325" cy="1109325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9"/>
          <p:cNvSpPr txBox="1"/>
          <p:nvPr/>
        </p:nvSpPr>
        <p:spPr>
          <a:xfrm>
            <a:off x="4280538" y="2556900"/>
            <a:ext cx="651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1:08 min</a:t>
            </a:r>
            <a:endParaRPr sz="9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7263" y="1094750"/>
            <a:ext cx="5849476" cy="277480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51" name="Google Shape;151;p30"/>
          <p:cNvSpPr txBox="1"/>
          <p:nvPr/>
        </p:nvSpPr>
        <p:spPr>
          <a:xfrm>
            <a:off x="3291475" y="4345850"/>
            <a:ext cx="2535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Link to Explanation Slides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2" name="Google Shape;152;p30"/>
          <p:cNvSpPr/>
          <p:nvPr/>
        </p:nvSpPr>
        <p:spPr>
          <a:xfrm>
            <a:off x="4032938" y="1929950"/>
            <a:ext cx="1052100" cy="1052100"/>
          </a:xfrm>
          <a:prstGeom prst="ellipse">
            <a:avLst/>
          </a:prstGeom>
          <a:solidFill>
            <a:srgbClr val="F2464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3" name="Google Shape;153;p30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04324" y="1831375"/>
            <a:ext cx="1109325" cy="1109325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30"/>
          <p:cNvSpPr txBox="1"/>
          <p:nvPr/>
        </p:nvSpPr>
        <p:spPr>
          <a:xfrm>
            <a:off x="4280538" y="2556900"/>
            <a:ext cx="651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r>
              <a:rPr lang="en" sz="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:33 min</a:t>
            </a:r>
            <a:endParaRPr sz="9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1"/>
          <p:cNvSpPr txBox="1"/>
          <p:nvPr/>
        </p:nvSpPr>
        <p:spPr>
          <a:xfrm>
            <a:off x="313075" y="1103250"/>
            <a:ext cx="3533400" cy="7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0" name="Google Shape;160;p31"/>
          <p:cNvSpPr txBox="1"/>
          <p:nvPr/>
        </p:nvSpPr>
        <p:spPr>
          <a:xfrm>
            <a:off x="1368625" y="2811375"/>
            <a:ext cx="7791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61" name="Google Shape;16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2000" y="2873825"/>
            <a:ext cx="1627124" cy="1627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59124" y="2873825"/>
            <a:ext cx="1627124" cy="16271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3" name="Google Shape;163;p31"/>
          <p:cNvCxnSpPr/>
          <p:nvPr/>
        </p:nvCxnSpPr>
        <p:spPr>
          <a:xfrm flipH="1" rot="10800000">
            <a:off x="4122249" y="2087062"/>
            <a:ext cx="2079900" cy="14478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64" name="Google Shape;16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89375" y="1100850"/>
            <a:ext cx="1627124" cy="1627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16875" y="1100850"/>
            <a:ext cx="1627124" cy="1627124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31"/>
          <p:cNvSpPr txBox="1"/>
          <p:nvPr/>
        </p:nvSpPr>
        <p:spPr>
          <a:xfrm>
            <a:off x="313075" y="1804050"/>
            <a:ext cx="3533400" cy="7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Lato"/>
                <a:ea typeface="Lato"/>
                <a:cs typeface="Lato"/>
                <a:sym typeface="Lato"/>
              </a:rPr>
              <a:t>Take turns to flip cards</a:t>
            </a:r>
            <a:endParaRPr sz="20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7" name="Google Shape;167;p31"/>
          <p:cNvSpPr txBox="1"/>
          <p:nvPr/>
        </p:nvSpPr>
        <p:spPr>
          <a:xfrm>
            <a:off x="5758050" y="3059700"/>
            <a:ext cx="3533400" cy="7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Lato"/>
                <a:ea typeface="Lato"/>
                <a:cs typeface="Lato"/>
                <a:sym typeface="Lato"/>
              </a:rPr>
              <a:t>Until there is a match</a:t>
            </a:r>
            <a:endParaRPr sz="20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8" name="Google Shape;168;p31"/>
          <p:cNvSpPr txBox="1"/>
          <p:nvPr/>
        </p:nvSpPr>
        <p:spPr>
          <a:xfrm>
            <a:off x="313075" y="1026625"/>
            <a:ext cx="3533400" cy="7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Lato"/>
                <a:ea typeface="Lato"/>
                <a:cs typeface="Lato"/>
                <a:sym typeface="Lato"/>
              </a:rPr>
              <a:t>Playing a Game of SNAP</a:t>
            </a:r>
            <a:endParaRPr b="1" sz="20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9" name="Google Shape;169;p31"/>
          <p:cNvSpPr txBox="1"/>
          <p:nvPr>
            <p:ph type="title"/>
          </p:nvPr>
        </p:nvSpPr>
        <p:spPr>
          <a:xfrm>
            <a:off x="253400" y="162150"/>
            <a:ext cx="8520600" cy="68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Real Life Examples of Conditional Loops </a:t>
            </a:r>
            <a:endParaRPr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2"/>
          <p:cNvSpPr txBox="1"/>
          <p:nvPr/>
        </p:nvSpPr>
        <p:spPr>
          <a:xfrm>
            <a:off x="313075" y="1804050"/>
            <a:ext cx="3533400" cy="7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5" name="Google Shape;175;p32"/>
          <p:cNvSpPr txBox="1"/>
          <p:nvPr/>
        </p:nvSpPr>
        <p:spPr>
          <a:xfrm>
            <a:off x="313075" y="1018050"/>
            <a:ext cx="3533400" cy="7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Lato"/>
                <a:ea typeface="Lato"/>
                <a:cs typeface="Lato"/>
                <a:sym typeface="Lato"/>
              </a:rPr>
              <a:t>Playing a Game of SNAP</a:t>
            </a:r>
            <a:endParaRPr b="1" sz="20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76" name="Google Shape;176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9175" y="1889850"/>
            <a:ext cx="4732250" cy="2847475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32"/>
          <p:cNvSpPr txBox="1"/>
          <p:nvPr>
            <p:ph type="title"/>
          </p:nvPr>
        </p:nvSpPr>
        <p:spPr>
          <a:xfrm>
            <a:off x="253400" y="162150"/>
            <a:ext cx="8520600" cy="68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Real Life Examples of Conditional Loops </a:t>
            </a:r>
            <a:endParaRPr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8" name="Google Shape;178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44850" y="2915000"/>
            <a:ext cx="2717150" cy="8619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32"/>
          <p:cNvPicPr preferRelativeResize="0"/>
          <p:nvPr/>
        </p:nvPicPr>
        <p:blipFill rotWithShape="1">
          <a:blip r:embed="rId5">
            <a:alphaModFix/>
          </a:blip>
          <a:srcRect b="19408" l="12943" r="8179" t="41990"/>
          <a:stretch/>
        </p:blipFill>
        <p:spPr>
          <a:xfrm>
            <a:off x="2102050" y="3117200"/>
            <a:ext cx="2422825" cy="3550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3"/>
          <p:cNvSpPr txBox="1"/>
          <p:nvPr/>
        </p:nvSpPr>
        <p:spPr>
          <a:xfrm>
            <a:off x="313075" y="1804050"/>
            <a:ext cx="3533400" cy="7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5" name="Google Shape;185;p33"/>
          <p:cNvSpPr txBox="1"/>
          <p:nvPr/>
        </p:nvSpPr>
        <p:spPr>
          <a:xfrm>
            <a:off x="313075" y="1018050"/>
            <a:ext cx="3533400" cy="7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Lato"/>
                <a:ea typeface="Lato"/>
                <a:cs typeface="Lato"/>
                <a:sym typeface="Lato"/>
              </a:rPr>
              <a:t>Playing a Game of SNAP</a:t>
            </a:r>
            <a:endParaRPr b="1" sz="20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86" name="Google Shape;186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9175" y="1889850"/>
            <a:ext cx="4732250" cy="2847475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33"/>
          <p:cNvSpPr txBox="1"/>
          <p:nvPr>
            <p:ph type="title"/>
          </p:nvPr>
        </p:nvSpPr>
        <p:spPr>
          <a:xfrm>
            <a:off x="253400" y="162150"/>
            <a:ext cx="8520600" cy="68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Real Life Examples of Conditional Loops </a:t>
            </a:r>
            <a:endParaRPr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8" name="Google Shape;188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44850" y="2915000"/>
            <a:ext cx="2717150" cy="8619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33"/>
          <p:cNvPicPr preferRelativeResize="0"/>
          <p:nvPr/>
        </p:nvPicPr>
        <p:blipFill rotWithShape="1">
          <a:blip r:embed="rId5">
            <a:alphaModFix/>
          </a:blip>
          <a:srcRect b="19408" l="12943" r="8179" t="41990"/>
          <a:stretch/>
        </p:blipFill>
        <p:spPr>
          <a:xfrm>
            <a:off x="2102050" y="3117200"/>
            <a:ext cx="2422825" cy="355063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33"/>
          <p:cNvSpPr/>
          <p:nvPr/>
        </p:nvSpPr>
        <p:spPr>
          <a:xfrm>
            <a:off x="6199200" y="974300"/>
            <a:ext cx="2073600" cy="11490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19050">
            <a:solidFill>
              <a:srgbClr val="E9376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700">
                <a:latin typeface="Roboto"/>
                <a:ea typeface="Roboto"/>
                <a:cs typeface="Roboto"/>
                <a:sym typeface="Roboto"/>
              </a:rPr>
              <a:t>Why might this not work in this algorithm?</a:t>
            </a:r>
            <a:endParaRPr sz="17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91" name="Google Shape;191;p33"/>
          <p:cNvCxnSpPr>
            <a:stCxn id="190" idx="2"/>
          </p:cNvCxnSpPr>
          <p:nvPr/>
        </p:nvCxnSpPr>
        <p:spPr>
          <a:xfrm flipH="1">
            <a:off x="3607800" y="2123300"/>
            <a:ext cx="3628200" cy="1149900"/>
          </a:xfrm>
          <a:prstGeom prst="straightConnector1">
            <a:avLst/>
          </a:prstGeom>
          <a:noFill/>
          <a:ln cap="flat" cmpd="sng" w="19050">
            <a:solidFill>
              <a:srgbClr val="E93761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oral">
  <a:themeElements>
    <a:clrScheme name="Coral">
      <a:dk1>
        <a:srgbClr val="F55E61"/>
      </a:dk1>
      <a:lt1>
        <a:srgbClr val="FFFFFF"/>
      </a:lt1>
      <a:dk2>
        <a:srgbClr val="5E696C"/>
      </a:dk2>
      <a:lt2>
        <a:srgbClr val="BFC7CA"/>
      </a:lt2>
      <a:accent1>
        <a:srgbClr val="1E2D31"/>
      </a:accent1>
      <a:accent2>
        <a:srgbClr val="273C42"/>
      </a:accent2>
      <a:accent3>
        <a:srgbClr val="83D061"/>
      </a:accent3>
      <a:accent4>
        <a:srgbClr val="F6CD4C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