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5143500" cx="9144000"/>
  <p:notesSz cx="6858000" cy="9144000"/>
  <p:embeddedFontLst>
    <p:embeddedFont>
      <p:font typeface="Roboto"/>
      <p:regular r:id="rId37"/>
      <p:bold r:id="rId38"/>
      <p:italic r:id="rId39"/>
      <p:boldItalic r:id="rId40"/>
    </p:embeddedFont>
    <p:embeddedFont>
      <p:font typeface="Playfair Display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Francois One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E26CB4-544F-4A2E-8381-DFF6BE27F79F}">
  <a:tblStyle styleId="{52E26CB4-544F-4A2E-8381-DFF6BE27F7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PlayfairDisplay-bold.fntdata"/><Relationship Id="rId41" Type="http://schemas.openxmlformats.org/officeDocument/2006/relationships/font" Target="fonts/PlayfairDisplay-regular.fntdata"/><Relationship Id="rId44" Type="http://schemas.openxmlformats.org/officeDocument/2006/relationships/font" Target="fonts/PlayfairDisplay-boldItalic.fntdata"/><Relationship Id="rId43" Type="http://schemas.openxmlformats.org/officeDocument/2006/relationships/font" Target="fonts/PlayfairDisplay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FrancoisOn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font" Target="fonts/Roboto-regular.fntdata"/><Relationship Id="rId36" Type="http://schemas.openxmlformats.org/officeDocument/2006/relationships/slide" Target="slides/slide29.xml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b0ced2de3_2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b0ced2de3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Teachers please note:</a:t>
            </a:r>
            <a:r>
              <a:rPr lang="en"/>
              <a:t> the first two slides have a grey background and are for your reading prior to the lesson.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90cd9034b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90cd9034b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90cd9034b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90cd9034b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dcb6ecbb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dcb6ecbb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dcb6ecbb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dcb6ecb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b1b591a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b1b591a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b0ced2d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b0ced2d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dcb6ecbbb_1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8dcb6ecbbb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b0ced2de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4b0ced2de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910baa9eb_0_2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910baa9eb_0_2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4910baa9eb_0_2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4910baa9eb_0_2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8d32056a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8d32056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433dd621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433dd62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6defbf8e3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6defbf8e3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b0ced2de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b0ced2de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43afca8a7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43afca8a7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66e8efb8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66e8efb8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66e8efb8e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66e8efb8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66e8efb8e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66e8efb8e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66e8efb8e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66e8efb8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89b7cd676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89b7cd676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4910baa9eb_0_2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4910baa9eb_0_2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9b7cd67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9b7cd67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af03e1f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af03e1f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90cd903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90cd903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90cd9034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90cd9034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90cd9034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90cd9034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90cd9034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90cd9034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90cd9034b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90cd9034b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Ne6htq75rJc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hyperlink" Target="https://csinschools.io/primary1/0501s" TargetMode="External"/><Relationship Id="rId5" Type="http://schemas.openxmlformats.org/officeDocument/2006/relationships/hyperlink" Target="https://youtu.be/Mg_nhW932yg" TargetMode="External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sinschools.io/primary1/0501ws" TargetMode="External"/><Relationship Id="rId4" Type="http://schemas.openxmlformats.org/officeDocument/2006/relationships/hyperlink" Target="https://csinschools.io/primary1/0501ws" TargetMode="External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hyperlink" Target="https://csinschools.io/primary1/0502s" TargetMode="External"/><Relationship Id="rId5" Type="http://schemas.openxmlformats.org/officeDocument/2006/relationships/hyperlink" Target="https://youtu.be/dZc4sZuAydc" TargetMode="External"/><Relationship Id="rId6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hyperlink" Target="https://drive.google.com/file/d/17nQYVx60SDDt6NFrQvUSmoXguqRbKXKK/view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gPy64qu2-9j78YYgOfMZRJz7J-XERPsfV_9dGqwjh1I/edit#heading=h.wr4hrg34ehd5" TargetMode="External"/><Relationship Id="rId4" Type="http://schemas.openxmlformats.org/officeDocument/2006/relationships/hyperlink" Target="https://docs.google.com/document/d/1MLtsWMdw6FAIc-jfaHQjLozMWYS9se9XTA95Dw-v0pc/edi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hyperlink" Target="https://csinschools.io/primary1/0503s" TargetMode="External"/><Relationship Id="rId5" Type="http://schemas.openxmlformats.org/officeDocument/2006/relationships/hyperlink" Target="https://youtu.be/IAtFN3P58xA" TargetMode="External"/><Relationship Id="rId6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hyperlink" Target="https://youtu.be/f3Lj6Eo2O_8" TargetMode="External"/><Relationship Id="rId5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hyperlink" Target="https://youtu.be/con0ciThLNI" TargetMode="External"/><Relationship Id="rId5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hyperlink" Target="https://youtu.be/0yKXZeD_LYE" TargetMode="External"/><Relationship Id="rId5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csinschools.io/turtle/0301ws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hyperlink" Target="https://youtu.be/x-IM_Fm1UBg" TargetMode="External"/><Relationship Id="rId5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hyperlink" Target="https://youtu.be/t1H4OPZ4eLI" TargetMode="External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5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579000" y="1621225"/>
            <a:ext cx="47970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  <a:latin typeface="Francois One"/>
                <a:ea typeface="Francois One"/>
                <a:cs typeface="Francois One"/>
                <a:sym typeface="Francois One"/>
              </a:rPr>
              <a:t>Nesting Repeat Loops</a:t>
            </a:r>
            <a:endParaRPr sz="2800"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Multiple Repeat Loops 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553375" y="1371150"/>
            <a:ext cx="31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 rotWithShape="1">
          <a:blip r:embed="rId3">
            <a:alphaModFix/>
          </a:blip>
          <a:srcRect b="0" l="0" r="0" t="65786"/>
          <a:stretch/>
        </p:blipFill>
        <p:spPr>
          <a:xfrm>
            <a:off x="879650" y="2707708"/>
            <a:ext cx="3046450" cy="12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/>
          <p:nvPr/>
        </p:nvSpPr>
        <p:spPr>
          <a:xfrm>
            <a:off x="323150" y="2537500"/>
            <a:ext cx="894000" cy="71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958463" y="2148212"/>
            <a:ext cx="1444049" cy="152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Did you find the two repeat loops?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553375" y="1371150"/>
            <a:ext cx="31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00" y="1201850"/>
            <a:ext cx="3046450" cy="3573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/>
          <p:nvPr/>
        </p:nvSpPr>
        <p:spPr>
          <a:xfrm>
            <a:off x="311700" y="2082550"/>
            <a:ext cx="894000" cy="71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/>
          <p:nvPr/>
        </p:nvSpPr>
        <p:spPr>
          <a:xfrm>
            <a:off x="311700" y="3405950"/>
            <a:ext cx="894000" cy="71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500" y="3326351"/>
            <a:ext cx="2341999" cy="142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958463" y="2148212"/>
            <a:ext cx="1444049" cy="152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6" title="Da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725" y="1432420"/>
            <a:ext cx="4356300" cy="24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Let’s Dance!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The Dance Routine…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37"/>
          <p:cNvGrpSpPr/>
          <p:nvPr/>
        </p:nvGrpSpPr>
        <p:grpSpPr>
          <a:xfrm>
            <a:off x="2301150" y="1788125"/>
            <a:ext cx="6699750" cy="715837"/>
            <a:chOff x="385500" y="2072375"/>
            <a:chExt cx="6699750" cy="715837"/>
          </a:xfrm>
        </p:grpSpPr>
        <p:pic>
          <p:nvPicPr>
            <p:cNvPr id="213" name="Google Shape;213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500" y="208612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6025" y="2072375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6700" y="207237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0625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11150" y="2079250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1800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73525" y="208268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8625" y="21033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00350" y="20758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5450" y="209643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37"/>
          <p:cNvGrpSpPr/>
          <p:nvPr/>
        </p:nvGrpSpPr>
        <p:grpSpPr>
          <a:xfrm>
            <a:off x="2334350" y="2786100"/>
            <a:ext cx="6699750" cy="715837"/>
            <a:chOff x="385500" y="2072375"/>
            <a:chExt cx="6699750" cy="715837"/>
          </a:xfrm>
        </p:grpSpPr>
        <p:pic>
          <p:nvPicPr>
            <p:cNvPr id="224" name="Google Shape;22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500" y="208612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6025" y="2072375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6700" y="207237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0625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11150" y="2079250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1800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73525" y="208268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8625" y="21033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00350" y="20758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5450" y="209643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37"/>
          <p:cNvSpPr txBox="1"/>
          <p:nvPr/>
        </p:nvSpPr>
        <p:spPr>
          <a:xfrm>
            <a:off x="395125" y="1908850"/>
            <a:ext cx="20940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Here is the complete dance routine!</a:t>
            </a:r>
            <a:endParaRPr sz="1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The Dance Routine…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38"/>
          <p:cNvGrpSpPr/>
          <p:nvPr/>
        </p:nvGrpSpPr>
        <p:grpSpPr>
          <a:xfrm>
            <a:off x="2769030" y="1879960"/>
            <a:ext cx="6264266" cy="644898"/>
            <a:chOff x="385500" y="2072375"/>
            <a:chExt cx="6699750" cy="715837"/>
          </a:xfrm>
        </p:grpSpPr>
        <p:pic>
          <p:nvPicPr>
            <p:cNvPr id="241" name="Google Shape;24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500" y="208612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6025" y="2072375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6700" y="207237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0625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11150" y="2079250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1800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73525" y="208268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8625" y="21033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00350" y="20758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5450" y="209643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38"/>
          <p:cNvGrpSpPr/>
          <p:nvPr/>
        </p:nvGrpSpPr>
        <p:grpSpPr>
          <a:xfrm>
            <a:off x="2800071" y="2779010"/>
            <a:ext cx="6264266" cy="644898"/>
            <a:chOff x="385500" y="2072375"/>
            <a:chExt cx="6699750" cy="715837"/>
          </a:xfrm>
        </p:grpSpPr>
        <p:pic>
          <p:nvPicPr>
            <p:cNvPr id="252" name="Google Shape;252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500" y="208612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6025" y="2072375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6700" y="2072375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0625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11150" y="2079250"/>
              <a:ext cx="65065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1800" y="2093000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73525" y="208268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8625" y="21033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00350" y="2075813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5450" y="2096438"/>
              <a:ext cx="684900" cy="68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8"/>
          <p:cNvSpPr txBox="1"/>
          <p:nvPr/>
        </p:nvSpPr>
        <p:spPr>
          <a:xfrm>
            <a:off x="395125" y="1908850"/>
            <a:ext cx="20940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By using the repeat function, how much shorter can you describe the routine?</a:t>
            </a:r>
            <a:endParaRPr sz="1800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850" y="1270527"/>
            <a:ext cx="7174302" cy="2370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8" name="Google Shape;268;p39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:36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0"/>
          <p:cNvGrpSpPr/>
          <p:nvPr/>
        </p:nvGrpSpPr>
        <p:grpSpPr>
          <a:xfrm>
            <a:off x="4599125" y="4193325"/>
            <a:ext cx="597300" cy="597310"/>
            <a:chOff x="3506250" y="1341450"/>
            <a:chExt cx="597300" cy="597310"/>
          </a:xfrm>
        </p:grpSpPr>
        <p:sp>
          <p:nvSpPr>
            <p:cNvPr id="277" name="Google Shape;277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9FC5E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79" name="Google Shape;279;p40"/>
          <p:cNvGrpSpPr/>
          <p:nvPr/>
        </p:nvGrpSpPr>
        <p:grpSpPr>
          <a:xfrm>
            <a:off x="5196425" y="4032100"/>
            <a:ext cx="597300" cy="597310"/>
            <a:chOff x="3506250" y="1341450"/>
            <a:chExt cx="597300" cy="597310"/>
          </a:xfrm>
        </p:grpSpPr>
        <p:sp>
          <p:nvSpPr>
            <p:cNvPr id="280" name="Google Shape;280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A4C2F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82" name="Google Shape;282;p40"/>
          <p:cNvGrpSpPr/>
          <p:nvPr/>
        </p:nvGrpSpPr>
        <p:grpSpPr>
          <a:xfrm>
            <a:off x="5693125" y="3669925"/>
            <a:ext cx="597300" cy="597310"/>
            <a:chOff x="3506250" y="1341450"/>
            <a:chExt cx="597300" cy="597310"/>
          </a:xfrm>
        </p:grpSpPr>
        <p:sp>
          <p:nvSpPr>
            <p:cNvPr id="283" name="Google Shape;283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A4C2F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85" name="Google Shape;285;p40"/>
          <p:cNvGrpSpPr/>
          <p:nvPr/>
        </p:nvGrpSpPr>
        <p:grpSpPr>
          <a:xfrm>
            <a:off x="6120850" y="3223950"/>
            <a:ext cx="597300" cy="597310"/>
            <a:chOff x="3506250" y="1341450"/>
            <a:chExt cx="597300" cy="597310"/>
          </a:xfrm>
        </p:grpSpPr>
        <p:sp>
          <p:nvSpPr>
            <p:cNvPr id="286" name="Google Shape;286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CE5CD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88" name="Google Shape;288;p40"/>
          <p:cNvGrpSpPr/>
          <p:nvPr/>
        </p:nvGrpSpPr>
        <p:grpSpPr>
          <a:xfrm>
            <a:off x="6536650" y="2776075"/>
            <a:ext cx="597300" cy="597310"/>
            <a:chOff x="3506250" y="1341450"/>
            <a:chExt cx="597300" cy="597310"/>
          </a:xfrm>
        </p:grpSpPr>
        <p:sp>
          <p:nvSpPr>
            <p:cNvPr id="289" name="Google Shape;289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1" name="Google Shape;291;p40"/>
          <p:cNvGrpSpPr/>
          <p:nvPr/>
        </p:nvGrpSpPr>
        <p:grpSpPr>
          <a:xfrm>
            <a:off x="6898800" y="2293550"/>
            <a:ext cx="597300" cy="597310"/>
            <a:chOff x="3506250" y="1341450"/>
            <a:chExt cx="597300" cy="597310"/>
          </a:xfrm>
        </p:grpSpPr>
        <p:sp>
          <p:nvSpPr>
            <p:cNvPr id="292" name="Google Shape;292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4" name="Google Shape;294;p40"/>
          <p:cNvGrpSpPr/>
          <p:nvPr/>
        </p:nvGrpSpPr>
        <p:grpSpPr>
          <a:xfrm>
            <a:off x="7092700" y="1696250"/>
            <a:ext cx="597300" cy="597310"/>
            <a:chOff x="3506250" y="1341450"/>
            <a:chExt cx="597300" cy="597310"/>
          </a:xfrm>
        </p:grpSpPr>
        <p:sp>
          <p:nvSpPr>
            <p:cNvPr id="295" name="Google Shape;295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7" name="Google Shape;297;p40"/>
          <p:cNvGrpSpPr/>
          <p:nvPr/>
        </p:nvGrpSpPr>
        <p:grpSpPr>
          <a:xfrm>
            <a:off x="7226700" y="1098950"/>
            <a:ext cx="597300" cy="597310"/>
            <a:chOff x="3506250" y="1341450"/>
            <a:chExt cx="597300" cy="597310"/>
          </a:xfrm>
        </p:grpSpPr>
        <p:sp>
          <p:nvSpPr>
            <p:cNvPr id="298" name="Google Shape;298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FF2CC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00" name="Google Shape;300;p40"/>
          <p:cNvSpPr/>
          <p:nvPr/>
        </p:nvSpPr>
        <p:spPr>
          <a:xfrm rot="1229500">
            <a:off x="1982273" y="1417794"/>
            <a:ext cx="2487179" cy="1504749"/>
          </a:xfrm>
          <a:custGeom>
            <a:rect b="b" l="l" r="r" t="t"/>
            <a:pathLst>
              <a:path extrusionOk="0" h="60185" w="99479">
                <a:moveTo>
                  <a:pt x="0" y="0"/>
                </a:moveTo>
                <a:cubicBezTo>
                  <a:pt x="27571" y="20674"/>
                  <a:pt x="50322" y="59160"/>
                  <a:pt x="84783" y="59160"/>
                </a:cubicBezTo>
                <a:cubicBezTo>
                  <a:pt x="89682" y="59160"/>
                  <a:pt x="95095" y="61346"/>
                  <a:pt x="99479" y="5916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grpSp>
        <p:nvGrpSpPr>
          <p:cNvPr id="301" name="Google Shape;301;p40"/>
          <p:cNvGrpSpPr/>
          <p:nvPr/>
        </p:nvGrpSpPr>
        <p:grpSpPr>
          <a:xfrm>
            <a:off x="1293025" y="1098938"/>
            <a:ext cx="597300" cy="597310"/>
            <a:chOff x="3506250" y="1341450"/>
            <a:chExt cx="597300" cy="597310"/>
          </a:xfrm>
        </p:grpSpPr>
        <p:sp>
          <p:nvSpPr>
            <p:cNvPr id="302" name="Google Shape;302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4" name="Google Shape;304;p40"/>
          <p:cNvGrpSpPr/>
          <p:nvPr/>
        </p:nvGrpSpPr>
        <p:grpSpPr>
          <a:xfrm>
            <a:off x="1466125" y="1696250"/>
            <a:ext cx="597300" cy="597310"/>
            <a:chOff x="3506250" y="1341450"/>
            <a:chExt cx="597300" cy="597310"/>
          </a:xfrm>
        </p:grpSpPr>
        <p:sp>
          <p:nvSpPr>
            <p:cNvPr id="305" name="Google Shape;305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7" name="Google Shape;307;p40"/>
          <p:cNvGrpSpPr/>
          <p:nvPr/>
        </p:nvGrpSpPr>
        <p:grpSpPr>
          <a:xfrm>
            <a:off x="1702013" y="2247425"/>
            <a:ext cx="597300" cy="597310"/>
            <a:chOff x="3506250" y="1341450"/>
            <a:chExt cx="597300" cy="597310"/>
          </a:xfrm>
        </p:grpSpPr>
        <p:sp>
          <p:nvSpPr>
            <p:cNvPr id="308" name="Google Shape;308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0" name="Google Shape;310;p40"/>
          <p:cNvGrpSpPr/>
          <p:nvPr/>
        </p:nvGrpSpPr>
        <p:grpSpPr>
          <a:xfrm>
            <a:off x="2009838" y="2794425"/>
            <a:ext cx="597300" cy="597310"/>
            <a:chOff x="3506250" y="1341450"/>
            <a:chExt cx="597300" cy="597310"/>
          </a:xfrm>
        </p:grpSpPr>
        <p:sp>
          <p:nvSpPr>
            <p:cNvPr id="311" name="Google Shape;311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FF2CC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3" name="Google Shape;313;p40"/>
          <p:cNvGrpSpPr/>
          <p:nvPr/>
        </p:nvGrpSpPr>
        <p:grpSpPr>
          <a:xfrm>
            <a:off x="2368763" y="3310275"/>
            <a:ext cx="597300" cy="597310"/>
            <a:chOff x="3506250" y="1341450"/>
            <a:chExt cx="597300" cy="597310"/>
          </a:xfrm>
        </p:grpSpPr>
        <p:sp>
          <p:nvSpPr>
            <p:cNvPr id="314" name="Google Shape;314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6" name="Google Shape;316;p40"/>
          <p:cNvGrpSpPr/>
          <p:nvPr/>
        </p:nvGrpSpPr>
        <p:grpSpPr>
          <a:xfrm>
            <a:off x="2834475" y="3724975"/>
            <a:ext cx="597300" cy="597310"/>
            <a:chOff x="3506250" y="1341450"/>
            <a:chExt cx="597300" cy="597310"/>
          </a:xfrm>
        </p:grpSpPr>
        <p:sp>
          <p:nvSpPr>
            <p:cNvPr id="317" name="Google Shape;317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9" name="Google Shape;319;p40"/>
          <p:cNvGrpSpPr/>
          <p:nvPr/>
        </p:nvGrpSpPr>
        <p:grpSpPr>
          <a:xfrm>
            <a:off x="3371088" y="4032100"/>
            <a:ext cx="597300" cy="597310"/>
            <a:chOff x="3506250" y="1341450"/>
            <a:chExt cx="597300" cy="597310"/>
          </a:xfrm>
        </p:grpSpPr>
        <p:sp>
          <p:nvSpPr>
            <p:cNvPr id="320" name="Google Shape;320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3C78D8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C9DAF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2" name="Google Shape;322;p40"/>
          <p:cNvGrpSpPr/>
          <p:nvPr/>
        </p:nvGrpSpPr>
        <p:grpSpPr>
          <a:xfrm>
            <a:off x="3968400" y="4216225"/>
            <a:ext cx="597300" cy="597310"/>
            <a:chOff x="3506250" y="1341450"/>
            <a:chExt cx="597300" cy="597310"/>
          </a:xfrm>
        </p:grpSpPr>
        <p:sp>
          <p:nvSpPr>
            <p:cNvPr id="323" name="Google Shape;323;p40"/>
            <p:cNvSpPr/>
            <p:nvPr/>
          </p:nvSpPr>
          <p:spPr>
            <a:xfrm>
              <a:off x="3506250" y="1341450"/>
              <a:ext cx="597300" cy="5973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 rot="-2980105">
              <a:off x="3798274" y="1759475"/>
              <a:ext cx="226097" cy="113048"/>
            </a:xfrm>
            <a:custGeom>
              <a:rect b="b" l="l" r="r" t="t"/>
              <a:pathLst>
                <a:path extrusionOk="0" h="4522" w="9044">
                  <a:moveTo>
                    <a:pt x="0" y="0"/>
                  </a:moveTo>
                  <a:cubicBezTo>
                    <a:pt x="0" y="3370"/>
                    <a:pt x="5674" y="4522"/>
                    <a:pt x="9044" y="4522"/>
                  </a:cubicBezTo>
                </a:path>
              </a:pathLst>
            </a:custGeom>
            <a:noFill/>
            <a:ln cap="flat" cmpd="sng" w="38100">
              <a:solidFill>
                <a:srgbClr val="FFF2CC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5" name="Google Shape;325;p40"/>
          <p:cNvGrpSpPr/>
          <p:nvPr/>
        </p:nvGrpSpPr>
        <p:grpSpPr>
          <a:xfrm>
            <a:off x="2834472" y="897850"/>
            <a:ext cx="5016503" cy="629150"/>
            <a:chOff x="397647" y="1157088"/>
            <a:chExt cx="5016503" cy="629150"/>
          </a:xfrm>
        </p:grpSpPr>
        <p:sp>
          <p:nvSpPr>
            <p:cNvPr id="326" name="Google Shape;326;p40"/>
            <p:cNvSpPr txBox="1"/>
            <p:nvPr/>
          </p:nvSpPr>
          <p:spPr>
            <a:xfrm>
              <a:off x="938450" y="1256100"/>
              <a:ext cx="4475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Complete the </a:t>
              </a:r>
              <a:r>
                <a:rPr lang="en" sz="1600" u="sng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3"/>
                </a:rPr>
                <a:t>worksheet </a:t>
              </a:r>
              <a:r>
                <a:rPr lang="en" sz="16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provided.</a:t>
              </a:r>
              <a:endPara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27" name="Google Shape;327;p40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7647" y="1157088"/>
              <a:ext cx="540800" cy="62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p40"/>
          <p:cNvSpPr txBox="1"/>
          <p:nvPr>
            <p:ph idx="4294967295" type="title"/>
          </p:nvPr>
        </p:nvSpPr>
        <p:spPr>
          <a:xfrm>
            <a:off x="253400" y="162150"/>
            <a:ext cx="85206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05.01 Worksheet: Nested Loops in Beads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525" y="1034178"/>
            <a:ext cx="5085050" cy="28436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4" name="Google Shape;334;p41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4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2:11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3" name="Google Shape;3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0" y="1475300"/>
            <a:ext cx="5089501" cy="19405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44" name="Google Shape;344;p42"/>
          <p:cNvGrpSpPr/>
          <p:nvPr/>
        </p:nvGrpSpPr>
        <p:grpSpPr>
          <a:xfrm>
            <a:off x="2141875" y="2934950"/>
            <a:ext cx="5943675" cy="829800"/>
            <a:chOff x="1245375" y="2875350"/>
            <a:chExt cx="5943675" cy="829800"/>
          </a:xfrm>
        </p:grpSpPr>
        <p:sp>
          <p:nvSpPr>
            <p:cNvPr id="345" name="Google Shape;345;p42"/>
            <p:cNvSpPr/>
            <p:nvPr/>
          </p:nvSpPr>
          <p:spPr>
            <a:xfrm>
              <a:off x="1245375" y="3015200"/>
              <a:ext cx="3852900" cy="341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 rot="5400000">
              <a:off x="5854650" y="2370750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2"/>
            <p:cNvSpPr txBox="1"/>
            <p:nvPr/>
          </p:nvSpPr>
          <p:spPr>
            <a:xfrm>
              <a:off x="5607750" y="2982450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Now complete levels 26 - 27!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8" name="Google Shape;348;p42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4" name="Google Shape;3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0" y="1475300"/>
            <a:ext cx="5089501" cy="19405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55" name="Google Shape;355;p43"/>
          <p:cNvGrpSpPr/>
          <p:nvPr/>
        </p:nvGrpSpPr>
        <p:grpSpPr>
          <a:xfrm>
            <a:off x="2141875" y="2934950"/>
            <a:ext cx="5943675" cy="829800"/>
            <a:chOff x="1245375" y="2875350"/>
            <a:chExt cx="5943675" cy="829800"/>
          </a:xfrm>
        </p:grpSpPr>
        <p:sp>
          <p:nvSpPr>
            <p:cNvPr id="356" name="Google Shape;356;p43"/>
            <p:cNvSpPr/>
            <p:nvPr/>
          </p:nvSpPr>
          <p:spPr>
            <a:xfrm>
              <a:off x="1245375" y="3015200"/>
              <a:ext cx="3852900" cy="3411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 rot="5400000">
              <a:off x="5854650" y="2370750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3"/>
            <p:cNvSpPr txBox="1"/>
            <p:nvPr/>
          </p:nvSpPr>
          <p:spPr>
            <a:xfrm>
              <a:off x="5607750" y="2982450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Now complete levels 26 - 27!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9" name="Google Shape;359;p43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360" name="Google Shape;360;p43"/>
          <p:cNvGrpSpPr/>
          <p:nvPr/>
        </p:nvGrpSpPr>
        <p:grpSpPr>
          <a:xfrm>
            <a:off x="3637850" y="3278000"/>
            <a:ext cx="2019300" cy="1667500"/>
            <a:chOff x="3423075" y="3278000"/>
            <a:chExt cx="2019300" cy="1667500"/>
          </a:xfrm>
        </p:grpSpPr>
        <p:pic>
          <p:nvPicPr>
            <p:cNvPr id="361" name="Google Shape;361;p43"/>
            <p:cNvPicPr preferRelativeResize="0"/>
            <p:nvPr/>
          </p:nvPicPr>
          <p:blipFill rotWithShape="1">
            <a:blip r:embed="rId4">
              <a:alphaModFix/>
            </a:blip>
            <a:srcRect b="0" l="0" r="0" t="11847"/>
            <a:stretch/>
          </p:blipFill>
          <p:spPr>
            <a:xfrm>
              <a:off x="3507700" y="3278000"/>
              <a:ext cx="1850051" cy="11703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362" name="Google Shape;362;p43"/>
            <p:cNvSpPr txBox="1"/>
            <p:nvPr/>
          </p:nvSpPr>
          <p:spPr>
            <a:xfrm>
              <a:off x="3423075" y="4545300"/>
              <a:ext cx="201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accent5"/>
                  </a:solidFill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Extension Activity PDF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896850" y="2326475"/>
            <a:ext cx="22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0" name="Google Shape;120;p26"/>
          <p:cNvGraphicFramePr/>
          <p:nvPr/>
        </p:nvGraphicFramePr>
        <p:xfrm>
          <a:off x="155525" y="87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{52E26CB4-544F-4A2E-8381-DFF6BE27F79F}</a:tableStyleId>
              </a:tblPr>
              <a:tblGrid>
                <a:gridCol w="1771725"/>
                <a:gridCol w="1090725"/>
                <a:gridCol w="3489050"/>
                <a:gridCol w="2376775"/>
              </a:tblGrid>
              <a:tr h="427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Nested Loops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Time Required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Notes/Details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Resources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6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Review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Think, pair, share.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Multiple repeat loops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 slides                                                                                   int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eractive whiteboard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nested loops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 execute a dance routine - link in slides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At the conclusion of the activity they are prompted to consider the  repeat loops in the instructions and  how  the instructions can be simplified.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  slides                                                                               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space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for students to dance on the spot                                                            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Coloured beads activity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practise identifying repeat loops and writing shorter code.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Check answers; supplied in slides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                                                                                                   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                                                                                             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3"/>
                        </a:rPr>
                        <a:t>student worksheet- coloured beads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Coding Practice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continue to explore Ocado- Code for Life</a:t>
                      </a:r>
                      <a:r>
                        <a:rPr b="1" i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Levels 26 &amp; 27</a:t>
                      </a:r>
                      <a:endParaRPr b="1" i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                                                                                               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Comparing and contrasting algorithms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Teacher to facilitate a class discussion analysing 3 different types of algorithms.  Prompt students to describe their positive and negative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attributes.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                                                                                                      projector or interactive whiteboard                                                                                                                              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4"/>
                        </a:rPr>
                        <a:t>printed copy of slide 25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                        student devices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Reflection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reflect on the learning intention and success criteria by responding to journal prompts. This is also an opportunity for the teacher to gauge student progress.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5                                                                                                        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or workbook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26"/>
          <p:cNvSpPr txBox="1"/>
          <p:nvPr/>
        </p:nvSpPr>
        <p:spPr>
          <a:xfrm>
            <a:off x="642325" y="261875"/>
            <a:ext cx="7856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Lesson Outline and Suggested Timings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Did you find the repeat loops?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553375" y="1371150"/>
            <a:ext cx="31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9" name="Google Shape;369;p44"/>
          <p:cNvPicPr preferRelativeResize="0"/>
          <p:nvPr/>
        </p:nvPicPr>
        <p:blipFill rotWithShape="1">
          <a:blip r:embed="rId3">
            <a:alphaModFix/>
          </a:blip>
          <a:srcRect b="22517" l="28018" r="58182" t="12118"/>
          <a:stretch/>
        </p:blipFill>
        <p:spPr>
          <a:xfrm>
            <a:off x="937625" y="1103275"/>
            <a:ext cx="1366225" cy="3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4"/>
          <p:cNvPicPr preferRelativeResize="0"/>
          <p:nvPr/>
        </p:nvPicPr>
        <p:blipFill rotWithShape="1">
          <a:blip r:embed="rId3">
            <a:alphaModFix/>
          </a:blip>
          <a:srcRect b="17757" l="55994" r="1442" t="11441"/>
          <a:stretch/>
        </p:blipFill>
        <p:spPr>
          <a:xfrm>
            <a:off x="4186326" y="1103275"/>
            <a:ext cx="4225451" cy="3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4"/>
          <p:cNvSpPr/>
          <p:nvPr/>
        </p:nvSpPr>
        <p:spPr>
          <a:xfrm>
            <a:off x="432225" y="1335150"/>
            <a:ext cx="733200" cy="62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44"/>
          <p:cNvSpPr/>
          <p:nvPr/>
        </p:nvSpPr>
        <p:spPr>
          <a:xfrm>
            <a:off x="432225" y="1768850"/>
            <a:ext cx="733200" cy="62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 txBox="1"/>
          <p:nvPr>
            <p:ph type="title"/>
          </p:nvPr>
        </p:nvSpPr>
        <p:spPr>
          <a:xfrm>
            <a:off x="311700" y="391350"/>
            <a:ext cx="85206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While playing Rapid Router (Level 23), how did you code the algorithm for the van? </a:t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378" name="Google Shape;3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150" y="1415625"/>
            <a:ext cx="4407676" cy="326185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5"/>
          <p:cNvSpPr txBox="1"/>
          <p:nvPr/>
        </p:nvSpPr>
        <p:spPr>
          <a:xfrm>
            <a:off x="1652950" y="4126050"/>
            <a:ext cx="14778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45"/>
          <p:cNvSpPr txBox="1"/>
          <p:nvPr/>
        </p:nvSpPr>
        <p:spPr>
          <a:xfrm>
            <a:off x="3382350" y="3922975"/>
            <a:ext cx="17313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733" y="821162"/>
            <a:ext cx="5732526" cy="3269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6" name="Google Shape;386;p46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Link to Explanation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6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4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6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:37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/>
          <p:nvPr>
            <p:ph type="title"/>
          </p:nvPr>
        </p:nvSpPr>
        <p:spPr>
          <a:xfrm>
            <a:off x="311700" y="2171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Which algorithm do you like more? Explain why.</a:t>
            </a:r>
            <a:endParaRPr/>
          </a:p>
        </p:txBody>
      </p:sp>
      <p:sp>
        <p:nvSpPr>
          <p:cNvPr id="395" name="Google Shape;395;p47"/>
          <p:cNvSpPr txBox="1"/>
          <p:nvPr/>
        </p:nvSpPr>
        <p:spPr>
          <a:xfrm>
            <a:off x="4910400" y="206907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47"/>
          <p:cNvSpPr txBox="1"/>
          <p:nvPr/>
        </p:nvSpPr>
        <p:spPr>
          <a:xfrm>
            <a:off x="6497475" y="2069075"/>
            <a:ext cx="86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7" name="Google Shape;3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002" y="1078800"/>
            <a:ext cx="657923" cy="38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763" y="1619777"/>
            <a:ext cx="1037525" cy="323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5075" y="2971801"/>
            <a:ext cx="1146775" cy="18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7"/>
          <p:cNvSpPr txBox="1"/>
          <p:nvPr/>
        </p:nvSpPr>
        <p:spPr>
          <a:xfrm>
            <a:off x="836450" y="600525"/>
            <a:ext cx="20691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loops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47"/>
          <p:cNvSpPr txBox="1"/>
          <p:nvPr/>
        </p:nvSpPr>
        <p:spPr>
          <a:xfrm>
            <a:off x="3389275" y="1143113"/>
            <a:ext cx="20691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Multiple loops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47"/>
          <p:cNvSpPr txBox="1"/>
          <p:nvPr/>
        </p:nvSpPr>
        <p:spPr>
          <a:xfrm>
            <a:off x="6143913" y="1956125"/>
            <a:ext cx="20691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Nested loops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103" y="1209075"/>
            <a:ext cx="3409799" cy="3102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08" name="Google Shape;408;p48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Graphics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9" name="Google Shape;409;p48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48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4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8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1:33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48"/>
          <p:cNvSpPr/>
          <p:nvPr/>
        </p:nvSpPr>
        <p:spPr>
          <a:xfrm>
            <a:off x="6546250" y="2707900"/>
            <a:ext cx="18198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Learn how to change the </a:t>
            </a:r>
            <a:r>
              <a:rPr b="1"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1"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en" sz="12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1"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b="1" lang="en" sz="12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!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9"/>
          <p:cNvPicPr preferRelativeResize="0"/>
          <p:nvPr/>
        </p:nvPicPr>
        <p:blipFill rotWithShape="1">
          <a:blip r:embed="rId3">
            <a:alphaModFix/>
          </a:blip>
          <a:srcRect b="2704" l="0" r="0" t="0"/>
          <a:stretch/>
        </p:blipFill>
        <p:spPr>
          <a:xfrm>
            <a:off x="2867100" y="1115050"/>
            <a:ext cx="3409800" cy="312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9" name="Google Shape;419;p49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Graphics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0" name="Google Shape;420;p49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p49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9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2:21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9"/>
          <p:cNvSpPr/>
          <p:nvPr/>
        </p:nvSpPr>
        <p:spPr>
          <a:xfrm>
            <a:off x="6546250" y="2707900"/>
            <a:ext cx="18198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Learn how to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00"/>
                </a:solidFill>
                <a:highlight>
                  <a:srgbClr val="0000FF"/>
                </a:highlight>
                <a:latin typeface="Roboto"/>
                <a:ea typeface="Roboto"/>
                <a:cs typeface="Roboto"/>
                <a:sym typeface="Roboto"/>
              </a:rPr>
              <a:t>colour in</a:t>
            </a:r>
            <a:r>
              <a:rPr b="1"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shapes.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0"/>
          <p:cNvPicPr preferRelativeResize="0"/>
          <p:nvPr/>
        </p:nvPicPr>
        <p:blipFill rotWithShape="1">
          <a:blip r:embed="rId3">
            <a:alphaModFix/>
          </a:blip>
          <a:srcRect b="3147" l="0" r="0" t="0"/>
          <a:stretch/>
        </p:blipFill>
        <p:spPr>
          <a:xfrm>
            <a:off x="2867100" y="1115050"/>
            <a:ext cx="3409800" cy="319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0" name="Google Shape;430;p50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Graphics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31" name="Google Shape;431;p50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2" name="Google Shape;432;p50"/>
          <p:cNvSpPr/>
          <p:nvPr/>
        </p:nvSpPr>
        <p:spPr>
          <a:xfrm>
            <a:off x="4032938" y="19299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5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4324" y="18313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0"/>
          <p:cNvSpPr txBox="1"/>
          <p:nvPr/>
        </p:nvSpPr>
        <p:spPr>
          <a:xfrm>
            <a:off x="4280538" y="25569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3:24 min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50"/>
          <p:cNvSpPr/>
          <p:nvPr/>
        </p:nvSpPr>
        <p:spPr>
          <a:xfrm>
            <a:off x="6546250" y="2707900"/>
            <a:ext cx="18198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Learn how to move the turtle …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50"/>
          <p:cNvSpPr/>
          <p:nvPr/>
        </p:nvSpPr>
        <p:spPr>
          <a:xfrm>
            <a:off x="7162675" y="3670725"/>
            <a:ext cx="1819800" cy="83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940000" dist="47625">
              <a:srgbClr val="000000">
                <a:alpha val="1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… without leaving a trail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/>
          <p:nvPr>
            <p:ph idx="1" type="body"/>
          </p:nvPr>
        </p:nvSpPr>
        <p:spPr>
          <a:xfrm>
            <a:off x="2885025" y="3968950"/>
            <a:ext cx="3380400" cy="5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Worksheet Questions</a:t>
            </a:r>
            <a:endParaRPr/>
          </a:p>
        </p:txBody>
      </p:sp>
      <p:pic>
        <p:nvPicPr>
          <p:cNvPr id="442" name="Google Shape;44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Extension Topic: Turtle Worksheet Activity</a:t>
            </a:r>
            <a:endParaRPr sz="2680"/>
          </a:p>
        </p:txBody>
      </p:sp>
      <p:pic>
        <p:nvPicPr>
          <p:cNvPr id="444" name="Google Shape;44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7438">
            <a:off x="4049079" y="2028579"/>
            <a:ext cx="929240" cy="92924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1"/>
          <p:cNvSpPr/>
          <p:nvPr/>
        </p:nvSpPr>
        <p:spPr>
          <a:xfrm rot="2456551">
            <a:off x="6374753" y="597495"/>
            <a:ext cx="3540661" cy="400666"/>
          </a:xfrm>
          <a:prstGeom prst="rect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Extension Topic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63" y="42375"/>
            <a:ext cx="8873075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"/>
          <p:cNvSpPr txBox="1"/>
          <p:nvPr>
            <p:ph type="title"/>
          </p:nvPr>
        </p:nvSpPr>
        <p:spPr>
          <a:xfrm>
            <a:off x="311700" y="391350"/>
            <a:ext cx="5152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35328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today’s date.</a:t>
            </a:r>
            <a:endParaRPr sz="6873"/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the heading: </a:t>
            </a:r>
            <a:r>
              <a:rPr b="1" lang="en" sz="6873">
                <a:solidFill>
                  <a:schemeClr val="dk1"/>
                </a:solidFill>
              </a:rPr>
              <a:t>Nested loops</a:t>
            </a:r>
            <a:endParaRPr sz="6723">
              <a:solidFill>
                <a:srgbClr val="222222"/>
              </a:solidFill>
            </a:endParaRPr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Use one or both of the following prompts to show your learning today.</a:t>
            </a:r>
            <a:endParaRPr sz="6723">
              <a:solidFill>
                <a:srgbClr val="222222"/>
              </a:solidFill>
            </a:endParaRPr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This is what I know about nested loops….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Nested loops are an efficient way to code because….</a:t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50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8" name="Google Shape;4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2914175"/>
            <a:ext cx="2018250" cy="20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737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300" y="175275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471125" y="391350"/>
            <a:ext cx="5332800" cy="4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Intention: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learning to understand and use </a:t>
            </a: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repeat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within repeat loops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otherwise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known as </a:t>
            </a: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nested loops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Criteria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identify nested loops in real life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create an algorithm that contains a nested loop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explain how a nested loop makes the code shorter.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398275" y="257425"/>
            <a:ext cx="83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225" y="1219100"/>
            <a:ext cx="2898851" cy="28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Multiple repeat loops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68200" y="1403225"/>
            <a:ext cx="3142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How many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repeat loops 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can you see in this map?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Multiple repeat loops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568200" y="1403225"/>
            <a:ext cx="3142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Discuss your findings with a partner.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Multiple repeat loops 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553375" y="1371150"/>
            <a:ext cx="31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97850" y="2188825"/>
            <a:ext cx="29202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8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Here is the first repeat loop.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500" y="3326351"/>
            <a:ext cx="2341999" cy="142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Multiple repeat loops  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553375" y="1371150"/>
            <a:ext cx="31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 b="49148" l="0" r="0" t="0"/>
          <a:stretch/>
        </p:blipFill>
        <p:spPr>
          <a:xfrm>
            <a:off x="779275" y="1913100"/>
            <a:ext cx="3046450" cy="18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/>
          <p:nvPr/>
        </p:nvSpPr>
        <p:spPr>
          <a:xfrm>
            <a:off x="178275" y="2779225"/>
            <a:ext cx="894000" cy="71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500" y="3326351"/>
            <a:ext cx="2341999" cy="142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Multiple repeat Loops 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553375" y="1371150"/>
            <a:ext cx="314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464450" y="2345400"/>
            <a:ext cx="28905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8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Here is the second repeat loop.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650" y="1117550"/>
            <a:ext cx="3687710" cy="34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958463" y="2148212"/>
            <a:ext cx="1444049" cy="152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