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y="5143500" cx="9144000"/>
  <p:notesSz cx="6858000" cy="9144000"/>
  <p:embeddedFontLst>
    <p:embeddedFont>
      <p:font typeface="Roboto"/>
      <p:regular r:id="rId31"/>
      <p:bold r:id="rId32"/>
      <p:italic r:id="rId33"/>
      <p:boldItalic r:id="rId34"/>
    </p:embeddedFont>
    <p:embeddedFont>
      <p:font typeface="Playfair Display"/>
      <p:regular r:id="rId35"/>
      <p:bold r:id="rId36"/>
      <p:italic r:id="rId37"/>
      <p:boldItalic r:id="rId38"/>
    </p:embeddedFont>
    <p:embeddedFont>
      <p:font typeface="Lato"/>
      <p:regular r:id="rId39"/>
      <p:bold r:id="rId40"/>
      <p:italic r:id="rId41"/>
      <p:boldItalic r:id="rId42"/>
    </p:embeddedFont>
    <p:embeddedFont>
      <p:font typeface="Francois One"/>
      <p:regular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4489CB1-20A3-4BC4-9323-1B2EFEAD49C9}">
  <a:tblStyle styleId="{14489CB1-20A3-4BC4-9323-1B2EFEAD49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.fntdata"/><Relationship Id="rId20" Type="http://schemas.openxmlformats.org/officeDocument/2006/relationships/slide" Target="slides/slide13.xml"/><Relationship Id="rId42" Type="http://schemas.openxmlformats.org/officeDocument/2006/relationships/font" Target="fonts/Lato-boldItalic.fntdata"/><Relationship Id="rId41" Type="http://schemas.openxmlformats.org/officeDocument/2006/relationships/font" Target="fonts/Lato-italic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43" Type="http://schemas.openxmlformats.org/officeDocument/2006/relationships/font" Target="fonts/FrancoisOne-regular.fnt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Roboto-regular.fntdata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font" Target="fonts/Roboto-italic.fntdata"/><Relationship Id="rId10" Type="http://schemas.openxmlformats.org/officeDocument/2006/relationships/slide" Target="slides/slide3.xml"/><Relationship Id="rId32" Type="http://schemas.openxmlformats.org/officeDocument/2006/relationships/font" Target="fonts/Roboto-bold.fntdata"/><Relationship Id="rId13" Type="http://schemas.openxmlformats.org/officeDocument/2006/relationships/slide" Target="slides/slide6.xml"/><Relationship Id="rId35" Type="http://schemas.openxmlformats.org/officeDocument/2006/relationships/font" Target="fonts/PlayfairDisplay-regular.fntdata"/><Relationship Id="rId12" Type="http://schemas.openxmlformats.org/officeDocument/2006/relationships/slide" Target="slides/slide5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8.xml"/><Relationship Id="rId37" Type="http://schemas.openxmlformats.org/officeDocument/2006/relationships/font" Target="fonts/PlayfairDisplay-italic.fntdata"/><Relationship Id="rId14" Type="http://schemas.openxmlformats.org/officeDocument/2006/relationships/slide" Target="slides/slide7.xml"/><Relationship Id="rId36" Type="http://schemas.openxmlformats.org/officeDocument/2006/relationships/font" Target="fonts/PlayfairDisplay-bold.fntdata"/><Relationship Id="rId17" Type="http://schemas.openxmlformats.org/officeDocument/2006/relationships/slide" Target="slides/slide10.xml"/><Relationship Id="rId39" Type="http://schemas.openxmlformats.org/officeDocument/2006/relationships/font" Target="fonts/Lato-regular.fntdata"/><Relationship Id="rId16" Type="http://schemas.openxmlformats.org/officeDocument/2006/relationships/slide" Target="slides/slide9.xml"/><Relationship Id="rId38" Type="http://schemas.openxmlformats.org/officeDocument/2006/relationships/font" Target="fonts/PlayfairDisplay-bold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557d4c230d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557d4c230d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Teachers please note:</a:t>
            </a:r>
            <a:r>
              <a:rPr lang="en"/>
              <a:t> the first two slides have a grey background and are for your reading prior to the lesson.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3d2eee1b6e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3d2eee1b6e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48d1502f1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48d1502f1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4af3c20f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4af3c20f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48d1502f1d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48d1502f1d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848453ba0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848453ba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848453ba09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848453ba09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4af3c20f0f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4af3c20f0f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4af3c20f0f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4af3c20f0f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4af3c20f0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4af3c20f0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3d2af6b150_1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23d2af6b150_1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8b4abe404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8b4abe404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66e8a6190c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266e8a6190c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66e8a6190c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266e8a6190c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865273198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2865273198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248d87eb0b6_0_4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248d87eb0b6_0_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learning journal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865273198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86527319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47946a56d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47946a56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48cd0cfa36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48cd0cfa36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8cd0cfa36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48cd0cfa36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2af03e1fde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2af03e1fde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3d2af6b150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3d2af6b15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3d2af6b1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3d2af6b1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C2A4A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 flipH="1" rot="-5400000">
            <a:off x="4955688" y="961013"/>
            <a:ext cx="5149325" cy="3227300"/>
          </a:xfrm>
          <a:prstGeom prst="flowChartManualInpu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0" y="528325"/>
            <a:ext cx="8520600" cy="10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Francois One"/>
              <a:buNone/>
              <a:defRPr sz="52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00" y="16149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DDAE"/>
              </a:buClr>
              <a:buSzPts val="2800"/>
              <a:buFont typeface="Francois One"/>
              <a:buNone/>
              <a:defRPr sz="2800">
                <a:solidFill>
                  <a:srgbClr val="30DDAE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3600"/>
              <a:buFont typeface="Francois One"/>
              <a:buNone/>
              <a:defRPr sz="3600">
                <a:solidFill>
                  <a:srgbClr val="25326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15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1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2800"/>
              <a:buNone/>
              <a:defRPr>
                <a:solidFill>
                  <a:srgbClr val="25326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1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4" name="Google Shape;94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" name="Google Shape;95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2800"/>
              <a:buFont typeface="Francois One"/>
              <a:buNone/>
              <a:defRPr sz="2800">
                <a:solidFill>
                  <a:srgbClr val="25326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vimeo.com/847882194?share=copy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vimeo.com/847882194?share=copy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hyperlink" Target="https://csinschools.io/primary1/0401s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csinschools.io/primary1/0402ws" TargetMode="External"/><Relationship Id="rId4" Type="http://schemas.openxmlformats.org/officeDocument/2006/relationships/hyperlink" Target="https://csinschools.io/primary1/0402ws" TargetMode="External"/><Relationship Id="rId5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hyperlink" Target="https://csinschools.io/primary1/0402s" TargetMode="External"/><Relationship Id="rId5" Type="http://schemas.openxmlformats.org/officeDocument/2006/relationships/hyperlink" Target="https://youtu.be/i95rfKL0PZk" TargetMode="External"/><Relationship Id="rId6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hyperlink" Target="https://www.codeforlife.education/rapidrouter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hyperlink" Target="https://csinschools.io/primary1/0403s" TargetMode="External"/><Relationship Id="rId5" Type="http://schemas.openxmlformats.org/officeDocument/2006/relationships/hyperlink" Target="https://youtu.be/AUit-HvhpuQ" TargetMode="External"/><Relationship Id="rId6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Relationship Id="rId4" Type="http://schemas.openxmlformats.org/officeDocument/2006/relationships/hyperlink" Target="https://www.codeforlife.education/rapidrouter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cs.google.com/presentation/d/1HjBytRzN5lGWcV3Beh0FkVb_w3VE2lHTqUoL7EKys1E/edit#slide=id.g22af03e1fde_0_80" TargetMode="External"/><Relationship Id="rId4" Type="http://schemas.openxmlformats.org/officeDocument/2006/relationships/hyperlink" Target="https://docs.google.com/presentation/d/1HjBytRzN5lGWcV3Beh0FkVb_w3VE2lHTqUoL7EKys1E/edit#slide=id.g22af03e1fde_0_80" TargetMode="External"/><Relationship Id="rId5" Type="http://schemas.openxmlformats.org/officeDocument/2006/relationships/hyperlink" Target="https://docs.google.com/presentation/d/1HjBytRzN5lGWcV3Beh0FkVb_w3VE2lHTqUoL7EKys1E/edit#slide=id.g22af03e1fde_0_80" TargetMode="External"/><Relationship Id="rId6" Type="http://schemas.openxmlformats.org/officeDocument/2006/relationships/hyperlink" Target="https://docs.google.com/presentation/d/1HjBytRzN5lGWcV3Beh0FkVb_w3VE2lHTqUoL7EKys1E/edit#slide=id.g22af03e1fde_0_80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Relationship Id="rId4" Type="http://schemas.openxmlformats.org/officeDocument/2006/relationships/hyperlink" Target="https://csinschools.io/turtle/2s" TargetMode="External"/><Relationship Id="rId5" Type="http://schemas.openxmlformats.org/officeDocument/2006/relationships/hyperlink" Target="https://youtu.be/PckhZNj4K78" TargetMode="External"/><Relationship Id="rId6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csinschools.io/turtle/0201ws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Relationship Id="rId4" Type="http://schemas.openxmlformats.org/officeDocument/2006/relationships/hyperlink" Target="https://youtu.be/HVtGQ0yK6O4" TargetMode="External"/><Relationship Id="rId5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hyperlink" Target="https://youtu.be/xgn6IxzmGTM" TargetMode="External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4.png"/><Relationship Id="rId6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gmrOORnTQko" TargetMode="External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hyperlink" Target="https://vimeo.com/847882194?share=copy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2A4A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>
            <p:ph type="ctrTitle"/>
          </p:nvPr>
        </p:nvSpPr>
        <p:spPr>
          <a:xfrm>
            <a:off x="578925" y="743925"/>
            <a:ext cx="4656300" cy="99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Lesson </a:t>
            </a:r>
            <a:r>
              <a:rPr lang="en"/>
              <a:t>4</a:t>
            </a:r>
            <a:endParaRPr>
              <a:solidFill>
                <a:srgbClr val="FFFFF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pic>
        <p:nvPicPr>
          <p:cNvPr id="111" name="Google Shape;11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7028" y="1460763"/>
            <a:ext cx="1800002" cy="222197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5"/>
          <p:cNvSpPr txBox="1"/>
          <p:nvPr>
            <p:ph idx="4294967295" type="body"/>
          </p:nvPr>
        </p:nvSpPr>
        <p:spPr>
          <a:xfrm>
            <a:off x="6285725" y="4736975"/>
            <a:ext cx="2757300" cy="3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CCCCCC"/>
                </a:solidFill>
              </a:rPr>
              <a:t>csinschools.com</a:t>
            </a:r>
            <a:endParaRPr sz="1400">
              <a:solidFill>
                <a:srgbClr val="CCCCCC"/>
              </a:solidFill>
            </a:endParaRPr>
          </a:p>
        </p:txBody>
      </p:sp>
      <p:sp>
        <p:nvSpPr>
          <p:cNvPr id="113" name="Google Shape;113;p25"/>
          <p:cNvSpPr txBox="1"/>
          <p:nvPr/>
        </p:nvSpPr>
        <p:spPr>
          <a:xfrm>
            <a:off x="579000" y="1621225"/>
            <a:ext cx="4797000" cy="12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D966"/>
                </a:solidFill>
                <a:latin typeface="Francois One"/>
                <a:ea typeface="Francois One"/>
                <a:cs typeface="Francois One"/>
                <a:sym typeface="Francois One"/>
              </a:rPr>
              <a:t>Multiple Repeats</a:t>
            </a:r>
            <a:endParaRPr sz="2800">
              <a:solidFill>
                <a:srgbClr val="FFD966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pic>
        <p:nvPicPr>
          <p:cNvPr id="114" name="Google Shape;11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3625" y="2184325"/>
            <a:ext cx="2757300" cy="27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/>
          <p:nvPr>
            <p:ph idx="1" type="body"/>
          </p:nvPr>
        </p:nvSpPr>
        <p:spPr>
          <a:xfrm>
            <a:off x="401450" y="1179025"/>
            <a:ext cx="45462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Did you notice the pattern? </a:t>
            </a:r>
            <a:endParaRPr/>
          </a:p>
        </p:txBody>
      </p:sp>
      <p:sp>
        <p:nvSpPr>
          <p:cNvPr id="193" name="Google Shape;193;p34">
            <a:hlinkClick r:id="rId3"/>
          </p:cNvPr>
          <p:cNvSpPr/>
          <p:nvPr/>
        </p:nvSpPr>
        <p:spPr>
          <a:xfrm>
            <a:off x="7763750" y="1737450"/>
            <a:ext cx="1216200" cy="16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94" name="Google Shape;194;p34"/>
          <p:cNvGraphicFramePr/>
          <p:nvPr/>
        </p:nvGraphicFramePr>
        <p:xfrm>
          <a:off x="329600" y="2214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{14489CB1-20A3-4BC4-9323-1B2EFEAD49C9}</a:tableStyleId>
              </a:tblPr>
              <a:tblGrid>
                <a:gridCol w="970900"/>
                <a:gridCol w="970900"/>
                <a:gridCol w="970900"/>
                <a:gridCol w="970900"/>
                <a:gridCol w="970900"/>
                <a:gridCol w="970900"/>
                <a:gridCol w="970900"/>
                <a:gridCol w="970900"/>
              </a:tblGrid>
              <a:tr h="85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95" name="Google Shape;19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5400000">
            <a:off x="401450" y="2254311"/>
            <a:ext cx="774175" cy="77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5400000">
            <a:off x="1395313" y="2254336"/>
            <a:ext cx="774175" cy="77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5400000">
            <a:off x="2389175" y="2254336"/>
            <a:ext cx="774175" cy="77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5400000">
            <a:off x="3321125" y="2254324"/>
            <a:ext cx="774175" cy="77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341500" y="2293888"/>
            <a:ext cx="695050" cy="69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7208550" y="2293850"/>
            <a:ext cx="695050" cy="69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304400" y="2293888"/>
            <a:ext cx="695050" cy="69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6267300" y="2293888"/>
            <a:ext cx="695050" cy="69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4"/>
          <p:cNvSpPr txBox="1"/>
          <p:nvPr/>
        </p:nvSpPr>
        <p:spPr>
          <a:xfrm>
            <a:off x="1012675" y="3642700"/>
            <a:ext cx="419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4" name="Google Shape;204;p34"/>
          <p:cNvSpPr txBox="1"/>
          <p:nvPr/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Using the multiple REPEAT loops</a:t>
            </a:r>
            <a:endParaRPr b="1" sz="2680">
              <a:solidFill>
                <a:srgbClr val="F55E6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/>
          <p:nvPr>
            <p:ph idx="1" type="body"/>
          </p:nvPr>
        </p:nvSpPr>
        <p:spPr>
          <a:xfrm>
            <a:off x="401450" y="1179025"/>
            <a:ext cx="7695300" cy="15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notice the pattern?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How can this pattern be written in another way?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5">
            <a:hlinkClick r:id="rId3"/>
          </p:cNvPr>
          <p:cNvSpPr/>
          <p:nvPr/>
        </p:nvSpPr>
        <p:spPr>
          <a:xfrm>
            <a:off x="7763750" y="1737450"/>
            <a:ext cx="1216200" cy="16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11" name="Google Shape;211;p35"/>
          <p:cNvGraphicFramePr/>
          <p:nvPr/>
        </p:nvGraphicFramePr>
        <p:xfrm>
          <a:off x="329600" y="2214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{14489CB1-20A3-4BC4-9323-1B2EFEAD49C9}</a:tableStyleId>
              </a:tblPr>
              <a:tblGrid>
                <a:gridCol w="970900"/>
                <a:gridCol w="970900"/>
                <a:gridCol w="970900"/>
                <a:gridCol w="970900"/>
                <a:gridCol w="970900"/>
                <a:gridCol w="970900"/>
                <a:gridCol w="970900"/>
                <a:gridCol w="970900"/>
              </a:tblGrid>
              <a:tr h="85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12" name="Google Shape;21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5400000">
            <a:off x="401450" y="2254311"/>
            <a:ext cx="774175" cy="77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5400000">
            <a:off x="1395313" y="2254336"/>
            <a:ext cx="774175" cy="77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5400000">
            <a:off x="2389175" y="2254336"/>
            <a:ext cx="774175" cy="77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5400000">
            <a:off x="3321125" y="2254324"/>
            <a:ext cx="774175" cy="77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341500" y="2293888"/>
            <a:ext cx="695050" cy="69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7208550" y="2293850"/>
            <a:ext cx="695050" cy="69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304400" y="2293888"/>
            <a:ext cx="695050" cy="69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6267300" y="2293888"/>
            <a:ext cx="695050" cy="69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5"/>
          <p:cNvSpPr txBox="1"/>
          <p:nvPr/>
        </p:nvSpPr>
        <p:spPr>
          <a:xfrm>
            <a:off x="1012675" y="3642700"/>
            <a:ext cx="419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1" name="Google Shape;221;p35"/>
          <p:cNvSpPr txBox="1"/>
          <p:nvPr/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Using the multiple REPEAT loops</a:t>
            </a:r>
            <a:endParaRPr b="1" sz="2680">
              <a:solidFill>
                <a:srgbClr val="F55E6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7263" y="1082163"/>
            <a:ext cx="6963424" cy="276091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27" name="Google Shape;227;p36"/>
          <p:cNvSpPr txBox="1"/>
          <p:nvPr/>
        </p:nvSpPr>
        <p:spPr>
          <a:xfrm>
            <a:off x="3291475" y="4345850"/>
            <a:ext cx="253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Link to Explanation Slides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36"/>
          <p:cNvSpPr/>
          <p:nvPr/>
        </p:nvSpPr>
        <p:spPr>
          <a:xfrm>
            <a:off x="4032938" y="1929950"/>
            <a:ext cx="1052100" cy="1052100"/>
          </a:xfrm>
          <a:prstGeom prst="ellipse">
            <a:avLst/>
          </a:prstGeom>
          <a:solidFill>
            <a:srgbClr val="F2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6"/>
          <p:cNvSpPr txBox="1"/>
          <p:nvPr/>
        </p:nvSpPr>
        <p:spPr>
          <a:xfrm>
            <a:off x="4280538" y="2556900"/>
            <a:ext cx="651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:05 min</a:t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/>
          <p:nvPr/>
        </p:nvSpPr>
        <p:spPr>
          <a:xfrm>
            <a:off x="479275" y="1329100"/>
            <a:ext cx="14082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This is a further example of multiple repeat loops. 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35" name="Google Shape;235;p37"/>
          <p:cNvGrpSpPr/>
          <p:nvPr/>
        </p:nvGrpSpPr>
        <p:grpSpPr>
          <a:xfrm>
            <a:off x="1887475" y="1569375"/>
            <a:ext cx="597300" cy="597310"/>
            <a:chOff x="3506250" y="1341450"/>
            <a:chExt cx="597300" cy="597310"/>
          </a:xfrm>
        </p:grpSpPr>
        <p:sp>
          <p:nvSpPr>
            <p:cNvPr id="236" name="Google Shape;236;p37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7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EA9999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38" name="Google Shape;238;p37"/>
          <p:cNvGrpSpPr/>
          <p:nvPr/>
        </p:nvGrpSpPr>
        <p:grpSpPr>
          <a:xfrm>
            <a:off x="2247100" y="2051500"/>
            <a:ext cx="597300" cy="597310"/>
            <a:chOff x="3506250" y="1341450"/>
            <a:chExt cx="597300" cy="597310"/>
          </a:xfrm>
        </p:grpSpPr>
        <p:sp>
          <p:nvSpPr>
            <p:cNvPr id="239" name="Google Shape;239;p37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7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EA9999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41" name="Google Shape;241;p37"/>
          <p:cNvGrpSpPr/>
          <p:nvPr/>
        </p:nvGrpSpPr>
        <p:grpSpPr>
          <a:xfrm>
            <a:off x="2654575" y="2501025"/>
            <a:ext cx="597300" cy="597310"/>
            <a:chOff x="3506250" y="1341450"/>
            <a:chExt cx="597300" cy="597310"/>
          </a:xfrm>
        </p:grpSpPr>
        <p:sp>
          <p:nvSpPr>
            <p:cNvPr id="242" name="Google Shape;242;p37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7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EA9999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44" name="Google Shape;244;p37"/>
          <p:cNvGrpSpPr/>
          <p:nvPr/>
        </p:nvGrpSpPr>
        <p:grpSpPr>
          <a:xfrm>
            <a:off x="3054050" y="2954875"/>
            <a:ext cx="597300" cy="597310"/>
            <a:chOff x="3506250" y="1341450"/>
            <a:chExt cx="597300" cy="597310"/>
          </a:xfrm>
        </p:grpSpPr>
        <p:sp>
          <p:nvSpPr>
            <p:cNvPr id="245" name="Google Shape;245;p37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6AA84F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7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B6D7A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47" name="Google Shape;247;p37"/>
          <p:cNvGrpSpPr/>
          <p:nvPr/>
        </p:nvGrpSpPr>
        <p:grpSpPr>
          <a:xfrm>
            <a:off x="3547775" y="3314475"/>
            <a:ext cx="597300" cy="597310"/>
            <a:chOff x="3506250" y="1341450"/>
            <a:chExt cx="597300" cy="597310"/>
          </a:xfrm>
        </p:grpSpPr>
        <p:sp>
          <p:nvSpPr>
            <p:cNvPr id="248" name="Google Shape;248;p37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6AA84F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7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B6D7A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50" name="Google Shape;250;p37"/>
          <p:cNvGrpSpPr/>
          <p:nvPr/>
        </p:nvGrpSpPr>
        <p:grpSpPr>
          <a:xfrm>
            <a:off x="4097975" y="3552175"/>
            <a:ext cx="597300" cy="597310"/>
            <a:chOff x="3506250" y="1341450"/>
            <a:chExt cx="597300" cy="597310"/>
          </a:xfrm>
        </p:grpSpPr>
        <p:sp>
          <p:nvSpPr>
            <p:cNvPr id="251" name="Google Shape;251;p37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6AA84F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7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B6D7A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53" name="Google Shape;253;p37"/>
          <p:cNvGrpSpPr/>
          <p:nvPr/>
        </p:nvGrpSpPr>
        <p:grpSpPr>
          <a:xfrm>
            <a:off x="4695275" y="3665200"/>
            <a:ext cx="597300" cy="597310"/>
            <a:chOff x="3506250" y="1341450"/>
            <a:chExt cx="597300" cy="597310"/>
          </a:xfrm>
        </p:grpSpPr>
        <p:sp>
          <p:nvSpPr>
            <p:cNvPr id="254" name="Google Shape;254;p37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6AA84F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7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B6D7A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56" name="Google Shape;256;p37"/>
          <p:cNvGrpSpPr/>
          <p:nvPr/>
        </p:nvGrpSpPr>
        <p:grpSpPr>
          <a:xfrm>
            <a:off x="5292575" y="3665200"/>
            <a:ext cx="597300" cy="597310"/>
            <a:chOff x="3506250" y="1341450"/>
            <a:chExt cx="597300" cy="597310"/>
          </a:xfrm>
        </p:grpSpPr>
        <p:sp>
          <p:nvSpPr>
            <p:cNvPr id="257" name="Google Shape;257;p37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6AA84F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7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B6D7A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59" name="Google Shape;259;p37"/>
          <p:cNvGrpSpPr/>
          <p:nvPr/>
        </p:nvGrpSpPr>
        <p:grpSpPr>
          <a:xfrm>
            <a:off x="5889875" y="3552175"/>
            <a:ext cx="597300" cy="597310"/>
            <a:chOff x="3506250" y="1341450"/>
            <a:chExt cx="597300" cy="597310"/>
          </a:xfrm>
        </p:grpSpPr>
        <p:sp>
          <p:nvSpPr>
            <p:cNvPr id="260" name="Google Shape;260;p37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6AA84F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7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B6D7A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62" name="Google Shape;262;p37"/>
          <p:cNvGrpSpPr/>
          <p:nvPr/>
        </p:nvGrpSpPr>
        <p:grpSpPr>
          <a:xfrm>
            <a:off x="6430650" y="3314475"/>
            <a:ext cx="597300" cy="597310"/>
            <a:chOff x="3506250" y="1341450"/>
            <a:chExt cx="597300" cy="597310"/>
          </a:xfrm>
        </p:grpSpPr>
        <p:sp>
          <p:nvSpPr>
            <p:cNvPr id="263" name="Google Shape;263;p37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F1C232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7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FCE5CD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65" name="Google Shape;265;p37"/>
          <p:cNvGrpSpPr/>
          <p:nvPr/>
        </p:nvGrpSpPr>
        <p:grpSpPr>
          <a:xfrm>
            <a:off x="6917825" y="2954875"/>
            <a:ext cx="597300" cy="597310"/>
            <a:chOff x="3506250" y="1341450"/>
            <a:chExt cx="597300" cy="597310"/>
          </a:xfrm>
        </p:grpSpPr>
        <p:sp>
          <p:nvSpPr>
            <p:cNvPr id="266" name="Google Shape;266;p37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3C78D8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7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C9DAF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68" name="Google Shape;268;p37"/>
          <p:cNvGrpSpPr/>
          <p:nvPr/>
        </p:nvGrpSpPr>
        <p:grpSpPr>
          <a:xfrm>
            <a:off x="7333950" y="2501025"/>
            <a:ext cx="597300" cy="597310"/>
            <a:chOff x="3506250" y="1341450"/>
            <a:chExt cx="597300" cy="597310"/>
          </a:xfrm>
        </p:grpSpPr>
        <p:sp>
          <p:nvSpPr>
            <p:cNvPr id="269" name="Google Shape;269;p37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3C78D8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7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C9DAF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71" name="Google Shape;271;p37"/>
          <p:cNvGrpSpPr/>
          <p:nvPr/>
        </p:nvGrpSpPr>
        <p:grpSpPr>
          <a:xfrm>
            <a:off x="7722375" y="2051500"/>
            <a:ext cx="597300" cy="597310"/>
            <a:chOff x="3506250" y="1341450"/>
            <a:chExt cx="597300" cy="597310"/>
          </a:xfrm>
        </p:grpSpPr>
        <p:sp>
          <p:nvSpPr>
            <p:cNvPr id="272" name="Google Shape;272;p37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3C78D8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7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C9DAF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74" name="Google Shape;274;p37"/>
          <p:cNvGrpSpPr/>
          <p:nvPr/>
        </p:nvGrpSpPr>
        <p:grpSpPr>
          <a:xfrm>
            <a:off x="8056050" y="1569375"/>
            <a:ext cx="597300" cy="597310"/>
            <a:chOff x="3506250" y="1341450"/>
            <a:chExt cx="597300" cy="597310"/>
          </a:xfrm>
        </p:grpSpPr>
        <p:sp>
          <p:nvSpPr>
            <p:cNvPr id="275" name="Google Shape;275;p37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3C78D8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7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C9DAF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277" name="Google Shape;277;p37"/>
          <p:cNvSpPr/>
          <p:nvPr/>
        </p:nvSpPr>
        <p:spPr>
          <a:xfrm rot="515518">
            <a:off x="2602908" y="1331315"/>
            <a:ext cx="2487032" cy="1504659"/>
          </a:xfrm>
          <a:custGeom>
            <a:rect b="b" l="l" r="r" t="t"/>
            <a:pathLst>
              <a:path extrusionOk="0" h="60185" w="99479">
                <a:moveTo>
                  <a:pt x="0" y="0"/>
                </a:moveTo>
                <a:cubicBezTo>
                  <a:pt x="27571" y="20674"/>
                  <a:pt x="50322" y="59160"/>
                  <a:pt x="84783" y="59160"/>
                </a:cubicBezTo>
                <a:cubicBezTo>
                  <a:pt x="89682" y="59160"/>
                  <a:pt x="95095" y="61346"/>
                  <a:pt x="99479" y="5916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78" name="Google Shape;278;p37"/>
          <p:cNvSpPr txBox="1"/>
          <p:nvPr/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M</a:t>
            </a:r>
            <a:r>
              <a:rPr b="1"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ultiple repeats within a length of beads</a:t>
            </a:r>
            <a:endParaRPr b="1" sz="2680">
              <a:solidFill>
                <a:srgbClr val="F55E6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8"/>
          <p:cNvSpPr txBox="1"/>
          <p:nvPr/>
        </p:nvSpPr>
        <p:spPr>
          <a:xfrm>
            <a:off x="479275" y="1329100"/>
            <a:ext cx="14082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Can you see the repeating patterns?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84" name="Google Shape;284;p38"/>
          <p:cNvGrpSpPr/>
          <p:nvPr/>
        </p:nvGrpSpPr>
        <p:grpSpPr>
          <a:xfrm>
            <a:off x="1887475" y="1569375"/>
            <a:ext cx="597300" cy="597310"/>
            <a:chOff x="3506250" y="1341450"/>
            <a:chExt cx="597300" cy="597310"/>
          </a:xfrm>
        </p:grpSpPr>
        <p:sp>
          <p:nvSpPr>
            <p:cNvPr id="285" name="Google Shape;285;p38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8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EA9999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87" name="Google Shape;287;p38"/>
          <p:cNvGrpSpPr/>
          <p:nvPr/>
        </p:nvGrpSpPr>
        <p:grpSpPr>
          <a:xfrm>
            <a:off x="2247100" y="2051500"/>
            <a:ext cx="597300" cy="597310"/>
            <a:chOff x="3506250" y="1341450"/>
            <a:chExt cx="597300" cy="597310"/>
          </a:xfrm>
        </p:grpSpPr>
        <p:sp>
          <p:nvSpPr>
            <p:cNvPr id="288" name="Google Shape;288;p38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8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EA9999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90" name="Google Shape;290;p38"/>
          <p:cNvGrpSpPr/>
          <p:nvPr/>
        </p:nvGrpSpPr>
        <p:grpSpPr>
          <a:xfrm>
            <a:off x="2654575" y="2501025"/>
            <a:ext cx="597300" cy="597310"/>
            <a:chOff x="3506250" y="1341450"/>
            <a:chExt cx="597300" cy="597310"/>
          </a:xfrm>
        </p:grpSpPr>
        <p:sp>
          <p:nvSpPr>
            <p:cNvPr id="291" name="Google Shape;291;p38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8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EA9999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93" name="Google Shape;293;p38"/>
          <p:cNvGrpSpPr/>
          <p:nvPr/>
        </p:nvGrpSpPr>
        <p:grpSpPr>
          <a:xfrm>
            <a:off x="3054050" y="2954875"/>
            <a:ext cx="597300" cy="597310"/>
            <a:chOff x="3506250" y="1341450"/>
            <a:chExt cx="597300" cy="597310"/>
          </a:xfrm>
        </p:grpSpPr>
        <p:sp>
          <p:nvSpPr>
            <p:cNvPr id="294" name="Google Shape;294;p38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6AA84F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8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B6D7A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96" name="Google Shape;296;p38"/>
          <p:cNvGrpSpPr/>
          <p:nvPr/>
        </p:nvGrpSpPr>
        <p:grpSpPr>
          <a:xfrm>
            <a:off x="3547775" y="3314475"/>
            <a:ext cx="597300" cy="597310"/>
            <a:chOff x="3506250" y="1341450"/>
            <a:chExt cx="597300" cy="597310"/>
          </a:xfrm>
        </p:grpSpPr>
        <p:sp>
          <p:nvSpPr>
            <p:cNvPr id="297" name="Google Shape;297;p38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6AA84F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8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B6D7A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99" name="Google Shape;299;p38"/>
          <p:cNvGrpSpPr/>
          <p:nvPr/>
        </p:nvGrpSpPr>
        <p:grpSpPr>
          <a:xfrm>
            <a:off x="4097975" y="3552175"/>
            <a:ext cx="597300" cy="597310"/>
            <a:chOff x="3506250" y="1341450"/>
            <a:chExt cx="597300" cy="597310"/>
          </a:xfrm>
        </p:grpSpPr>
        <p:sp>
          <p:nvSpPr>
            <p:cNvPr id="300" name="Google Shape;300;p38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6AA84F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8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B6D7A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02" name="Google Shape;302;p38"/>
          <p:cNvGrpSpPr/>
          <p:nvPr/>
        </p:nvGrpSpPr>
        <p:grpSpPr>
          <a:xfrm>
            <a:off x="4695275" y="3665200"/>
            <a:ext cx="597300" cy="597310"/>
            <a:chOff x="3506250" y="1341450"/>
            <a:chExt cx="597300" cy="597310"/>
          </a:xfrm>
        </p:grpSpPr>
        <p:sp>
          <p:nvSpPr>
            <p:cNvPr id="303" name="Google Shape;303;p38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6AA84F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8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B6D7A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05" name="Google Shape;305;p38"/>
          <p:cNvGrpSpPr/>
          <p:nvPr/>
        </p:nvGrpSpPr>
        <p:grpSpPr>
          <a:xfrm>
            <a:off x="5292575" y="3665200"/>
            <a:ext cx="597300" cy="597310"/>
            <a:chOff x="3506250" y="1341450"/>
            <a:chExt cx="597300" cy="597310"/>
          </a:xfrm>
        </p:grpSpPr>
        <p:sp>
          <p:nvSpPr>
            <p:cNvPr id="306" name="Google Shape;306;p38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6AA84F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8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B6D7A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08" name="Google Shape;308;p38"/>
          <p:cNvGrpSpPr/>
          <p:nvPr/>
        </p:nvGrpSpPr>
        <p:grpSpPr>
          <a:xfrm>
            <a:off x="5889875" y="3552175"/>
            <a:ext cx="597300" cy="597310"/>
            <a:chOff x="3506250" y="1341450"/>
            <a:chExt cx="597300" cy="597310"/>
          </a:xfrm>
        </p:grpSpPr>
        <p:sp>
          <p:nvSpPr>
            <p:cNvPr id="309" name="Google Shape;309;p38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6AA84F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8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B6D7A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11" name="Google Shape;311;p38"/>
          <p:cNvGrpSpPr/>
          <p:nvPr/>
        </p:nvGrpSpPr>
        <p:grpSpPr>
          <a:xfrm>
            <a:off x="6430650" y="3314475"/>
            <a:ext cx="597300" cy="597310"/>
            <a:chOff x="3506250" y="1341450"/>
            <a:chExt cx="597300" cy="597310"/>
          </a:xfrm>
        </p:grpSpPr>
        <p:sp>
          <p:nvSpPr>
            <p:cNvPr id="312" name="Google Shape;312;p38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F1C232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8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FCE5CD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14" name="Google Shape;314;p38"/>
          <p:cNvGrpSpPr/>
          <p:nvPr/>
        </p:nvGrpSpPr>
        <p:grpSpPr>
          <a:xfrm>
            <a:off x="6917825" y="2954875"/>
            <a:ext cx="597300" cy="597310"/>
            <a:chOff x="3506250" y="1341450"/>
            <a:chExt cx="597300" cy="597310"/>
          </a:xfrm>
        </p:grpSpPr>
        <p:sp>
          <p:nvSpPr>
            <p:cNvPr id="315" name="Google Shape;315;p38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3C78D8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8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C9DAF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17" name="Google Shape;317;p38"/>
          <p:cNvGrpSpPr/>
          <p:nvPr/>
        </p:nvGrpSpPr>
        <p:grpSpPr>
          <a:xfrm>
            <a:off x="7333950" y="2501025"/>
            <a:ext cx="597300" cy="597310"/>
            <a:chOff x="3506250" y="1341450"/>
            <a:chExt cx="597300" cy="597310"/>
          </a:xfrm>
        </p:grpSpPr>
        <p:sp>
          <p:nvSpPr>
            <p:cNvPr id="318" name="Google Shape;318;p38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3C78D8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8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C9DAF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20" name="Google Shape;320;p38"/>
          <p:cNvGrpSpPr/>
          <p:nvPr/>
        </p:nvGrpSpPr>
        <p:grpSpPr>
          <a:xfrm>
            <a:off x="7722375" y="2051500"/>
            <a:ext cx="597300" cy="597310"/>
            <a:chOff x="3506250" y="1341450"/>
            <a:chExt cx="597300" cy="597310"/>
          </a:xfrm>
        </p:grpSpPr>
        <p:sp>
          <p:nvSpPr>
            <p:cNvPr id="321" name="Google Shape;321;p38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3C78D8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8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C9DAF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23" name="Google Shape;323;p38"/>
          <p:cNvGrpSpPr/>
          <p:nvPr/>
        </p:nvGrpSpPr>
        <p:grpSpPr>
          <a:xfrm>
            <a:off x="8056050" y="1569375"/>
            <a:ext cx="597300" cy="597310"/>
            <a:chOff x="3506250" y="1341450"/>
            <a:chExt cx="597300" cy="597310"/>
          </a:xfrm>
        </p:grpSpPr>
        <p:sp>
          <p:nvSpPr>
            <p:cNvPr id="324" name="Google Shape;324;p38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3C78D8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8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C9DAF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326" name="Google Shape;326;p38"/>
          <p:cNvSpPr/>
          <p:nvPr/>
        </p:nvSpPr>
        <p:spPr>
          <a:xfrm rot="515518">
            <a:off x="2602908" y="1331315"/>
            <a:ext cx="2487032" cy="1504659"/>
          </a:xfrm>
          <a:custGeom>
            <a:rect b="b" l="l" r="r" t="t"/>
            <a:pathLst>
              <a:path extrusionOk="0" h="60185" w="99479">
                <a:moveTo>
                  <a:pt x="0" y="0"/>
                </a:moveTo>
                <a:cubicBezTo>
                  <a:pt x="27571" y="20674"/>
                  <a:pt x="50322" y="59160"/>
                  <a:pt x="84783" y="59160"/>
                </a:cubicBezTo>
                <a:cubicBezTo>
                  <a:pt x="89682" y="59160"/>
                  <a:pt x="95095" y="61346"/>
                  <a:pt x="99479" y="5916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27" name="Google Shape;327;p38"/>
          <p:cNvSpPr txBox="1"/>
          <p:nvPr/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Multiple repeats within a length of beads</a:t>
            </a:r>
            <a:endParaRPr b="1" sz="2680">
              <a:solidFill>
                <a:srgbClr val="F55E6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oogle Shape;332;p39"/>
          <p:cNvGrpSpPr/>
          <p:nvPr/>
        </p:nvGrpSpPr>
        <p:grpSpPr>
          <a:xfrm>
            <a:off x="1887475" y="1569375"/>
            <a:ext cx="597300" cy="597310"/>
            <a:chOff x="3506250" y="1341450"/>
            <a:chExt cx="597300" cy="597310"/>
          </a:xfrm>
        </p:grpSpPr>
        <p:sp>
          <p:nvSpPr>
            <p:cNvPr id="333" name="Google Shape;333;p39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9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EA9999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35" name="Google Shape;335;p39"/>
          <p:cNvGrpSpPr/>
          <p:nvPr/>
        </p:nvGrpSpPr>
        <p:grpSpPr>
          <a:xfrm>
            <a:off x="2247100" y="2051500"/>
            <a:ext cx="597300" cy="597310"/>
            <a:chOff x="3506250" y="1341450"/>
            <a:chExt cx="597300" cy="597310"/>
          </a:xfrm>
        </p:grpSpPr>
        <p:sp>
          <p:nvSpPr>
            <p:cNvPr id="336" name="Google Shape;336;p39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9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EA9999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38" name="Google Shape;338;p39"/>
          <p:cNvGrpSpPr/>
          <p:nvPr/>
        </p:nvGrpSpPr>
        <p:grpSpPr>
          <a:xfrm>
            <a:off x="2654575" y="2501025"/>
            <a:ext cx="597300" cy="597310"/>
            <a:chOff x="3506250" y="1341450"/>
            <a:chExt cx="597300" cy="597310"/>
          </a:xfrm>
        </p:grpSpPr>
        <p:sp>
          <p:nvSpPr>
            <p:cNvPr id="339" name="Google Shape;339;p39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9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EA9999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41" name="Google Shape;341;p39"/>
          <p:cNvGrpSpPr/>
          <p:nvPr/>
        </p:nvGrpSpPr>
        <p:grpSpPr>
          <a:xfrm>
            <a:off x="3054050" y="2954875"/>
            <a:ext cx="597300" cy="597310"/>
            <a:chOff x="3506250" y="1341450"/>
            <a:chExt cx="597300" cy="597310"/>
          </a:xfrm>
        </p:grpSpPr>
        <p:sp>
          <p:nvSpPr>
            <p:cNvPr id="342" name="Google Shape;342;p39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6AA84F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9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B6D7A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44" name="Google Shape;344;p39"/>
          <p:cNvGrpSpPr/>
          <p:nvPr/>
        </p:nvGrpSpPr>
        <p:grpSpPr>
          <a:xfrm>
            <a:off x="3547775" y="3314475"/>
            <a:ext cx="597300" cy="597310"/>
            <a:chOff x="3506250" y="1341450"/>
            <a:chExt cx="597300" cy="597310"/>
          </a:xfrm>
        </p:grpSpPr>
        <p:sp>
          <p:nvSpPr>
            <p:cNvPr id="345" name="Google Shape;345;p39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6AA84F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9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B6D7A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47" name="Google Shape;347;p39"/>
          <p:cNvGrpSpPr/>
          <p:nvPr/>
        </p:nvGrpSpPr>
        <p:grpSpPr>
          <a:xfrm>
            <a:off x="4097975" y="3552175"/>
            <a:ext cx="597300" cy="597310"/>
            <a:chOff x="3506250" y="1341450"/>
            <a:chExt cx="597300" cy="597310"/>
          </a:xfrm>
        </p:grpSpPr>
        <p:sp>
          <p:nvSpPr>
            <p:cNvPr id="348" name="Google Shape;348;p39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6AA84F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9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B6D7A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50" name="Google Shape;350;p39"/>
          <p:cNvGrpSpPr/>
          <p:nvPr/>
        </p:nvGrpSpPr>
        <p:grpSpPr>
          <a:xfrm>
            <a:off x="4695275" y="3665200"/>
            <a:ext cx="597300" cy="597310"/>
            <a:chOff x="3506250" y="1341450"/>
            <a:chExt cx="597300" cy="597310"/>
          </a:xfrm>
        </p:grpSpPr>
        <p:sp>
          <p:nvSpPr>
            <p:cNvPr id="351" name="Google Shape;351;p39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6AA84F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9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B6D7A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53" name="Google Shape;353;p39"/>
          <p:cNvGrpSpPr/>
          <p:nvPr/>
        </p:nvGrpSpPr>
        <p:grpSpPr>
          <a:xfrm>
            <a:off x="5292575" y="3665200"/>
            <a:ext cx="597300" cy="597310"/>
            <a:chOff x="3506250" y="1341450"/>
            <a:chExt cx="597300" cy="597310"/>
          </a:xfrm>
        </p:grpSpPr>
        <p:sp>
          <p:nvSpPr>
            <p:cNvPr id="354" name="Google Shape;354;p39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6AA84F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9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B6D7A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56" name="Google Shape;356;p39"/>
          <p:cNvGrpSpPr/>
          <p:nvPr/>
        </p:nvGrpSpPr>
        <p:grpSpPr>
          <a:xfrm>
            <a:off x="5889875" y="3552175"/>
            <a:ext cx="597300" cy="597310"/>
            <a:chOff x="3506250" y="1341450"/>
            <a:chExt cx="597300" cy="597310"/>
          </a:xfrm>
        </p:grpSpPr>
        <p:sp>
          <p:nvSpPr>
            <p:cNvPr id="357" name="Google Shape;357;p39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6AA84F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9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B6D7A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59" name="Google Shape;359;p39"/>
          <p:cNvGrpSpPr/>
          <p:nvPr/>
        </p:nvGrpSpPr>
        <p:grpSpPr>
          <a:xfrm>
            <a:off x="6430650" y="3314475"/>
            <a:ext cx="597300" cy="597310"/>
            <a:chOff x="3506250" y="1341450"/>
            <a:chExt cx="597300" cy="597310"/>
          </a:xfrm>
        </p:grpSpPr>
        <p:sp>
          <p:nvSpPr>
            <p:cNvPr id="360" name="Google Shape;360;p39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F1C232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9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FCE5CD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62" name="Google Shape;362;p39"/>
          <p:cNvGrpSpPr/>
          <p:nvPr/>
        </p:nvGrpSpPr>
        <p:grpSpPr>
          <a:xfrm>
            <a:off x="6917825" y="2954875"/>
            <a:ext cx="597300" cy="597310"/>
            <a:chOff x="3506250" y="1341450"/>
            <a:chExt cx="597300" cy="597310"/>
          </a:xfrm>
        </p:grpSpPr>
        <p:sp>
          <p:nvSpPr>
            <p:cNvPr id="363" name="Google Shape;363;p39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3C78D8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9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C9DAF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65" name="Google Shape;365;p39"/>
          <p:cNvGrpSpPr/>
          <p:nvPr/>
        </p:nvGrpSpPr>
        <p:grpSpPr>
          <a:xfrm>
            <a:off x="7333950" y="2501025"/>
            <a:ext cx="597300" cy="597310"/>
            <a:chOff x="3506250" y="1341450"/>
            <a:chExt cx="597300" cy="597310"/>
          </a:xfrm>
        </p:grpSpPr>
        <p:sp>
          <p:nvSpPr>
            <p:cNvPr id="366" name="Google Shape;366;p39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3C78D8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9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C9DAF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68" name="Google Shape;368;p39"/>
          <p:cNvGrpSpPr/>
          <p:nvPr/>
        </p:nvGrpSpPr>
        <p:grpSpPr>
          <a:xfrm>
            <a:off x="7722375" y="2051500"/>
            <a:ext cx="597300" cy="597310"/>
            <a:chOff x="3506250" y="1341450"/>
            <a:chExt cx="597300" cy="597310"/>
          </a:xfrm>
        </p:grpSpPr>
        <p:sp>
          <p:nvSpPr>
            <p:cNvPr id="369" name="Google Shape;369;p39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3C78D8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9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C9DAF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71" name="Google Shape;371;p39"/>
          <p:cNvGrpSpPr/>
          <p:nvPr/>
        </p:nvGrpSpPr>
        <p:grpSpPr>
          <a:xfrm>
            <a:off x="8056050" y="1569375"/>
            <a:ext cx="597300" cy="597310"/>
            <a:chOff x="3506250" y="1341450"/>
            <a:chExt cx="597300" cy="597310"/>
          </a:xfrm>
        </p:grpSpPr>
        <p:sp>
          <p:nvSpPr>
            <p:cNvPr id="372" name="Google Shape;372;p39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3C78D8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9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C9DAF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374" name="Google Shape;374;p39"/>
          <p:cNvSpPr/>
          <p:nvPr/>
        </p:nvSpPr>
        <p:spPr>
          <a:xfrm rot="515518">
            <a:off x="2602908" y="1331315"/>
            <a:ext cx="2487032" cy="1504659"/>
          </a:xfrm>
          <a:custGeom>
            <a:rect b="b" l="l" r="r" t="t"/>
            <a:pathLst>
              <a:path extrusionOk="0" h="60185" w="99479">
                <a:moveTo>
                  <a:pt x="0" y="0"/>
                </a:moveTo>
                <a:cubicBezTo>
                  <a:pt x="27571" y="20674"/>
                  <a:pt x="50322" y="59160"/>
                  <a:pt x="84783" y="59160"/>
                </a:cubicBezTo>
                <a:cubicBezTo>
                  <a:pt x="89682" y="59160"/>
                  <a:pt x="95095" y="61346"/>
                  <a:pt x="99479" y="5916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75" name="Google Shape;375;p39"/>
          <p:cNvSpPr txBox="1"/>
          <p:nvPr/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Multiple repeats within a length of beads</a:t>
            </a:r>
            <a:endParaRPr b="1" sz="2680">
              <a:solidFill>
                <a:srgbClr val="F55E6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76" name="Google Shape;376;p39"/>
          <p:cNvSpPr txBox="1"/>
          <p:nvPr/>
        </p:nvSpPr>
        <p:spPr>
          <a:xfrm>
            <a:off x="311700" y="4482675"/>
            <a:ext cx="4100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55E61"/>
                </a:solidFill>
                <a:latin typeface="Lato"/>
                <a:ea typeface="Lato"/>
                <a:cs typeface="Lato"/>
                <a:sym typeface="Lato"/>
              </a:rPr>
              <a:t>Remember to use the “repeat” function!</a:t>
            </a:r>
            <a:endParaRPr b="1" sz="1600">
              <a:solidFill>
                <a:srgbClr val="F55E6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7" name="Google Shape;377;p39"/>
          <p:cNvSpPr txBox="1"/>
          <p:nvPr/>
        </p:nvSpPr>
        <p:spPr>
          <a:xfrm>
            <a:off x="300500" y="1882175"/>
            <a:ext cx="2433300" cy="26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Working with a partner,  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        </a:t>
            </a:r>
            <a:r>
              <a:rPr lang="en" sz="18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write an algorithm</a:t>
            </a:r>
            <a:r>
              <a:rPr lang="en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for someone to recreate this exact pattern on a bead string.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78" name="Google Shape;378;p3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699" y="2622200"/>
            <a:ext cx="434800" cy="50585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39"/>
          <p:cNvSpPr txBox="1"/>
          <p:nvPr/>
        </p:nvSpPr>
        <p:spPr>
          <a:xfrm>
            <a:off x="2319625" y="3213550"/>
            <a:ext cx="264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1988" y="618702"/>
            <a:ext cx="6560024" cy="34342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85" name="Google Shape;385;p40"/>
          <p:cNvSpPr txBox="1"/>
          <p:nvPr/>
        </p:nvSpPr>
        <p:spPr>
          <a:xfrm>
            <a:off x="3291475" y="4345850"/>
            <a:ext cx="253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Link to Explanation Slides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6" name="Google Shape;386;p40"/>
          <p:cNvSpPr/>
          <p:nvPr/>
        </p:nvSpPr>
        <p:spPr>
          <a:xfrm>
            <a:off x="4032938" y="1929950"/>
            <a:ext cx="1052100" cy="1052100"/>
          </a:xfrm>
          <a:prstGeom prst="ellipse">
            <a:avLst/>
          </a:prstGeom>
          <a:solidFill>
            <a:srgbClr val="F2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7" name="Google Shape;387;p40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4324" y="1831375"/>
            <a:ext cx="1109325" cy="110932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0"/>
          <p:cNvSpPr txBox="1"/>
          <p:nvPr/>
        </p:nvSpPr>
        <p:spPr>
          <a:xfrm>
            <a:off x="4280538" y="2556900"/>
            <a:ext cx="651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:32 min</a:t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1"/>
          <p:cNvSpPr txBox="1"/>
          <p:nvPr/>
        </p:nvSpPr>
        <p:spPr>
          <a:xfrm>
            <a:off x="260400" y="1894550"/>
            <a:ext cx="354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94" name="Google Shape;39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7250" y="1475300"/>
            <a:ext cx="5089501" cy="19405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395" name="Google Shape;395;p41"/>
          <p:cNvGrpSpPr/>
          <p:nvPr/>
        </p:nvGrpSpPr>
        <p:grpSpPr>
          <a:xfrm>
            <a:off x="2141875" y="2227225"/>
            <a:ext cx="5943675" cy="829800"/>
            <a:chOff x="1245375" y="2167625"/>
            <a:chExt cx="5943675" cy="829800"/>
          </a:xfrm>
        </p:grpSpPr>
        <p:sp>
          <p:nvSpPr>
            <p:cNvPr id="396" name="Google Shape;396;p41"/>
            <p:cNvSpPr/>
            <p:nvPr/>
          </p:nvSpPr>
          <p:spPr>
            <a:xfrm>
              <a:off x="1245375" y="2318375"/>
              <a:ext cx="3852900" cy="1710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41"/>
            <p:cNvSpPr/>
            <p:nvPr/>
          </p:nvSpPr>
          <p:spPr>
            <a:xfrm rot="5400000">
              <a:off x="5854650" y="1663025"/>
              <a:ext cx="829800" cy="1839000"/>
            </a:xfrm>
            <a:prstGeom prst="wedgeRectCallout">
              <a:avLst>
                <a:gd fmla="val -20833" name="adj1"/>
                <a:gd fmla="val 62500" name="adj2"/>
              </a:avLst>
            </a:prstGeom>
            <a:solidFill>
              <a:srgbClr val="5E696C"/>
            </a:solidFill>
            <a:ln cap="flat" cmpd="sng" w="9525">
              <a:solidFill>
                <a:srgbClr val="5E696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41"/>
            <p:cNvSpPr txBox="1"/>
            <p:nvPr/>
          </p:nvSpPr>
          <p:spPr>
            <a:xfrm>
              <a:off x="5607750" y="2274725"/>
              <a:ext cx="1323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Have a go at Level 22!</a:t>
              </a:r>
              <a:endPara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99" name="Google Shape;399;p41"/>
          <p:cNvSpPr txBox="1"/>
          <p:nvPr/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Rapid Router Time!</a:t>
            </a:r>
            <a:endParaRPr b="1" sz="2680">
              <a:solidFill>
                <a:srgbClr val="F55E6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00" name="Google Shape;400;p41"/>
          <p:cNvSpPr txBox="1"/>
          <p:nvPr/>
        </p:nvSpPr>
        <p:spPr>
          <a:xfrm>
            <a:off x="3409950" y="4478025"/>
            <a:ext cx="232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AF4345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here to play the levels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087" y="595900"/>
            <a:ext cx="6251925" cy="35802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06" name="Google Shape;406;p42"/>
          <p:cNvSpPr txBox="1"/>
          <p:nvPr/>
        </p:nvSpPr>
        <p:spPr>
          <a:xfrm>
            <a:off x="3291475" y="4345850"/>
            <a:ext cx="253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Link to Accompanying Slides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7" name="Google Shape;407;p42"/>
          <p:cNvSpPr/>
          <p:nvPr/>
        </p:nvSpPr>
        <p:spPr>
          <a:xfrm>
            <a:off x="4032938" y="1929950"/>
            <a:ext cx="1052100" cy="1052100"/>
          </a:xfrm>
          <a:prstGeom prst="ellipse">
            <a:avLst/>
          </a:prstGeom>
          <a:solidFill>
            <a:srgbClr val="F2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8" name="Google Shape;408;p42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4324" y="1831375"/>
            <a:ext cx="1109325" cy="1109325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42"/>
          <p:cNvSpPr txBox="1"/>
          <p:nvPr/>
        </p:nvSpPr>
        <p:spPr>
          <a:xfrm>
            <a:off x="4280538" y="2556900"/>
            <a:ext cx="651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:56 min</a:t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3"/>
          <p:cNvSpPr txBox="1"/>
          <p:nvPr/>
        </p:nvSpPr>
        <p:spPr>
          <a:xfrm>
            <a:off x="260400" y="1894550"/>
            <a:ext cx="354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15" name="Google Shape;41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7250" y="1475300"/>
            <a:ext cx="5089501" cy="19405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416" name="Google Shape;416;p43"/>
          <p:cNvGrpSpPr/>
          <p:nvPr/>
        </p:nvGrpSpPr>
        <p:grpSpPr>
          <a:xfrm>
            <a:off x="2141875" y="2445075"/>
            <a:ext cx="5943675" cy="829800"/>
            <a:chOff x="1245375" y="2385475"/>
            <a:chExt cx="5943675" cy="829800"/>
          </a:xfrm>
        </p:grpSpPr>
        <p:sp>
          <p:nvSpPr>
            <p:cNvPr id="417" name="Google Shape;417;p43"/>
            <p:cNvSpPr/>
            <p:nvPr/>
          </p:nvSpPr>
          <p:spPr>
            <a:xfrm>
              <a:off x="1245375" y="2492575"/>
              <a:ext cx="3852900" cy="5283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43"/>
            <p:cNvSpPr/>
            <p:nvPr/>
          </p:nvSpPr>
          <p:spPr>
            <a:xfrm rot="5400000">
              <a:off x="5854650" y="1880875"/>
              <a:ext cx="829800" cy="1839000"/>
            </a:xfrm>
            <a:prstGeom prst="wedgeRectCallout">
              <a:avLst>
                <a:gd fmla="val -20833" name="adj1"/>
                <a:gd fmla="val 62500" name="adj2"/>
              </a:avLst>
            </a:prstGeom>
            <a:solidFill>
              <a:srgbClr val="5E696C"/>
            </a:solidFill>
            <a:ln cap="flat" cmpd="sng" w="9525">
              <a:solidFill>
                <a:srgbClr val="5E696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43"/>
            <p:cNvSpPr txBox="1"/>
            <p:nvPr/>
          </p:nvSpPr>
          <p:spPr>
            <a:xfrm>
              <a:off x="5607750" y="2492575"/>
              <a:ext cx="1323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Now complete levels 23 - 25!</a:t>
              </a:r>
              <a:endPara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420" name="Google Shape;420;p43"/>
          <p:cNvSpPr txBox="1"/>
          <p:nvPr/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Rapid Router Time!</a:t>
            </a:r>
            <a:endParaRPr b="1" sz="2680">
              <a:solidFill>
                <a:srgbClr val="F55E6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21" name="Google Shape;421;p43"/>
          <p:cNvSpPr txBox="1"/>
          <p:nvPr/>
        </p:nvSpPr>
        <p:spPr>
          <a:xfrm>
            <a:off x="3409950" y="4478025"/>
            <a:ext cx="232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AF4345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here to play the levels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/>
          <p:nvPr/>
        </p:nvSpPr>
        <p:spPr>
          <a:xfrm>
            <a:off x="6896850" y="2326475"/>
            <a:ext cx="226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120" name="Google Shape;120;p26"/>
          <p:cNvGraphicFramePr/>
          <p:nvPr/>
        </p:nvGraphicFramePr>
        <p:xfrm>
          <a:off x="365475" y="754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{14489CB1-20A3-4BC4-9323-1B2EFEAD49C9}</a:tableStyleId>
              </a:tblPr>
              <a:tblGrid>
                <a:gridCol w="2124375"/>
                <a:gridCol w="1293600"/>
                <a:gridCol w="2120025"/>
                <a:gridCol w="2870500"/>
              </a:tblGrid>
              <a:tr h="488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Lesson 4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Multiple repeats</a:t>
                      </a:r>
                      <a:endParaRPr b="1" sz="1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Time Required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Notes/Details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Resources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858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Review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5 minutes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Think, pair, share.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Using the repeat block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900" u="sng">
                          <a:solidFill>
                            <a:srgbClr val="1155CC"/>
                          </a:solidFill>
                          <a:latin typeface="Lato"/>
                          <a:ea typeface="Lato"/>
                          <a:cs typeface="Lato"/>
                          <a:sym typeface="Lato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Lesson 4 slides  </a:t>
                      </a: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                                                                           projector or interactive whiteboard    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8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Introduction to multiple repeat loops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10 minutes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Desk drumming activity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900" u="sng">
                          <a:solidFill>
                            <a:srgbClr val="1155CC"/>
                          </a:solidFill>
                          <a:latin typeface="Lato"/>
                          <a:ea typeface="Lato"/>
                          <a:cs typeface="Lato"/>
                          <a:sym typeface="Lato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Lesson 4 slides  </a:t>
                      </a: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                                                                                  projector or interactive whiteboard                              Students should be seated where they can pound their fists on a hard surface (desks are fine) 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3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Finding repeat loops 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A64D7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PLEASE NOTE: This activity clearly demonstrates students’ understanding of the the repeat code. It is a valuable tool for formative assessment. </a:t>
                      </a:r>
                      <a:endParaRPr b="1" sz="900">
                        <a:solidFill>
                          <a:srgbClr val="A64D79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10 minutes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Students identify multiple repeating patterns in a bead string.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 u="sng">
                          <a:solidFill>
                            <a:srgbClr val="1155CC"/>
                          </a:solidFill>
                          <a:latin typeface="Lato"/>
                          <a:ea typeface="Lato"/>
                          <a:cs typeface="Lato"/>
                          <a:sym typeface="Lato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Lesson 4 slides  </a:t>
                      </a: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                                                                       projector or interactive whiteboard 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student workbooks or blank paper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3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Coding Practice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25 minutes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Students continue to explore Ocado- Code for Life</a:t>
                      </a:r>
                      <a:r>
                        <a:rPr b="1" i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      </a:t>
                      </a:r>
                      <a:r>
                        <a:rPr b="1" i="1" lang="en" sz="900">
                          <a:highlight>
                            <a:srgbClr val="FFFF00"/>
                          </a:highlight>
                          <a:latin typeface="Lato"/>
                          <a:ea typeface="Lato"/>
                          <a:cs typeface="Lato"/>
                          <a:sym typeface="Lato"/>
                        </a:rPr>
                        <a:t>Levels 6-18</a:t>
                      </a:r>
                      <a:endParaRPr b="1" i="1" sz="900">
                        <a:highlight>
                          <a:srgbClr val="FFFF00"/>
                        </a:highlight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student devices 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Reflection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10 minutes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Students reflect on the learning intention and success criteria by responding to journal prompts.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 u="sng">
                          <a:solidFill>
                            <a:srgbClr val="1155CC"/>
                          </a:solidFill>
                          <a:latin typeface="Lato"/>
                          <a:ea typeface="Lato"/>
                          <a:cs typeface="Lato"/>
                          <a:sym typeface="Lato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Lesson 4 slides  </a:t>
                      </a: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                                                                              student devices  or workbook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1" name="Google Shape;121;p26"/>
          <p:cNvSpPr txBox="1"/>
          <p:nvPr/>
        </p:nvSpPr>
        <p:spPr>
          <a:xfrm>
            <a:off x="449625" y="232225"/>
            <a:ext cx="7826400" cy="8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5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Lesson Outline and Suggested Timings</a:t>
            </a:r>
            <a:endParaRPr b="1" sz="32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7975" y="1228675"/>
            <a:ext cx="6282001" cy="31586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27" name="Google Shape;427;p44"/>
          <p:cNvSpPr txBox="1"/>
          <p:nvPr/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Extension Topic: Turtle Graphics</a:t>
            </a:r>
            <a:endParaRPr b="1" sz="2680">
              <a:solidFill>
                <a:srgbClr val="F55E6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28" name="Google Shape;428;p44"/>
          <p:cNvSpPr/>
          <p:nvPr/>
        </p:nvSpPr>
        <p:spPr>
          <a:xfrm rot="2456551">
            <a:off x="6374753" y="597495"/>
            <a:ext cx="3540661" cy="400666"/>
          </a:xfrm>
          <a:prstGeom prst="rect">
            <a:avLst/>
          </a:prstGeom>
          <a:solidFill>
            <a:srgbClr val="E937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Extension Topic</a:t>
            </a:r>
            <a:endParaRPr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9" name="Google Shape;429;p44"/>
          <p:cNvSpPr txBox="1"/>
          <p:nvPr/>
        </p:nvSpPr>
        <p:spPr>
          <a:xfrm>
            <a:off x="3291475" y="4345850"/>
            <a:ext cx="253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Link to Accompanying Slides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0" name="Google Shape;430;p44"/>
          <p:cNvSpPr/>
          <p:nvPr/>
        </p:nvSpPr>
        <p:spPr>
          <a:xfrm>
            <a:off x="4032938" y="1929950"/>
            <a:ext cx="1052100" cy="1052100"/>
          </a:xfrm>
          <a:prstGeom prst="ellipse">
            <a:avLst/>
          </a:prstGeom>
          <a:solidFill>
            <a:srgbClr val="F2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1" name="Google Shape;431;p4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4324" y="1831375"/>
            <a:ext cx="1109325" cy="1109325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44"/>
          <p:cNvSpPr txBox="1"/>
          <p:nvPr/>
        </p:nvSpPr>
        <p:spPr>
          <a:xfrm>
            <a:off x="4280538" y="2556900"/>
            <a:ext cx="651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:13 min</a:t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5"/>
          <p:cNvSpPr txBox="1"/>
          <p:nvPr>
            <p:ph idx="1" type="body"/>
          </p:nvPr>
        </p:nvSpPr>
        <p:spPr>
          <a:xfrm>
            <a:off x="2885025" y="3968950"/>
            <a:ext cx="3380400" cy="5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Complete Worksheet Questions</a:t>
            </a:r>
            <a:endParaRPr/>
          </a:p>
        </p:txBody>
      </p:sp>
      <p:pic>
        <p:nvPicPr>
          <p:cNvPr id="438" name="Google Shape;43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8775" y="1170125"/>
            <a:ext cx="2646426" cy="2646426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4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Extension Topic: Turtle Worksheet Activity</a:t>
            </a:r>
            <a:endParaRPr sz="26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680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40" name="Google Shape;440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57438">
            <a:off x="4049079" y="2028579"/>
            <a:ext cx="929240" cy="92924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45"/>
          <p:cNvSpPr/>
          <p:nvPr/>
        </p:nvSpPr>
        <p:spPr>
          <a:xfrm rot="2456551">
            <a:off x="6374753" y="597495"/>
            <a:ext cx="3540661" cy="400666"/>
          </a:xfrm>
          <a:prstGeom prst="rect">
            <a:avLst/>
          </a:prstGeom>
          <a:solidFill>
            <a:srgbClr val="E937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Extension Topic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26" y="0"/>
            <a:ext cx="8938749" cy="502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4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7200" y="1711500"/>
            <a:ext cx="1349574" cy="134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7"/>
          <p:cNvSpPr txBox="1"/>
          <p:nvPr>
            <p:ph type="title"/>
          </p:nvPr>
        </p:nvSpPr>
        <p:spPr>
          <a:xfrm>
            <a:off x="311700" y="391350"/>
            <a:ext cx="51525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Coding Learning Journal </a:t>
            </a:r>
            <a:endParaRPr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3" name="Google Shape;453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/>
          </a:bodyPr>
          <a:lstStyle/>
          <a:p>
            <a:pPr indent="-335328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97817"/>
              <a:buAutoNum type="arabicPeriod"/>
            </a:pPr>
            <a:r>
              <a:rPr lang="en" sz="6873"/>
              <a:t>Write today’s date.</a:t>
            </a:r>
            <a:endParaRPr sz="6873"/>
          </a:p>
          <a:p>
            <a:pPr indent="-335328" lvl="0" marL="457200" rtl="0" algn="l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ct val="97817"/>
              <a:buAutoNum type="arabicPeriod"/>
            </a:pPr>
            <a:r>
              <a:rPr lang="en" sz="6873"/>
              <a:t>Write the heading: </a:t>
            </a:r>
            <a:r>
              <a:rPr b="1" lang="en" sz="6873">
                <a:solidFill>
                  <a:srgbClr val="F55E61"/>
                </a:solidFill>
              </a:rPr>
              <a:t>Multiple</a:t>
            </a:r>
            <a:r>
              <a:rPr lang="en" sz="6873"/>
              <a:t> </a:t>
            </a:r>
            <a:r>
              <a:rPr b="1" lang="en" sz="6873">
                <a:solidFill>
                  <a:srgbClr val="F55E61"/>
                </a:solidFill>
              </a:rPr>
              <a:t>Repeat Blocks</a:t>
            </a:r>
            <a:endParaRPr sz="6723">
              <a:solidFill>
                <a:srgbClr val="222222"/>
              </a:solidFill>
            </a:endParaRPr>
          </a:p>
          <a:p>
            <a:pPr indent="-335328" lvl="0" marL="457200" rtl="0" algn="l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ct val="97817"/>
              <a:buAutoNum type="arabicPeriod"/>
            </a:pPr>
            <a:r>
              <a:rPr lang="en" sz="6873"/>
              <a:t>Provide an example demonstrating how multiple repeat loops work.</a:t>
            </a:r>
            <a:endParaRPr sz="6723">
              <a:solidFill>
                <a:srgbClr val="222222"/>
              </a:solidFill>
            </a:endParaRPr>
          </a:p>
          <a:p>
            <a:pPr indent="-321041" lvl="0" marL="9144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5823"/>
              <a:t>(You may like to use an exercise sequence, a bead string, an example from Rapid Router or any other example that you can think of)</a:t>
            </a:r>
            <a:endParaRPr sz="5823"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5823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5023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54" name="Google Shape;45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125" y="2914175"/>
            <a:ext cx="2018250" cy="20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25" y="73700"/>
            <a:ext cx="8602134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7200" y="1711500"/>
            <a:ext cx="1349574" cy="134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>
            <p:ph idx="1" type="body"/>
          </p:nvPr>
        </p:nvSpPr>
        <p:spPr>
          <a:xfrm>
            <a:off x="1590925" y="2246275"/>
            <a:ext cx="2561700" cy="8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Brian has written this code to solve this map:</a:t>
            </a:r>
            <a:endParaRPr/>
          </a:p>
        </p:txBody>
      </p:sp>
      <p:pic>
        <p:nvPicPr>
          <p:cNvPr id="133" name="Google Shape;13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0925" y="1098597"/>
            <a:ext cx="5962149" cy="106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8"/>
          <p:cNvSpPr txBox="1"/>
          <p:nvPr/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Review: Using the REPEAT Block</a:t>
            </a:r>
            <a:endParaRPr b="1" sz="2680">
              <a:solidFill>
                <a:srgbClr val="F55E6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35" name="Google Shape;13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8788" y="2995387"/>
            <a:ext cx="1145975" cy="206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8"/>
          <p:cNvSpPr txBox="1"/>
          <p:nvPr>
            <p:ph idx="1" type="body"/>
          </p:nvPr>
        </p:nvSpPr>
        <p:spPr>
          <a:xfrm>
            <a:off x="4847675" y="2246275"/>
            <a:ext cx="2705400" cy="25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Ariel says she has found a better way!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Discuss with your partner what you think would be a better algorithm to solve this map. </a:t>
            </a:r>
            <a:endParaRPr/>
          </a:p>
        </p:txBody>
      </p:sp>
      <p:pic>
        <p:nvPicPr>
          <p:cNvPr id="137" name="Google Shape;13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2975" y="2246267"/>
            <a:ext cx="567950" cy="74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99175" y="2246263"/>
            <a:ext cx="648505" cy="74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/>
          <p:nvPr>
            <p:ph idx="1" type="body"/>
          </p:nvPr>
        </p:nvSpPr>
        <p:spPr>
          <a:xfrm>
            <a:off x="1590925" y="2246275"/>
            <a:ext cx="2561700" cy="8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Brian has written this code to solve this map:</a:t>
            </a:r>
            <a:endParaRPr/>
          </a:p>
        </p:txBody>
      </p:sp>
      <p:pic>
        <p:nvPicPr>
          <p:cNvPr id="144" name="Google Shape;14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0925" y="1098597"/>
            <a:ext cx="5962149" cy="106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9"/>
          <p:cNvSpPr txBox="1"/>
          <p:nvPr/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Review: Using the REPEAT Block</a:t>
            </a:r>
            <a:endParaRPr b="1" sz="2680">
              <a:solidFill>
                <a:srgbClr val="F55E6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46" name="Google Shape;14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8788" y="2995387"/>
            <a:ext cx="1145975" cy="206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9"/>
          <p:cNvSpPr txBox="1"/>
          <p:nvPr>
            <p:ph idx="1" type="body"/>
          </p:nvPr>
        </p:nvSpPr>
        <p:spPr>
          <a:xfrm>
            <a:off x="4847675" y="2246275"/>
            <a:ext cx="2705400" cy="8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Ariel says she has found a better way!</a:t>
            </a:r>
            <a:endParaRPr/>
          </a:p>
        </p:txBody>
      </p:sp>
      <p:pic>
        <p:nvPicPr>
          <p:cNvPr id="148" name="Google Shape;14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6550" y="2995375"/>
            <a:ext cx="1525712" cy="106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975" y="2246267"/>
            <a:ext cx="567950" cy="74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99175" y="2246263"/>
            <a:ext cx="648505" cy="74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>
            <p:ph idx="1" type="body"/>
          </p:nvPr>
        </p:nvSpPr>
        <p:spPr>
          <a:xfrm>
            <a:off x="1590925" y="2246275"/>
            <a:ext cx="2561700" cy="8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Brian has written this code to solve this map:</a:t>
            </a:r>
            <a:endParaRPr/>
          </a:p>
        </p:txBody>
      </p:sp>
      <p:pic>
        <p:nvPicPr>
          <p:cNvPr id="156" name="Google Shape;15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0925" y="1098597"/>
            <a:ext cx="5962149" cy="106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0"/>
          <p:cNvSpPr txBox="1"/>
          <p:nvPr/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Review: Using the REPEAT Block</a:t>
            </a:r>
            <a:endParaRPr b="1" sz="2680">
              <a:solidFill>
                <a:srgbClr val="F55E6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58" name="Google Shape;15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8788" y="2995387"/>
            <a:ext cx="1145975" cy="206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0"/>
          <p:cNvSpPr txBox="1"/>
          <p:nvPr>
            <p:ph idx="1" type="body"/>
          </p:nvPr>
        </p:nvSpPr>
        <p:spPr>
          <a:xfrm>
            <a:off x="4847675" y="2246275"/>
            <a:ext cx="2705400" cy="8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Ariel says she has found a better way!</a:t>
            </a:r>
            <a:endParaRPr/>
          </a:p>
        </p:txBody>
      </p:sp>
      <p:pic>
        <p:nvPicPr>
          <p:cNvPr id="160" name="Google Shape;16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6550" y="2995375"/>
            <a:ext cx="1525712" cy="106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0"/>
          <p:cNvSpPr txBox="1"/>
          <p:nvPr>
            <p:ph idx="1" type="body"/>
          </p:nvPr>
        </p:nvSpPr>
        <p:spPr>
          <a:xfrm>
            <a:off x="4847675" y="4100550"/>
            <a:ext cx="2705400" cy="5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Why is this “better”?</a:t>
            </a:r>
            <a:endParaRPr/>
          </a:p>
        </p:txBody>
      </p:sp>
      <p:pic>
        <p:nvPicPr>
          <p:cNvPr id="162" name="Google Shape;162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975" y="2246267"/>
            <a:ext cx="567950" cy="74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99175" y="2246263"/>
            <a:ext cx="648505" cy="74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1"/>
          <p:cNvSpPr txBox="1"/>
          <p:nvPr>
            <p:ph idx="1" type="body"/>
          </p:nvPr>
        </p:nvSpPr>
        <p:spPr>
          <a:xfrm>
            <a:off x="471125" y="391350"/>
            <a:ext cx="5332800" cy="32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Learning Intention: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We are learning to understand and use multiple </a:t>
            </a:r>
            <a:r>
              <a:rPr lang="en"/>
              <a:t>repeat</a:t>
            </a:r>
            <a:r>
              <a:rPr lang="en"/>
              <a:t> loops also known as sequential </a:t>
            </a:r>
            <a:r>
              <a:rPr lang="en"/>
              <a:t>repeat</a:t>
            </a:r>
            <a:r>
              <a:rPr lang="en"/>
              <a:t> loops.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Success Criteria 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• </a:t>
            </a:r>
            <a:r>
              <a:rPr lang="en"/>
              <a:t>I</a:t>
            </a:r>
            <a:r>
              <a:rPr lang="en"/>
              <a:t> can understand and use simple repetition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• I can use the repeat instruction several times in a program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31"/>
          <p:cNvSpPr txBox="1"/>
          <p:nvPr/>
        </p:nvSpPr>
        <p:spPr>
          <a:xfrm>
            <a:off x="439500" y="3870975"/>
            <a:ext cx="839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1" name="Google Shape;171;p31"/>
          <p:cNvSpPr txBox="1"/>
          <p:nvPr/>
        </p:nvSpPr>
        <p:spPr>
          <a:xfrm>
            <a:off x="6940575" y="1539650"/>
            <a:ext cx="145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2" name="Google Shape;17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2225" y="1219100"/>
            <a:ext cx="2898851" cy="2898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/>
          <p:nvPr>
            <p:ph idx="1" type="body"/>
          </p:nvPr>
        </p:nvSpPr>
        <p:spPr>
          <a:xfrm>
            <a:off x="255000" y="939650"/>
            <a:ext cx="82107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Watch the following video. 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You may complete the </a:t>
            </a:r>
            <a:r>
              <a:rPr b="1" lang="en">
                <a:solidFill>
                  <a:schemeClr val="accent5"/>
                </a:solidFill>
              </a:rPr>
              <a:t>desk drumming activity</a:t>
            </a:r>
            <a:r>
              <a:rPr lang="en"/>
              <a:t> as you watch.  </a:t>
            </a:r>
            <a:endParaRPr/>
          </a:p>
        </p:txBody>
      </p:sp>
      <p:pic>
        <p:nvPicPr>
          <p:cNvPr descr="Meat? Cheese? Lettuce? Shells? CHECK!&#10;It's raining tacos in my virtual music room, and we're drumming on our desks and turning our bodies into percussion instruments! &#10;Stay tuned for the rest of the &quot;Raining Tacos&quot; series: &quot;Hailing Taquitoes,&quot; &quot;Taco Bot 3000,&quot; and &quot;Enchilada Explosion&quot;, with each increasing in the level of difficulty (although #3 and #4 are about equal - personally, I think #3 is trickier!)&#10;NOTE: Obviously, I am not the composer, nor do I own the music! This video is for educational purposes only.&#10;&#10;Peace, Love, and Music!&#10;- Ms. Rhodes" id="178" name="Google Shape;178;p32" title="It's Raining Tacos: desk drumming routin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7400" y="1912525"/>
            <a:ext cx="5322975" cy="29941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79" name="Google Shape;179;p32"/>
          <p:cNvSpPr txBox="1"/>
          <p:nvPr/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Using the multiple REPEAT loops</a:t>
            </a:r>
            <a:endParaRPr b="1" sz="2680">
              <a:solidFill>
                <a:srgbClr val="F55E6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/>
          <p:nvPr>
            <p:ph idx="1" type="body"/>
          </p:nvPr>
        </p:nvSpPr>
        <p:spPr>
          <a:xfrm>
            <a:off x="4572000" y="1152475"/>
            <a:ext cx="3344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Turn to the person sitting next to you and discuss what you noticed about the actions in the video.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425" y="655225"/>
            <a:ext cx="4318500" cy="431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3">
            <a:hlinkClick r:id="rId4"/>
          </p:cNvPr>
          <p:cNvSpPr/>
          <p:nvPr/>
        </p:nvSpPr>
        <p:spPr>
          <a:xfrm>
            <a:off x="7763750" y="1737450"/>
            <a:ext cx="1216200" cy="16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3"/>
          <p:cNvSpPr txBox="1"/>
          <p:nvPr/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Using the multiple REPEAT loops</a:t>
            </a:r>
            <a:endParaRPr b="1" sz="2680">
              <a:solidFill>
                <a:srgbClr val="F55E6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