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y="5143500" cx="9144000"/>
  <p:notesSz cx="6858000" cy="9144000"/>
  <p:embeddedFontLst>
    <p:embeddedFont>
      <p:font typeface="Roboto"/>
      <p:regular r:id="rId37"/>
      <p:bold r:id="rId38"/>
      <p:italic r:id="rId39"/>
      <p:boldItalic r:id="rId40"/>
    </p:embeddedFont>
    <p:embeddedFont>
      <p:font typeface="Playfair Display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Francois One"/>
      <p:regular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50ECF89-C377-482D-B9AB-67BE69A32117}">
  <a:tblStyle styleId="{250ECF89-C377-482D-B9AB-67BE69A321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42" Type="http://schemas.openxmlformats.org/officeDocument/2006/relationships/font" Target="fonts/PlayfairDisplay-bold.fntdata"/><Relationship Id="rId41" Type="http://schemas.openxmlformats.org/officeDocument/2006/relationships/font" Target="fonts/PlayfairDisplay-regular.fntdata"/><Relationship Id="rId44" Type="http://schemas.openxmlformats.org/officeDocument/2006/relationships/font" Target="fonts/PlayfairDisplay-boldItalic.fntdata"/><Relationship Id="rId43" Type="http://schemas.openxmlformats.org/officeDocument/2006/relationships/font" Target="fonts/PlayfairDisplay-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FrancoisOn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font" Target="fonts/Roboto-regular.fntdata"/><Relationship Id="rId36" Type="http://schemas.openxmlformats.org/officeDocument/2006/relationships/slide" Target="slides/slide29.xml"/><Relationship Id="rId39" Type="http://schemas.openxmlformats.org/officeDocument/2006/relationships/font" Target="fonts/Roboto-italic.fntdata"/><Relationship Id="rId38" Type="http://schemas.openxmlformats.org/officeDocument/2006/relationships/font" Target="fonts/Roboto-bold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inspiritscholars.com/blog/what-is-an-algorithm-for-kids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67bf19846c_1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67bf19846c_1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https://www.inspiritscholars.com/blog/what-is-an-algorithm-for-kids/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47774af18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47774af18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6525bbc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86525bbc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2af03e1fd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2af03e1fd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478ec725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478ec725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2ec9e1dae1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2ec9e1dae1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Possible answers might include: Sifting flour when making a cake, exercise reps, dance moves, multiplication in maths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ec9e1dae1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2ec9e1dae1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48b09edf2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48b09edf2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48b09edf2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48b09edf2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48b09edf2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48b09edf2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48b09edf2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48b09edf2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478ec7253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478ec7253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Prompt students to notice the repetitive nature of the song and actions.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4afc31365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4afc3136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47774af188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47774af188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48b09edf2a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48b09edf2a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48b09edf2a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48b09edf2a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48b09edf2a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248b09edf2a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48b09edf2a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48b09edf2a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48b09edf2a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48b09edf2a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48b09edf2a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248b09edf2a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48b09edf2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48b09edf2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67bf19846c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67bf19846c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4afc313650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4afc313650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48b09edf2a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48b09edf2a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000">
              <a:solidFill>
                <a:srgbClr val="F55E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4afc313650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4afc313650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66e9b9277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66e9b9277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66e9b9277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66e9b9277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86525bbc5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86525bbc5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48a1d0f48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48a1d0f48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learning journal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ocs.google.com/presentation/d/1ubkh0KqCFw-UJCgJRdGxkviuZTZMy4jikVNidkH3cwE/edit#slide=id.g22ec9e1dae1_0_305" TargetMode="External"/><Relationship Id="rId4" Type="http://schemas.openxmlformats.org/officeDocument/2006/relationships/hyperlink" Target="https://docs.google.com/presentation/d/1ubkh0KqCFw-UJCgJRdGxkviuZTZMy4jikVNidkH3cwE/edit#slide=id.g22ec9e1dae1_0_305" TargetMode="External"/><Relationship Id="rId5" Type="http://schemas.openxmlformats.org/officeDocument/2006/relationships/hyperlink" Target="https://docs.google.com/presentation/d/1ubkh0KqCFw-UJCgJRdGxkviuZTZMy4jikVNidkH3cwE/edit#slide=id.g22ec9e1dae1_0_305" TargetMode="External"/><Relationship Id="rId6" Type="http://schemas.openxmlformats.org/officeDocument/2006/relationships/hyperlink" Target="https://docs.google.com/document/d/1KmcnbcjNFQcDaYVJC7pNpD6vRa_bNyoy62YZ9awz8uo/edit?usp=drive_link" TargetMode="External"/><Relationship Id="rId7" Type="http://schemas.openxmlformats.org/officeDocument/2006/relationships/hyperlink" Target="https://docs.google.com/document/d/1zzguiMy_Fk1iB1o2jQN0d4zRoaw9VF6ojeMKNwPXEmE/" TargetMode="External"/><Relationship Id="rId8" Type="http://schemas.openxmlformats.org/officeDocument/2006/relationships/hyperlink" Target="https://docs.google.com/presentation/d/1ubkh0KqCFw-UJCgJRdGxkviuZTZMy4jikVNidkH3cwE/edit#slide=id.g22ec9e1dae1_0_305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hyperlink" Target="https://youtu.be/16FIbxmclBo" TargetMode="External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pexels.com/video/a-tattooed-man-dribbling-a-ball-5275264/" TargetMode="External"/><Relationship Id="rId4" Type="http://schemas.openxmlformats.org/officeDocument/2006/relationships/image" Target="../media/image8.png"/><Relationship Id="rId11" Type="http://schemas.openxmlformats.org/officeDocument/2006/relationships/hyperlink" Target="https://www.pexels.com/video/combing-dark-hair-6144277/" TargetMode="External"/><Relationship Id="rId10" Type="http://schemas.openxmlformats.org/officeDocument/2006/relationships/image" Target="../media/image6.png"/><Relationship Id="rId12" Type="http://schemas.openxmlformats.org/officeDocument/2006/relationships/hyperlink" Target="https://www.pexels.com/video/close-up-video-of-blinking-christmas-lights-855409/" TargetMode="External"/><Relationship Id="rId9" Type="http://schemas.openxmlformats.org/officeDocument/2006/relationships/hyperlink" Target="https://www.pexels.com/video/a-tattooed-man-dribbling-a-ball-5275264/" TargetMode="External"/><Relationship Id="rId5" Type="http://schemas.openxmlformats.org/officeDocument/2006/relationships/hyperlink" Target="https://www.pexels.com/video/combing-dark-hair-6144277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www.pexels.com/video/close-up-video-of-blinking-christmas-lights-855409/" TargetMode="External"/><Relationship Id="rId8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pexels.com/video/a-tattooed-man-dribbling-a-ball-5275264/" TargetMode="External"/><Relationship Id="rId4" Type="http://schemas.openxmlformats.org/officeDocument/2006/relationships/image" Target="../media/image8.png"/><Relationship Id="rId5" Type="http://schemas.openxmlformats.org/officeDocument/2006/relationships/hyperlink" Target="https://www.pexels.com/video/a-tattooed-man-dribbling-a-ball-5275264/" TargetMode="External"/><Relationship Id="rId6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pexels.com/video/a-tattooed-man-dribbling-a-ball-5275264/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www.pexels.com/video/combing-dark-hair-6144277/" TargetMode="External"/><Relationship Id="rId5" Type="http://schemas.openxmlformats.org/officeDocument/2006/relationships/hyperlink" Target="https://www.pexels.com/video/combing-dark-hair-6144277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www.pexels.com/video/a-tattooed-man-dribbling-a-ball-5275264/" TargetMode="External"/><Relationship Id="rId8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pexels.com/video/a-tattooed-man-dribbling-a-ball-5275264/" TargetMode="External"/><Relationship Id="rId4" Type="http://schemas.openxmlformats.org/officeDocument/2006/relationships/image" Target="../media/image8.png"/><Relationship Id="rId11" Type="http://schemas.openxmlformats.org/officeDocument/2006/relationships/hyperlink" Target="https://www.pexels.com/video/combing-dark-hair-6144277/" TargetMode="External"/><Relationship Id="rId10" Type="http://schemas.openxmlformats.org/officeDocument/2006/relationships/image" Target="../media/image6.png"/><Relationship Id="rId12" Type="http://schemas.openxmlformats.org/officeDocument/2006/relationships/hyperlink" Target="https://www.pexels.com/video/close-up-video-of-blinking-christmas-lights-855409/" TargetMode="External"/><Relationship Id="rId9" Type="http://schemas.openxmlformats.org/officeDocument/2006/relationships/hyperlink" Target="https://www.pexels.com/video/a-tattooed-man-dribbling-a-ball-5275264/" TargetMode="External"/><Relationship Id="rId5" Type="http://schemas.openxmlformats.org/officeDocument/2006/relationships/hyperlink" Target="https://www.pexels.com/video/combing-dark-hair-6144277/" TargetMode="External"/><Relationship Id="rId6" Type="http://schemas.openxmlformats.org/officeDocument/2006/relationships/image" Target="../media/image7.png"/><Relationship Id="rId7" Type="http://schemas.openxmlformats.org/officeDocument/2006/relationships/hyperlink" Target="https://www.pexels.com/video/close-up-video-of-blinking-christmas-lights-855409/" TargetMode="External"/><Relationship Id="rId8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hyperlink" Target="https://youtu.be/sNUFXpegrw8?si=mic6LKqKGQ4n6365&amp;t=23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s://www.youtube.com/watch?v=sNUFXpegrw8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hyperlink" Target="https://csinschools.io/primary1/0301s" TargetMode="External"/><Relationship Id="rId5" Type="http://schemas.openxmlformats.org/officeDocument/2006/relationships/hyperlink" Target="https://youtu.be/huX_8Q5bWgc" TargetMode="External"/><Relationship Id="rId6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3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docs.google.com/document/d/1KmcnbcjNFQcDaYVJC7pNpD6vRa_bNyoy62YZ9awz8uo/edit?usp=drive_link" TargetMode="External"/><Relationship Id="rId8" Type="http://schemas.openxmlformats.org/officeDocument/2006/relationships/hyperlink" Target="https://docs.google.com/document/d/1KmcnbcjNFQcDaYVJC7pNpD6vRa_bNyoy62YZ9awz8uo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youtube.com/watch?v=qK5KhQG06xU" TargetMode="External"/><Relationship Id="rId4" Type="http://schemas.openxmlformats.org/officeDocument/2006/relationships/image" Target="../media/image12.png"/><Relationship Id="rId5" Type="http://schemas.openxmlformats.org/officeDocument/2006/relationships/hyperlink" Target="https://www.youtube.com/watch?v=qK5KhQG06xU" TargetMode="External"/><Relationship Id="rId6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youtube.com/watch?v=vFGd0v3msRE" TargetMode="External"/><Relationship Id="rId4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png"/><Relationship Id="rId4" Type="http://schemas.openxmlformats.org/officeDocument/2006/relationships/hyperlink" Target="https://csinschools.io/primary1/0302s" TargetMode="External"/><Relationship Id="rId5" Type="http://schemas.openxmlformats.org/officeDocument/2006/relationships/hyperlink" Target="https://youtu.be/gZJ0nljWjMY" TargetMode="External"/><Relationship Id="rId6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hyperlink" Target="https://www.codeforlife.education/rapidrouter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hyperlink" Target="https://csinschools.io/primary1/0303s" TargetMode="External"/><Relationship Id="rId5" Type="http://schemas.openxmlformats.org/officeDocument/2006/relationships/hyperlink" Target="https://youtu.be/CDEfCuxEiOI" TargetMode="External"/><Relationship Id="rId6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Relationship Id="rId4" Type="http://schemas.openxmlformats.org/officeDocument/2006/relationships/hyperlink" Target="https://csinschools.io/turtle/1s" TargetMode="External"/><Relationship Id="rId5" Type="http://schemas.openxmlformats.org/officeDocument/2006/relationships/hyperlink" Target="https://youtu.be/QoTf_GLBGcc" TargetMode="External"/><Relationship Id="rId6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csinschools.io/turtle/0101ws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hyperlink" Target="https://youtu.be/JboGTCFSHq8" TargetMode="External"/><Relationship Id="rId5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</a:t>
            </a:r>
            <a:r>
              <a:rPr lang="en"/>
              <a:t>3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579000" y="1621225"/>
            <a:ext cx="4797000" cy="12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D966"/>
                </a:solidFill>
                <a:latin typeface="Francois One"/>
                <a:ea typeface="Francois One"/>
                <a:cs typeface="Francois One"/>
                <a:sym typeface="Francois One"/>
              </a:rPr>
              <a:t>Loops and Repetitions</a:t>
            </a:r>
            <a:endParaRPr sz="2800">
              <a:solidFill>
                <a:srgbClr val="FFD966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14" name="Google Shape;11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3625" y="2184325"/>
            <a:ext cx="2757300" cy="27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Google Shape;119;p26"/>
          <p:cNvGraphicFramePr/>
          <p:nvPr/>
        </p:nvGraphicFramePr>
        <p:xfrm>
          <a:off x="395125" y="102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{250ECF89-C377-482D-B9AB-67BE69A32117}</a:tableStyleId>
              </a:tblPr>
              <a:tblGrid>
                <a:gridCol w="2094725"/>
                <a:gridCol w="1293600"/>
                <a:gridCol w="2120025"/>
                <a:gridCol w="2870500"/>
              </a:tblGrid>
              <a:tr h="418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Lesson 3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l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Loops and repetition</a:t>
                      </a:r>
                      <a:endParaRPr b="1" sz="1200">
                        <a:solidFill>
                          <a:schemeClr val="lt1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Time Required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Notes/Details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Resources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</a:tr>
              <a:tr h="481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Review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5 minutes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Think, pair, share.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What I know about the sequence and accuracy of an algorithm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rgbClr val="1155CC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Lesson 3 slides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projector or interactive whiteboard      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Introduction to repeat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10 minutes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Students think of real life applications of repetition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rgbClr val="1155CC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Lesson 3 slides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projector or interactive whiteboard      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77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Song lyric activity- find 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repetition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15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minutes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Students complete worksheet looking for repetition in song and create shorter algorithm. </a:t>
                      </a:r>
                      <a:endParaRPr>
                        <a:highlight>
                          <a:srgbClr val="FFFF00"/>
                        </a:highlight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rgbClr val="1155CC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Lesson 3 slides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projector or interactive whiteboard                                    </a:t>
                      </a:r>
                      <a:r>
                        <a:rPr b="1" lang="en" sz="900" u="sng">
                          <a:solidFill>
                            <a:schemeClr val="hlink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6"/>
                        </a:rPr>
                        <a:t>‘I’m walking On Sunshine’ lyrics worksheet   </a:t>
                      </a:r>
                      <a:endParaRPr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900" u="sng">
                          <a:solidFill>
                            <a:schemeClr val="hlink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7"/>
                        </a:rPr>
                        <a:t>   </a:t>
                      </a:r>
                      <a:endParaRPr>
                        <a:highlight>
                          <a:srgbClr val="FFFF00"/>
                        </a:highlight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Coding Practice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20 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minutes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Students continue to explore Ocado- Code for Life</a:t>
                      </a:r>
                      <a:r>
                        <a:rPr b="1" i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     Levels 19-21</a:t>
                      </a:r>
                      <a:endParaRPr b="1" i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 devices 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36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Reflection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10 minutes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Students reflect on the learning intention and success criteria by responding to journal prompts.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 u="sng">
                          <a:solidFill>
                            <a:srgbClr val="1155CC"/>
                          </a:solidFill>
                          <a:latin typeface="Lato"/>
                          <a:ea typeface="Lato"/>
                          <a:cs typeface="Lato"/>
                          <a:sym typeface="Lato"/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Lesson 3 slides</a:t>
                      </a: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 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Lato"/>
                          <a:ea typeface="Lato"/>
                          <a:cs typeface="Lato"/>
                          <a:sym typeface="Lato"/>
                        </a:rPr>
                        <a:t>student devices  or workbook</a:t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9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0" name="Google Shape;120;p26"/>
          <p:cNvSpPr txBox="1"/>
          <p:nvPr/>
        </p:nvSpPr>
        <p:spPr>
          <a:xfrm>
            <a:off x="286575" y="380450"/>
            <a:ext cx="88737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5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Lesson Outline and Suggested Timings</a:t>
            </a:r>
            <a:endParaRPr b="1" sz="3200">
              <a:solidFill>
                <a:srgbClr val="0B539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73700"/>
            <a:ext cx="8602134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7200" y="1711500"/>
            <a:ext cx="1349574" cy="134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rgbClr val="FFD9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8"/>
          <p:cNvSpPr txBox="1"/>
          <p:nvPr>
            <p:ph idx="1" type="body"/>
          </p:nvPr>
        </p:nvSpPr>
        <p:spPr>
          <a:xfrm>
            <a:off x="471125" y="391350"/>
            <a:ext cx="5332800" cy="41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Learning Intention: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 are learning to understand and use simple repetition.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Success Criteria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•</a:t>
            </a:r>
            <a:r>
              <a:rPr b="1" lang="en"/>
              <a:t> </a:t>
            </a:r>
            <a:r>
              <a:rPr lang="en"/>
              <a:t>I</a:t>
            </a:r>
            <a:r>
              <a:rPr lang="en"/>
              <a:t> can identify repetition in real life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• I can follow an algorithm using repetition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• I can create an algorithm using repetition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8"/>
          <p:cNvSpPr txBox="1"/>
          <p:nvPr/>
        </p:nvSpPr>
        <p:spPr>
          <a:xfrm>
            <a:off x="398275" y="257425"/>
            <a:ext cx="839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6940575" y="1539650"/>
            <a:ext cx="14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5" name="Google Shape;13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0800" y="1189975"/>
            <a:ext cx="2898851" cy="289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Review: Sequence and Accuracy</a:t>
            </a:r>
            <a:endParaRPr/>
          </a:p>
        </p:txBody>
      </p:sp>
      <p:sp>
        <p:nvSpPr>
          <p:cNvPr id="141" name="Google Shape;141;p29"/>
          <p:cNvSpPr txBox="1"/>
          <p:nvPr>
            <p:ph idx="1" type="body"/>
          </p:nvPr>
        </p:nvSpPr>
        <p:spPr>
          <a:xfrm>
            <a:off x="4250450" y="1152475"/>
            <a:ext cx="4239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 to the person sitting next to you and give </a:t>
            </a:r>
            <a:r>
              <a:rPr b="1" lang="en"/>
              <a:t>sequenced and accurate</a:t>
            </a:r>
            <a:r>
              <a:rPr lang="en"/>
              <a:t> instructions for one of the following: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</a:t>
            </a:r>
            <a:r>
              <a:rPr lang="en"/>
              <a:t>aking</a:t>
            </a:r>
            <a:r>
              <a:rPr lang="en"/>
              <a:t> your bed.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Making breakfast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Kicking a ball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Playing a game </a:t>
            </a:r>
            <a:endParaRPr/>
          </a:p>
        </p:txBody>
      </p:sp>
      <p:pic>
        <p:nvPicPr>
          <p:cNvPr id="142" name="Google Shape;142;p29"/>
          <p:cNvPicPr preferRelativeResize="0"/>
          <p:nvPr/>
        </p:nvPicPr>
        <p:blipFill rotWithShape="1">
          <a:blip r:embed="rId3">
            <a:alphaModFix/>
          </a:blip>
          <a:srcRect b="10440" l="7700" r="5486" t="9373"/>
          <a:stretch/>
        </p:blipFill>
        <p:spPr>
          <a:xfrm>
            <a:off x="501150" y="1105950"/>
            <a:ext cx="3749300" cy="346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148" name="Google Shape;148;p30"/>
          <p:cNvSpPr txBox="1"/>
          <p:nvPr>
            <p:ph idx="1" type="body"/>
          </p:nvPr>
        </p:nvSpPr>
        <p:spPr>
          <a:xfrm>
            <a:off x="311700" y="1591800"/>
            <a:ext cx="5389500" cy="195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Turn and talk with a partner.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Can you think of any instances in real life where actions are </a:t>
            </a:r>
            <a:r>
              <a:rPr b="1" lang="en">
                <a:latin typeface="Calibri"/>
                <a:ea typeface="Calibri"/>
                <a:cs typeface="Calibri"/>
                <a:sym typeface="Calibri"/>
              </a:rPr>
              <a:t>repeated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?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6475" y="1567555"/>
            <a:ext cx="1912000" cy="19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/>
          <p:nvPr>
            <p:ph idx="1" type="body"/>
          </p:nvPr>
        </p:nvSpPr>
        <p:spPr>
          <a:xfrm>
            <a:off x="311700" y="1152475"/>
            <a:ext cx="813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Watch the each of the 3 videos below and discuss: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happening in each video?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the actions being repeated?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do the repeated actions stop? 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1"/>
          <p:cNvSpPr txBox="1"/>
          <p:nvPr/>
        </p:nvSpPr>
        <p:spPr>
          <a:xfrm>
            <a:off x="4997800" y="1017450"/>
            <a:ext cx="14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925" y="3305500"/>
            <a:ext cx="1428950" cy="14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1525" y="3161675"/>
            <a:ext cx="1572774" cy="157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5950" y="3116500"/>
            <a:ext cx="1617949" cy="161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pic>
        <p:nvPicPr>
          <p:cNvPr id="160" name="Google Shape;160;p31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72808" y="3577392"/>
            <a:ext cx="885175" cy="8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1">
            <a:hlinkClick r:id="rId1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19383" y="3505467"/>
            <a:ext cx="885175" cy="8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>
            <a:hlinkClick r:id="rId12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32346" y="3482879"/>
            <a:ext cx="885175" cy="8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>
            <p:ph idx="1" type="body"/>
          </p:nvPr>
        </p:nvSpPr>
        <p:spPr>
          <a:xfrm>
            <a:off x="311700" y="1152475"/>
            <a:ext cx="813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see…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2"/>
          <p:cNvSpPr txBox="1"/>
          <p:nvPr/>
        </p:nvSpPr>
        <p:spPr>
          <a:xfrm>
            <a:off x="4997800" y="1017450"/>
            <a:ext cx="14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3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/>
          <p:nvPr>
            <p:ph idx="1" type="body"/>
          </p:nvPr>
        </p:nvSpPr>
        <p:spPr>
          <a:xfrm>
            <a:off x="311700" y="1152475"/>
            <a:ext cx="813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see…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A ball bouncing</a:t>
            </a:r>
            <a:endParaRPr/>
          </a:p>
        </p:txBody>
      </p:sp>
      <p:sp>
        <p:nvSpPr>
          <p:cNvPr id="175" name="Google Shape;175;p33"/>
          <p:cNvSpPr txBox="1"/>
          <p:nvPr/>
        </p:nvSpPr>
        <p:spPr>
          <a:xfrm>
            <a:off x="4997800" y="1017450"/>
            <a:ext cx="14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" name="Google Shape;176;p3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925" y="3305500"/>
            <a:ext cx="1428950" cy="14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pic>
        <p:nvPicPr>
          <p:cNvPr id="178" name="Google Shape;178;p3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2808" y="3577392"/>
            <a:ext cx="885175" cy="8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/>
          <p:nvPr>
            <p:ph idx="1" type="body"/>
          </p:nvPr>
        </p:nvSpPr>
        <p:spPr>
          <a:xfrm>
            <a:off x="311700" y="1152475"/>
            <a:ext cx="813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see…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ball bouncing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Hair being combed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4"/>
          <p:cNvSpPr txBox="1"/>
          <p:nvPr/>
        </p:nvSpPr>
        <p:spPr>
          <a:xfrm>
            <a:off x="4997800" y="1017450"/>
            <a:ext cx="14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" name="Google Shape;185;p3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925" y="3305500"/>
            <a:ext cx="1428950" cy="14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1525" y="3161675"/>
            <a:ext cx="1572774" cy="157277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pic>
        <p:nvPicPr>
          <p:cNvPr id="188" name="Google Shape;188;p3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72808" y="3577392"/>
            <a:ext cx="885175" cy="8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4">
            <a:hlinkClick r:id="rId9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19383" y="3505467"/>
            <a:ext cx="885175" cy="8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idx="1" type="body"/>
          </p:nvPr>
        </p:nvSpPr>
        <p:spPr>
          <a:xfrm>
            <a:off x="311700" y="1152475"/>
            <a:ext cx="813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see…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ball bouncing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Hair being combed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Lights blinking on and off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5"/>
          <p:cNvSpPr txBox="1"/>
          <p:nvPr/>
        </p:nvSpPr>
        <p:spPr>
          <a:xfrm>
            <a:off x="4997800" y="1017450"/>
            <a:ext cx="142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0925" y="3305500"/>
            <a:ext cx="1428950" cy="14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1525" y="3161675"/>
            <a:ext cx="1572774" cy="157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5950" y="3116500"/>
            <a:ext cx="1617949" cy="161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pic>
        <p:nvPicPr>
          <p:cNvPr id="200" name="Google Shape;200;p3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72808" y="3577392"/>
            <a:ext cx="885175" cy="8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5">
            <a:hlinkClick r:id="rId11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19383" y="3505467"/>
            <a:ext cx="885175" cy="8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5">
            <a:hlinkClick r:id="rId12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032346" y="3482879"/>
            <a:ext cx="885175" cy="8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/>
          <p:nvPr>
            <p:ph idx="1" type="body"/>
          </p:nvPr>
        </p:nvSpPr>
        <p:spPr>
          <a:xfrm>
            <a:off x="387575" y="2381350"/>
            <a:ext cx="5473800" cy="18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 you notice about the </a:t>
            </a:r>
            <a:r>
              <a:rPr b="1" lang="en">
                <a:solidFill>
                  <a:srgbClr val="F55E61"/>
                </a:solidFill>
              </a:rPr>
              <a:t>lyrics</a:t>
            </a:r>
            <a:r>
              <a:rPr lang="en"/>
              <a:t> in the </a:t>
            </a:r>
            <a:r>
              <a:rPr b="1" lang="en">
                <a:solidFill>
                  <a:srgbClr val="25326F"/>
                </a:solidFill>
              </a:rPr>
              <a:t>song</a:t>
            </a:r>
            <a:r>
              <a:rPr lang="en"/>
              <a:t>? 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What do you notice about the </a:t>
            </a:r>
            <a:r>
              <a:rPr b="1" lang="en">
                <a:solidFill>
                  <a:schemeClr val="accent3"/>
                </a:solidFill>
              </a:rPr>
              <a:t>actions</a:t>
            </a:r>
            <a:r>
              <a:rPr b="1" lang="en">
                <a:solidFill>
                  <a:srgbClr val="30DDAE"/>
                </a:solidFill>
              </a:rPr>
              <a:t> </a:t>
            </a:r>
            <a:r>
              <a:rPr lang="en"/>
              <a:t>in the </a:t>
            </a:r>
            <a:r>
              <a:rPr b="1" lang="en">
                <a:solidFill>
                  <a:schemeClr val="accent5"/>
                </a:solidFill>
              </a:rPr>
              <a:t>dance</a:t>
            </a:r>
            <a:r>
              <a:rPr lang="en"/>
              <a:t>? </a:t>
            </a:r>
            <a:endParaRPr/>
          </a:p>
        </p:txBody>
      </p:sp>
      <p:pic>
        <p:nvPicPr>
          <p:cNvPr id="208" name="Google Shape;20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1650" y="1267125"/>
            <a:ext cx="2609251" cy="260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pic>
        <p:nvPicPr>
          <p:cNvPr id="210" name="Google Shape;210;p3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396" y="1305517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6"/>
          <p:cNvSpPr txBox="1"/>
          <p:nvPr>
            <p:ph idx="1" type="body"/>
          </p:nvPr>
        </p:nvSpPr>
        <p:spPr>
          <a:xfrm>
            <a:off x="1649575" y="1403450"/>
            <a:ext cx="1798200" cy="5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Baby Shark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988" y="1103625"/>
            <a:ext cx="5124026" cy="256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7" name="Google Shape;217;p37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Link to Explanation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37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9" name="Google Shape;219;p3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7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:17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/>
          <p:nvPr>
            <p:ph idx="1" type="body"/>
          </p:nvPr>
        </p:nvSpPr>
        <p:spPr>
          <a:xfrm>
            <a:off x="311700" y="1017450"/>
            <a:ext cx="8285100" cy="355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Listen to the </a:t>
            </a:r>
            <a:r>
              <a:rPr b="1" lang="en" sz="1600">
                <a:solidFill>
                  <a:srgbClr val="F55E61"/>
                </a:solidFill>
              </a:rPr>
              <a:t>first 2 verses</a:t>
            </a:r>
            <a:r>
              <a:rPr lang="en" sz="1600"/>
              <a:t> of the song ‘I’m walking on Sunshine’ by Katrina and the Waves.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26" name="Google Shape;226;p3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5587" y="1593275"/>
            <a:ext cx="3097325" cy="30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11671" y="26993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311700" y="1017450"/>
            <a:ext cx="8285100" cy="6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Can you </a:t>
            </a:r>
            <a:r>
              <a:rPr b="1" lang="en" sz="1600">
                <a:solidFill>
                  <a:srgbClr val="F55E61"/>
                </a:solidFill>
              </a:rPr>
              <a:t>rewrite</a:t>
            </a:r>
            <a:r>
              <a:rPr lang="en" sz="1600"/>
              <a:t> the words to the </a:t>
            </a:r>
            <a:r>
              <a:rPr b="1" lang="en" sz="1600">
                <a:solidFill>
                  <a:srgbClr val="25326F"/>
                </a:solidFill>
              </a:rPr>
              <a:t>first two verses</a:t>
            </a:r>
            <a:r>
              <a:rPr lang="en" sz="1600"/>
              <a:t> of this song using a shorter algorithm?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34" name="Google Shape;234;p3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37" name="Google Shape;237;p39"/>
          <p:cNvSpPr txBox="1"/>
          <p:nvPr/>
        </p:nvSpPr>
        <p:spPr>
          <a:xfrm>
            <a:off x="952200" y="1686550"/>
            <a:ext cx="4475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Mark your changes on the </a:t>
            </a:r>
            <a:r>
              <a:rPr lang="en" sz="16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7"/>
              </a:rPr>
              <a:t>worksheet </a:t>
            </a:r>
            <a:r>
              <a:rPr lang="en" sz="16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provided.</a:t>
            </a:r>
            <a:endParaRPr sz="16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8" name="Google Shape;238;p3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397" y="1587525"/>
            <a:ext cx="540800" cy="6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notice which phrases were being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44" name="Google Shape;244;p4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47" name="Google Shape;247;p40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I'm walking on sunshine, woooah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1050">
              <a:solidFill>
                <a:schemeClr val="accent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notice which phrases were being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53" name="Google Shape;253;p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56" name="Google Shape;256;p41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1050">
              <a:solidFill>
                <a:schemeClr val="accent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write “REPEAT 3 TIMES” where the phrase was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62" name="Google Shape;262;p4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4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65" name="Google Shape;265;p42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1050">
              <a:solidFill>
                <a:schemeClr val="accent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write “REPEAT 3 TIMES” where the phrase was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71" name="Google Shape;271;p4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74" name="Google Shape;274;p43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r>
              <a:rPr lang="en" sz="900">
                <a:solidFill>
                  <a:schemeClr val="accent1"/>
                </a:solidFill>
              </a:rPr>
              <a:t>    </a:t>
            </a:r>
            <a:r>
              <a:rPr b="1" lang="en" sz="900">
                <a:solidFill>
                  <a:schemeClr val="accent5"/>
                </a:solidFill>
              </a:rPr>
              <a:t>repeat 3 times</a:t>
            </a:r>
            <a:endParaRPr b="1" sz="9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1050">
              <a:solidFill>
                <a:schemeClr val="accent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4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write “REPEAT 3 TIMES” where the phrase was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80" name="Google Shape;280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83" name="Google Shape;283;p44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r>
              <a:rPr lang="en" sz="900">
                <a:solidFill>
                  <a:schemeClr val="accent1"/>
                </a:solidFill>
              </a:rPr>
              <a:t>    </a:t>
            </a:r>
            <a:r>
              <a:rPr b="1" lang="en" sz="900">
                <a:solidFill>
                  <a:schemeClr val="accent5"/>
                </a:solidFill>
              </a:rPr>
              <a:t>repeat 3 times</a:t>
            </a:r>
            <a:endParaRPr b="1" sz="9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r>
              <a:rPr lang="en" sz="900">
                <a:solidFill>
                  <a:schemeClr val="accent1"/>
                </a:solidFill>
              </a:rPr>
              <a:t>    </a:t>
            </a:r>
            <a:r>
              <a:rPr b="1" lang="en" sz="900">
                <a:solidFill>
                  <a:schemeClr val="accent5"/>
                </a:solidFill>
              </a:rPr>
              <a:t>repeat 3 times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/>
          <p:nvPr>
            <p:ph idx="1" type="body"/>
          </p:nvPr>
        </p:nvSpPr>
        <p:spPr>
          <a:xfrm>
            <a:off x="311700" y="1017450"/>
            <a:ext cx="8285100" cy="5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Did you write “REPEAT 3 TIMES” where the phrase was repeated?</a:t>
            </a:r>
            <a:endParaRPr sz="105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  <p:pic>
        <p:nvPicPr>
          <p:cNvPr id="289" name="Google Shape;289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7197" y="2321150"/>
            <a:ext cx="2454200" cy="24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51708" y="3208042"/>
            <a:ext cx="885175" cy="8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Understanding the REPEAT operation in an algorithm</a:t>
            </a:r>
            <a:endParaRPr sz="2680"/>
          </a:p>
        </p:txBody>
      </p:sp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727525" y="1446275"/>
            <a:ext cx="3938700" cy="33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Ohhhh, yeeeh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 now baby I'm sure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just can't wait till the day when you knock on my door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everytime I go for the mailbox, gotta hold myself down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'Cause I just can't wait till you write me you're coming around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r>
              <a:rPr lang="en" sz="900">
                <a:solidFill>
                  <a:schemeClr val="accent1"/>
                </a:solidFill>
              </a:rPr>
              <a:t>    </a:t>
            </a:r>
            <a:r>
              <a:rPr b="1" lang="en" sz="900">
                <a:solidFill>
                  <a:schemeClr val="accent5"/>
                </a:solidFill>
              </a:rPr>
              <a:t>repeat 3 times</a:t>
            </a:r>
            <a:endParaRPr b="1" sz="9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Hey, alright now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Hey yeah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used to think maybe you loved me, now I know that it's true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I don't want to spend my whole life, just waiting for you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Now I don't want you back for the weekend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Not back for a day, no no no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I said baby I just want you back and I want you to stay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Woah yeah!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  <a:highlight>
                  <a:srgbClr val="FFFF00"/>
                </a:highlight>
              </a:rPr>
              <a:t>I'm walking on sunshine, woooah</a:t>
            </a:r>
            <a:r>
              <a:rPr lang="en" sz="900">
                <a:solidFill>
                  <a:schemeClr val="accent1"/>
                </a:solidFill>
              </a:rPr>
              <a:t>    </a:t>
            </a:r>
            <a:r>
              <a:rPr b="1" lang="en" sz="900">
                <a:solidFill>
                  <a:schemeClr val="accent5"/>
                </a:solidFill>
              </a:rPr>
              <a:t>repeat 3 times</a:t>
            </a:r>
            <a:endParaRPr sz="90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1"/>
                </a:solidFill>
              </a:rPr>
              <a:t>And don't it feel good!</a:t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293" name="Google Shape;293;p45"/>
          <p:cNvSpPr/>
          <p:nvPr/>
        </p:nvSpPr>
        <p:spPr>
          <a:xfrm flipH="1">
            <a:off x="4900450" y="1714350"/>
            <a:ext cx="1921800" cy="1299900"/>
          </a:xfrm>
          <a:prstGeom prst="wedgeEllipseCallout">
            <a:avLst>
              <a:gd fmla="val -39706" name="adj1"/>
              <a:gd fmla="val 81895" name="adj2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5"/>
          <p:cNvSpPr txBox="1"/>
          <p:nvPr/>
        </p:nvSpPr>
        <p:spPr>
          <a:xfrm>
            <a:off x="5088800" y="2056500"/>
            <a:ext cx="166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Yay… this is now shorter too!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Introducing the repeat function 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ahana Clutha from Ocado Technology talks about how to use repeat functions." id="300" name="Google Shape;300;p46" title="Mahana explains repeat func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8853" y="1152475"/>
            <a:ext cx="6073592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6213" y="1360350"/>
            <a:ext cx="6105523" cy="20044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6" name="Google Shape;306;p47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Link to Explanation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47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8" name="Google Shape;308;p4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7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1:37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>
            <p:ph idx="1" type="body"/>
          </p:nvPr>
        </p:nvSpPr>
        <p:spPr>
          <a:xfrm>
            <a:off x="311700" y="519700"/>
            <a:ext cx="3438000" cy="3380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48"/>
          <p:cNvSpPr txBox="1"/>
          <p:nvPr/>
        </p:nvSpPr>
        <p:spPr>
          <a:xfrm>
            <a:off x="260400" y="1894550"/>
            <a:ext cx="354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16" name="Google Shape;31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0988" y="1434575"/>
            <a:ext cx="7282025" cy="24655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7" name="Google Shape;317;p48"/>
          <p:cNvSpPr/>
          <p:nvPr/>
        </p:nvSpPr>
        <p:spPr>
          <a:xfrm>
            <a:off x="1245375" y="2492575"/>
            <a:ext cx="3852900" cy="767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8"/>
          <p:cNvSpPr/>
          <p:nvPr/>
        </p:nvSpPr>
        <p:spPr>
          <a:xfrm rot="5400000">
            <a:off x="5854650" y="1880875"/>
            <a:ext cx="829800" cy="18390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5E696C"/>
          </a:solidFill>
          <a:ln cap="flat" cmpd="sng" w="9525">
            <a:solidFill>
              <a:srgbClr val="5E696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8"/>
          <p:cNvSpPr txBox="1"/>
          <p:nvPr/>
        </p:nvSpPr>
        <p:spPr>
          <a:xfrm>
            <a:off x="5607750" y="2492575"/>
            <a:ext cx="1323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Now complete levels 19 - 21!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0" name="Google Shape;320;p4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Rapid Router Time!</a:t>
            </a:r>
            <a:endParaRPr sz="2680"/>
          </a:p>
        </p:txBody>
      </p:sp>
      <p:sp>
        <p:nvSpPr>
          <p:cNvPr id="321" name="Google Shape;321;p48"/>
          <p:cNvSpPr txBox="1"/>
          <p:nvPr/>
        </p:nvSpPr>
        <p:spPr>
          <a:xfrm>
            <a:off x="3409950" y="4478025"/>
            <a:ext cx="23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AF4345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to play the levels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340" y="799999"/>
            <a:ext cx="5623423" cy="30461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27" name="Google Shape;327;p49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Link to Explanation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49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9" name="Google Shape;329;p4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9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1:11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0"/>
          <p:cNvSpPr txBox="1"/>
          <p:nvPr/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Extension Topic: Turtle Graphics</a:t>
            </a:r>
            <a:endParaRPr b="1" sz="2680">
              <a:solidFill>
                <a:srgbClr val="F55E6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36" name="Google Shape;336;p50"/>
          <p:cNvSpPr/>
          <p:nvPr/>
        </p:nvSpPr>
        <p:spPr>
          <a:xfrm rot="2456551">
            <a:off x="6374753" y="597495"/>
            <a:ext cx="3540661" cy="400666"/>
          </a:xfrm>
          <a:prstGeom prst="rect">
            <a:avLst/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Extension Topic</a:t>
            </a: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37" name="Google Shape;33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913" y="1228675"/>
            <a:ext cx="6371783" cy="310291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38" name="Google Shape;338;p50"/>
          <p:cNvSpPr txBox="1"/>
          <p:nvPr/>
        </p:nvSpPr>
        <p:spPr>
          <a:xfrm>
            <a:off x="3291475" y="4345850"/>
            <a:ext cx="25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50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5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50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1:39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idx="1" type="body"/>
          </p:nvPr>
        </p:nvSpPr>
        <p:spPr>
          <a:xfrm>
            <a:off x="2885025" y="3968950"/>
            <a:ext cx="3380400" cy="54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Worksheet Questions</a:t>
            </a:r>
            <a:endParaRPr/>
          </a:p>
        </p:txBody>
      </p:sp>
      <p:pic>
        <p:nvPicPr>
          <p:cNvPr id="347" name="Google Shape;34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Extension Topic: Turtle Worksheet Activity</a:t>
            </a:r>
            <a:endParaRPr sz="2680"/>
          </a:p>
        </p:txBody>
      </p:sp>
      <p:pic>
        <p:nvPicPr>
          <p:cNvPr id="349" name="Google Shape;34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57438">
            <a:off x="4049079" y="2028579"/>
            <a:ext cx="929240" cy="92924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51"/>
          <p:cNvSpPr/>
          <p:nvPr/>
        </p:nvSpPr>
        <p:spPr>
          <a:xfrm rot="2456551">
            <a:off x="6374753" y="597495"/>
            <a:ext cx="3540661" cy="400666"/>
          </a:xfrm>
          <a:prstGeom prst="rect">
            <a:avLst/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Extension Topic</a:t>
            </a:r>
            <a:endParaRPr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988" y="24050"/>
            <a:ext cx="8816000" cy="495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7200" y="1711500"/>
            <a:ext cx="1349574" cy="134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3"/>
          <p:cNvSpPr txBox="1"/>
          <p:nvPr>
            <p:ph type="title"/>
          </p:nvPr>
        </p:nvSpPr>
        <p:spPr>
          <a:xfrm>
            <a:off x="311700" y="391350"/>
            <a:ext cx="51525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Lato"/>
                <a:ea typeface="Lato"/>
                <a:cs typeface="Lato"/>
                <a:sym typeface="Lato"/>
              </a:rPr>
              <a:t>Coding Learning Journal </a:t>
            </a:r>
            <a:endParaRPr>
              <a:solidFill>
                <a:srgbClr val="0B539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2" name="Google Shape;362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/>
          </a:bodyPr>
          <a:lstStyle/>
          <a:p>
            <a:pPr indent="-335328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ct val="97817"/>
              <a:buAutoNum type="arabicPeriod"/>
            </a:pPr>
            <a:r>
              <a:rPr lang="en" sz="6873"/>
              <a:t>Write today’s date.</a:t>
            </a:r>
            <a:endParaRPr sz="6873"/>
          </a:p>
          <a:p>
            <a:pPr indent="-335328" lvl="0" marL="457200" rtl="0" algn="l"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ct val="97817"/>
              <a:buAutoNum type="arabicPeriod"/>
            </a:pPr>
            <a:r>
              <a:rPr lang="en" sz="6873"/>
              <a:t>Write the heading: </a:t>
            </a:r>
            <a:r>
              <a:rPr b="1" lang="en" sz="6873">
                <a:solidFill>
                  <a:srgbClr val="F55E61"/>
                </a:solidFill>
              </a:rPr>
              <a:t>Repeat block</a:t>
            </a:r>
            <a:endParaRPr sz="6723">
              <a:solidFill>
                <a:srgbClr val="222222"/>
              </a:solidFill>
            </a:endParaRPr>
          </a:p>
          <a:p>
            <a:pPr indent="-335328" lvl="0" marL="457200" rtl="0" algn="l"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ct val="97817"/>
              <a:buAutoNum type="arabicPeriod"/>
            </a:pPr>
            <a:r>
              <a:rPr lang="en" sz="6873"/>
              <a:t>Use all or some of the following prompts to show your learning today.</a:t>
            </a:r>
            <a:endParaRPr sz="6723">
              <a:solidFill>
                <a:srgbClr val="222222"/>
              </a:solidFill>
            </a:endParaRPr>
          </a:p>
          <a:p>
            <a:pPr indent="-321041" lvl="0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5823"/>
              <a:t>It is </a:t>
            </a:r>
            <a:r>
              <a:rPr b="1" lang="en" sz="5823"/>
              <a:t>useful </a:t>
            </a:r>
            <a:r>
              <a:rPr lang="en" sz="5823"/>
              <a:t>to have a </a:t>
            </a:r>
            <a:r>
              <a:rPr b="1" lang="en" sz="5823"/>
              <a:t>block for repeat</a:t>
            </a:r>
            <a:r>
              <a:rPr lang="en" sz="5823"/>
              <a:t> because …..</a:t>
            </a:r>
            <a:endParaRPr sz="5823"/>
          </a:p>
          <a:p>
            <a:pPr indent="-321041" lvl="0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5823"/>
              <a:t>It was challenging when……..</a:t>
            </a:r>
            <a:endParaRPr sz="5823"/>
          </a:p>
          <a:p>
            <a:pPr indent="-321041" lvl="0" marL="914400" rtl="0" algn="l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" sz="5823"/>
              <a:t>I got better at ………..</a:t>
            </a:r>
            <a:endParaRPr sz="5823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5023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63" name="Google Shape;36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0125" y="2914175"/>
            <a:ext cx="2018250" cy="201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