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  <p:embeddedFont>
      <p:font typeface="Playfair Display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Francois One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0ECF89-C377-482D-B9AB-67BE69A32117}">
  <a:tblStyle styleId="{250ECF89-C377-482D-B9AB-67BE69A32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PlayfairDisplay-bold.fntdata"/><Relationship Id="rId41" Type="http://schemas.openxmlformats.org/officeDocument/2006/relationships/font" Target="fonts/PlayfairDisplay-regular.fntdata"/><Relationship Id="rId44" Type="http://schemas.openxmlformats.org/officeDocument/2006/relationships/font" Target="fonts/PlayfairDisplay-boldItalic.fntdata"/><Relationship Id="rId43" Type="http://schemas.openxmlformats.org/officeDocument/2006/relationships/font" Target="fonts/PlayfairDisplay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FrancoisOn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font" Target="fonts/Roboto-regular.fntdata"/><Relationship Id="rId36" Type="http://schemas.openxmlformats.org/officeDocument/2006/relationships/slide" Target="slides/slide29.xml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spiritscholars.com/blog/what-is-an-algorithm-for-kids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7bf19846c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7bf19846c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https://www.inspiritscholars.com/blog/what-is-an-algorithm-for-kids/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8b09edf2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8b09edf2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8b09edf2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8b09edf2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78ec7253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78ec7253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Prompt students to notice the repetitive nature of the song and actions.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afc31365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afc31365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7774af18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7774af18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8b09edf2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8b09edf2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8b09edf2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8b09edf2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8b09edf2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8b09edf2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48b09edf2a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48b09edf2a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8b09edf2a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48b09edf2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7774af18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7774af18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8b09edf2a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8b09edf2a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8b09edf2a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48b09edf2a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7bf19846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7bf19846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afc31365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4afc31365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8b09edf2a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48b09edf2a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afc31365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afc31365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6e9b9277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66e9b9277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6e9b9277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6e9b9277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6525bbc5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86525bbc5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8a1d0f48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48a1d0f48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6525bbc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6525bbc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af03e1f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af03e1f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78ec725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78ec725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ec9e1dae1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ec9e1dae1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answers might include: Sifting flour when making a cake, exercise reps, dance moves, multiplication in maths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ec9e1dae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ec9e1dae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8b09edf2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8b09edf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8b09edf2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8b09edf2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pexels.com/video/a-tattooed-man-dribbling-a-ball-5275264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pexels.com/video/combing-dark-hair-6144277/" TargetMode="External"/><Relationship Id="rId5" Type="http://schemas.openxmlformats.org/officeDocument/2006/relationships/hyperlink" Target="https://www.pexels.com/video/combing-dark-hair-6144277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pexels.com/video/a-tattooed-man-dribbling-a-ball-5275264/" TargetMode="External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pexels.com/video/a-tattooed-man-dribbling-a-ball-5275264/" TargetMode="External"/><Relationship Id="rId4" Type="http://schemas.openxmlformats.org/officeDocument/2006/relationships/image" Target="../media/image8.png"/><Relationship Id="rId11" Type="http://schemas.openxmlformats.org/officeDocument/2006/relationships/hyperlink" Target="https://www.pexels.com/video/combing-dark-hair-6144277/" TargetMode="External"/><Relationship Id="rId10" Type="http://schemas.openxmlformats.org/officeDocument/2006/relationships/image" Target="../media/image6.png"/><Relationship Id="rId12" Type="http://schemas.openxmlformats.org/officeDocument/2006/relationships/hyperlink" Target="https://www.pexels.com/video/close-up-video-of-blinking-christmas-lights-855409/" TargetMode="External"/><Relationship Id="rId9" Type="http://schemas.openxmlformats.org/officeDocument/2006/relationships/hyperlink" Target="https://www.pexels.com/video/a-tattooed-man-dribbling-a-ball-5275264/" TargetMode="External"/><Relationship Id="rId5" Type="http://schemas.openxmlformats.org/officeDocument/2006/relationships/hyperlink" Target="https://www.pexels.com/video/combing-dark-hair-6144277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pexels.com/video/close-up-video-of-blinking-christmas-lights-855409/" TargetMode="Externa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youtu.be/sNUFXpegrw8?si=mic6LKqKGQ4n6365&amp;t=23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youtube.com/watch?v=sNUFXpegrw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s://csinschools.io/primary1/0301s" TargetMode="External"/><Relationship Id="rId5" Type="http://schemas.openxmlformats.org/officeDocument/2006/relationships/hyperlink" Target="https://youtu.be/huX_8Q5bWgc" TargetMode="External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docs.google.com/document/d/1KmcnbcjNFQcDaYVJC7pNpD6vRa_bNyoy62YZ9awz8uo/edit?usp=drive_link" TargetMode="External"/><Relationship Id="rId8" Type="http://schemas.openxmlformats.org/officeDocument/2006/relationships/hyperlink" Target="https://docs.google.com/document/d/1KmcnbcjNFQcDaYVJC7pNpD6vRa_bNyoy62YZ9awz8u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ubkh0KqCFw-UJCgJRdGxkviuZTZMy4jikVNidkH3cwE/edit#slide=id.g22ec9e1dae1_0_305" TargetMode="External"/><Relationship Id="rId4" Type="http://schemas.openxmlformats.org/officeDocument/2006/relationships/hyperlink" Target="https://docs.google.com/presentation/d/1ubkh0KqCFw-UJCgJRdGxkviuZTZMy4jikVNidkH3cwE/edit#slide=id.g22ec9e1dae1_0_305" TargetMode="External"/><Relationship Id="rId5" Type="http://schemas.openxmlformats.org/officeDocument/2006/relationships/hyperlink" Target="https://docs.google.com/presentation/d/1ubkh0KqCFw-UJCgJRdGxkviuZTZMy4jikVNidkH3cwE/edit#slide=id.g22ec9e1dae1_0_305" TargetMode="External"/><Relationship Id="rId6" Type="http://schemas.openxmlformats.org/officeDocument/2006/relationships/hyperlink" Target="https://docs.google.com/document/d/1KmcnbcjNFQcDaYVJC7pNpD6vRa_bNyoy62YZ9awz8uo/edit?usp=drive_link" TargetMode="External"/><Relationship Id="rId7" Type="http://schemas.openxmlformats.org/officeDocument/2006/relationships/hyperlink" Target="https://docs.google.com/document/d/1zzguiMy_Fk1iB1o2jQN0d4zRoaw9VF6ojeMKNwPXEmE/" TargetMode="External"/><Relationship Id="rId8" Type="http://schemas.openxmlformats.org/officeDocument/2006/relationships/hyperlink" Target="https://docs.google.com/presentation/d/1ubkh0KqCFw-UJCgJRdGxkviuZTZMy4jikVNidkH3cwE/edit#slide=id.g22ec9e1dae1_0_305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qK5KhQG06xU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qK5KhQG06xU" TargetMode="External"/><Relationship Id="rId6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vFGd0v3msRE" TargetMode="External"/><Relationship Id="rId4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hyperlink" Target="https://csinschools.io/primary1/0302s" TargetMode="External"/><Relationship Id="rId5" Type="http://schemas.openxmlformats.org/officeDocument/2006/relationships/hyperlink" Target="https://youtu.be/gZJ0nljWjMY" TargetMode="External"/><Relationship Id="rId6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hyperlink" Target="https://www.codeforlife.education/rapidrouter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hyperlink" Target="https://csinschools.io/primary1/0303s" TargetMode="External"/><Relationship Id="rId5" Type="http://schemas.openxmlformats.org/officeDocument/2006/relationships/hyperlink" Target="https://youtu.be/CDEfCuxEiOI" TargetMode="External"/><Relationship Id="rId6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hyperlink" Target="https://csinschools.io/turtle/1s" TargetMode="External"/><Relationship Id="rId5" Type="http://schemas.openxmlformats.org/officeDocument/2006/relationships/hyperlink" Target="https://youtu.be/QoTf_GLBGcc" TargetMode="External"/><Relationship Id="rId6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csinschools.io/turtle/0101ws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hyperlink" Target="https://youtu.be/JboGTCFSHq8" TargetMode="External"/><Relationship Id="rId5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hyperlink" Target="https://youtu.be/16FIbxmclBo" TargetMode="External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exels.com/video/a-tattooed-man-dribbling-a-ball-5275264/" TargetMode="External"/><Relationship Id="rId4" Type="http://schemas.openxmlformats.org/officeDocument/2006/relationships/image" Target="../media/image8.png"/><Relationship Id="rId11" Type="http://schemas.openxmlformats.org/officeDocument/2006/relationships/hyperlink" Target="https://www.pexels.com/video/combing-dark-hair-6144277/" TargetMode="External"/><Relationship Id="rId10" Type="http://schemas.openxmlformats.org/officeDocument/2006/relationships/image" Target="../media/image6.png"/><Relationship Id="rId12" Type="http://schemas.openxmlformats.org/officeDocument/2006/relationships/hyperlink" Target="https://www.pexels.com/video/close-up-video-of-blinking-christmas-lights-855409/" TargetMode="External"/><Relationship Id="rId9" Type="http://schemas.openxmlformats.org/officeDocument/2006/relationships/hyperlink" Target="https://www.pexels.com/video/a-tattooed-man-dribbling-a-ball-5275264/" TargetMode="External"/><Relationship Id="rId5" Type="http://schemas.openxmlformats.org/officeDocument/2006/relationships/hyperlink" Target="https://www.pexels.com/video/combing-dark-hair-6144277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pexels.com/video/close-up-video-of-blinking-christmas-lights-855409/" TargetMode="External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pexels.com/video/a-tattooed-man-dribbling-a-ball-5275264/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pexels.com/video/a-tattooed-man-dribbling-a-ball-5275264/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3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79000" y="1621225"/>
            <a:ext cx="4797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  <a:latin typeface="Francois One"/>
                <a:ea typeface="Francois One"/>
                <a:cs typeface="Francois One"/>
                <a:sym typeface="Francois One"/>
              </a:rPr>
              <a:t>Loops and Repetitions</a:t>
            </a:r>
            <a:endParaRPr sz="2800"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311700" y="1152475"/>
            <a:ext cx="813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see…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ball bouncing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Hair being combed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/>
        </p:nvSpPr>
        <p:spPr>
          <a:xfrm>
            <a:off x="4997800" y="1017450"/>
            <a:ext cx="14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925" y="3305500"/>
            <a:ext cx="1428950" cy="14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525" y="3161675"/>
            <a:ext cx="1572774" cy="157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pic>
        <p:nvPicPr>
          <p:cNvPr id="188" name="Google Shape;188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72808" y="3577392"/>
            <a:ext cx="885175" cy="8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9383" y="3505467"/>
            <a:ext cx="885175" cy="8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152475"/>
            <a:ext cx="813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see…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ball bouncing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Hair being combed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Lights blinking on and off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5"/>
          <p:cNvSpPr txBox="1"/>
          <p:nvPr/>
        </p:nvSpPr>
        <p:spPr>
          <a:xfrm>
            <a:off x="4997800" y="1017450"/>
            <a:ext cx="14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925" y="3305500"/>
            <a:ext cx="1428950" cy="14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525" y="3161675"/>
            <a:ext cx="1572774" cy="15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5950" y="3116500"/>
            <a:ext cx="1617949" cy="161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pic>
        <p:nvPicPr>
          <p:cNvPr id="200" name="Google Shape;200;p3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2808" y="3577392"/>
            <a:ext cx="885175" cy="8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19383" y="3505467"/>
            <a:ext cx="885175" cy="8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>
            <a:hlinkClick r:id="rId12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2346" y="3482879"/>
            <a:ext cx="885175" cy="8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87575" y="2381350"/>
            <a:ext cx="5473800" cy="18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you notice about the </a:t>
            </a:r>
            <a:r>
              <a:rPr b="1" lang="en">
                <a:solidFill>
                  <a:srgbClr val="F55E61"/>
                </a:solidFill>
              </a:rPr>
              <a:t>lyrics</a:t>
            </a:r>
            <a:r>
              <a:rPr lang="en"/>
              <a:t> in the </a:t>
            </a:r>
            <a:r>
              <a:rPr b="1" lang="en">
                <a:solidFill>
                  <a:srgbClr val="25326F"/>
                </a:solidFill>
              </a:rPr>
              <a:t>song</a:t>
            </a:r>
            <a:r>
              <a:rPr lang="en"/>
              <a:t>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What do you notice about the </a:t>
            </a:r>
            <a:r>
              <a:rPr b="1" lang="en">
                <a:solidFill>
                  <a:schemeClr val="accent3"/>
                </a:solidFill>
              </a:rPr>
              <a:t>actions</a:t>
            </a:r>
            <a:r>
              <a:rPr b="1" lang="en">
                <a:solidFill>
                  <a:srgbClr val="30DDAE"/>
                </a:solidFill>
              </a:rPr>
              <a:t> </a:t>
            </a:r>
            <a:r>
              <a:rPr lang="en"/>
              <a:t>in the </a:t>
            </a:r>
            <a:r>
              <a:rPr b="1" lang="en">
                <a:solidFill>
                  <a:schemeClr val="accent5"/>
                </a:solidFill>
              </a:rPr>
              <a:t>dance</a:t>
            </a:r>
            <a:r>
              <a:rPr lang="en"/>
              <a:t>? </a:t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650" y="1267125"/>
            <a:ext cx="2609251" cy="26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pic>
        <p:nvPicPr>
          <p:cNvPr id="210" name="Google Shape;210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396" y="1305517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1649575" y="1403450"/>
            <a:ext cx="1798200" cy="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Baby Shark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988" y="1103625"/>
            <a:ext cx="5124026" cy="256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7" name="Google Shape;217;p37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:17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311700" y="1017450"/>
            <a:ext cx="82851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Listen to the </a:t>
            </a:r>
            <a:r>
              <a:rPr b="1" lang="en" sz="1600">
                <a:solidFill>
                  <a:srgbClr val="F55E61"/>
                </a:solidFill>
              </a:rPr>
              <a:t>first 2 verses</a:t>
            </a:r>
            <a:r>
              <a:rPr lang="en" sz="1600"/>
              <a:t> of the song ‘I’m walking on Sunshine’ by Katrina and the Waves.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26" name="Google Shape;226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587" y="1593275"/>
            <a:ext cx="3097325" cy="30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1671" y="26993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11700" y="1017450"/>
            <a:ext cx="82851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Can you </a:t>
            </a:r>
            <a:r>
              <a:rPr b="1" lang="en" sz="1600">
                <a:solidFill>
                  <a:srgbClr val="F55E61"/>
                </a:solidFill>
              </a:rPr>
              <a:t>rewrite</a:t>
            </a:r>
            <a:r>
              <a:rPr lang="en" sz="1600"/>
              <a:t> the words to the </a:t>
            </a:r>
            <a:r>
              <a:rPr b="1" lang="en" sz="1600">
                <a:solidFill>
                  <a:srgbClr val="25326F"/>
                </a:solidFill>
              </a:rPr>
              <a:t>first two verses</a:t>
            </a:r>
            <a:r>
              <a:rPr lang="en" sz="1600"/>
              <a:t> of this song using a shorter algorithm?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34" name="Google Shape;234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37" name="Google Shape;237;p39"/>
          <p:cNvSpPr txBox="1"/>
          <p:nvPr/>
        </p:nvSpPr>
        <p:spPr>
          <a:xfrm>
            <a:off x="952200" y="1686550"/>
            <a:ext cx="447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Mark your changes on the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worksheet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provided.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p3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1397" y="1587525"/>
            <a:ext cx="540800" cy="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11700" y="1017450"/>
            <a:ext cx="8285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Did you notice which phrases were being repeated?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44" name="Google Shape;244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727525" y="1446275"/>
            <a:ext cx="393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Ohhhh, yeeeh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 now baby I'm sure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just can't wait till the day when you knock on my door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everytime I go for the mailbox, gotta hold myself down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'Cause I just can't wait till you write me you're coming around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I'm walking on sunshine, woooah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I'm walking on sunshine, woooah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I'm walking on sunshine, woooah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Hey, alright now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 yeah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me, now I know that it's true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don't want to spend my whole life, just waiting for you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I don't want you back for the weekend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Not back for a day, no no no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said baby I just want you back and I want you to stay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Woah yeah!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I'm walking on sunshine, woooah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I'm walking on sunshine, woooah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I'm walking on sunshine, woooah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105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11700" y="1017450"/>
            <a:ext cx="8285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Did you notice which phrases were being repeated?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53" name="Google Shape;253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727525" y="1446275"/>
            <a:ext cx="393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Ohhhh, yeeeh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 now baby I'm sure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just can't wait till the day when you knock on my door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everytime I go for the mailbox, gotta hold myself down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'Cause I just can't wait till you write me you're coming around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Hey, alright now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 yeah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me, now I know that it's true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don't want to spend my whole life, just waiting for you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I don't want you back for the weekend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Not back for a day, no no no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said baby I just want you back and I want you to stay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Woah yeah!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105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311700" y="1017450"/>
            <a:ext cx="8285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Did you write “REPEAT 3 TIMES” where the phrase was repeated?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62" name="Google Shape;262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65" name="Google Shape;265;p42"/>
          <p:cNvSpPr txBox="1"/>
          <p:nvPr>
            <p:ph idx="1" type="body"/>
          </p:nvPr>
        </p:nvSpPr>
        <p:spPr>
          <a:xfrm>
            <a:off x="727525" y="1446275"/>
            <a:ext cx="393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Ohhhh, yeeeh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 now baby I'm sure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just can't wait till the day when you knock on my door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everytime I go for the mailbox, gotta hold myself down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'Cause I just can't wait till you write me you're coming around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Hey, alright now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 yeah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me, now I know that it's true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don't want to spend my whole life, just waiting for you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I don't want you back for the weekend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Not back for a day, no no no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said baby I just want you back and I want you to stay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Woah yeah!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105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311700" y="1017450"/>
            <a:ext cx="8285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Did you write “REPEAT 3 TIMES” where the phrase was repeated?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71" name="Google Shape;271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727525" y="1446275"/>
            <a:ext cx="393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Ohhhh, yeeeh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 now baby I'm sure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just can't wait till the day when you knock on my door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everytime I go for the mailbox, gotta hold myself down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'Cause I just can't wait till you write me you're coming around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r>
              <a:rPr lang="en" sz="900">
                <a:solidFill>
                  <a:schemeClr val="accent1"/>
                </a:solidFill>
              </a:rPr>
              <a:t>    </a:t>
            </a:r>
            <a:r>
              <a:rPr b="1" lang="en" sz="900">
                <a:solidFill>
                  <a:schemeClr val="accent5"/>
                </a:solidFill>
              </a:rPr>
              <a:t>repeat 3 times</a:t>
            </a:r>
            <a:endParaRPr b="1" sz="9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Hey, alright now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 yeah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me, now I know that it's true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don't want to spend my whole life, just waiting for you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I don't want you back for the weekend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Not back for a day, no no no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said baby I just want you back and I want you to stay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Woah yeah!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105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6"/>
          <p:cNvGraphicFramePr/>
          <p:nvPr/>
        </p:nvGraphicFramePr>
        <p:xfrm>
          <a:off x="395125" y="102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{250ECF89-C377-482D-B9AB-67BE69A32117}</a:tableStyleId>
              </a:tblPr>
              <a:tblGrid>
                <a:gridCol w="2094725"/>
                <a:gridCol w="1293600"/>
                <a:gridCol w="2120025"/>
                <a:gridCol w="2870500"/>
              </a:tblGrid>
              <a:tr h="41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3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Loops and repetition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Time Required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Notes/Details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Resources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8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Review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Think, pair, share.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What I know about the sequence and accuracy of an algorithm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3 slides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repeat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think of real life applications of repetition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3 slides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Song lyric activity- find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repetition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complete worksheet looking for repetition in song and create shorter algorithm. 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3 slides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6"/>
                        </a:rPr>
                        <a:t>‘I’m walking On Sunshine’ lyrics worksheet  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7"/>
                        </a:rPr>
                        <a:t>   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Coding Practice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20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continue to explore Ocado- Code for Life</a:t>
                      </a:r>
                      <a:r>
                        <a:rPr b="1" i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Levels 19-21</a:t>
                      </a:r>
                      <a:endParaRPr b="1" i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Reflection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reflect on the learning intention and success criteria by responding to journal prompts.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3 slides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or workbook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p26"/>
          <p:cNvSpPr txBox="1"/>
          <p:nvPr/>
        </p:nvSpPr>
        <p:spPr>
          <a:xfrm>
            <a:off x="286575" y="380450"/>
            <a:ext cx="88737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Lesson Outline and Suggested Timings</a:t>
            </a:r>
            <a:endParaRPr b="1"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idx="1" type="body"/>
          </p:nvPr>
        </p:nvSpPr>
        <p:spPr>
          <a:xfrm>
            <a:off x="311700" y="1017450"/>
            <a:ext cx="8285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Did you write “REPEAT 3 TIMES” where the phrase was repeated?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80" name="Google Shape;280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83" name="Google Shape;283;p44"/>
          <p:cNvSpPr txBox="1"/>
          <p:nvPr>
            <p:ph idx="1" type="body"/>
          </p:nvPr>
        </p:nvSpPr>
        <p:spPr>
          <a:xfrm>
            <a:off x="727525" y="1446275"/>
            <a:ext cx="393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Ohhhh, yeeeh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 now baby I'm sure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just can't wait till the day when you knock on my door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everytime I go for the mailbox, gotta hold myself down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'Cause I just can't wait till you write me you're coming around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r>
              <a:rPr lang="en" sz="900">
                <a:solidFill>
                  <a:schemeClr val="accent1"/>
                </a:solidFill>
              </a:rPr>
              <a:t>    </a:t>
            </a:r>
            <a:r>
              <a:rPr b="1" lang="en" sz="900">
                <a:solidFill>
                  <a:schemeClr val="accent5"/>
                </a:solidFill>
              </a:rPr>
              <a:t>repeat 3 times</a:t>
            </a:r>
            <a:endParaRPr b="1" sz="9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Hey, alright now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 yeah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me, now I know that it's true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don't want to spend my whole life, just waiting for you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I don't want you back for the weekend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Not back for a day, no no no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said baby I just want you back and I want you to stay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Woah yeah!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r>
              <a:rPr lang="en" sz="900">
                <a:solidFill>
                  <a:schemeClr val="accent1"/>
                </a:solidFill>
              </a:rPr>
              <a:t>    </a:t>
            </a:r>
            <a:r>
              <a:rPr b="1" lang="en" sz="900">
                <a:solidFill>
                  <a:schemeClr val="accent5"/>
                </a:solidFill>
              </a:rPr>
              <a:t>repeat 3 times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idx="1" type="body"/>
          </p:nvPr>
        </p:nvSpPr>
        <p:spPr>
          <a:xfrm>
            <a:off x="311700" y="1017450"/>
            <a:ext cx="8285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Did you write “REPEAT 3 TIMES” where the phrase was repeated?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289" name="Google Shape;289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197" y="2321150"/>
            <a:ext cx="2454200" cy="24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08" y="3208042"/>
            <a:ext cx="885175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727525" y="1446275"/>
            <a:ext cx="39387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Ohhhh, yeeeh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 now baby I'm sure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just can't wait till the day when you knock on my door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everytime I go for the mailbox, gotta hold myself down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'Cause I just can't wait till you write me you're coming around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r>
              <a:rPr lang="en" sz="900">
                <a:solidFill>
                  <a:schemeClr val="accent1"/>
                </a:solidFill>
              </a:rPr>
              <a:t>    </a:t>
            </a:r>
            <a:r>
              <a:rPr b="1" lang="en" sz="900">
                <a:solidFill>
                  <a:schemeClr val="accent5"/>
                </a:solidFill>
              </a:rPr>
              <a:t>repeat 3 times</a:t>
            </a:r>
            <a:endParaRPr b="1" sz="9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Hey, alright now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Hey yeah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used to think maybe you loved me, now I know that it's true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I don't want to spend my whole life, just waiting for you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Now I don't want you back for the weekend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Not back for a day, no no no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I said baby I just want you back and I want you to stay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Woah yeah!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highlight>
                  <a:srgbClr val="FFFF00"/>
                </a:highlight>
              </a:rPr>
              <a:t>I'm walking on sunshine, woooah</a:t>
            </a:r>
            <a:r>
              <a:rPr lang="en" sz="900">
                <a:solidFill>
                  <a:schemeClr val="accent1"/>
                </a:solidFill>
              </a:rPr>
              <a:t>    </a:t>
            </a:r>
            <a:r>
              <a:rPr b="1" lang="en" sz="900">
                <a:solidFill>
                  <a:schemeClr val="accent5"/>
                </a:solidFill>
              </a:rPr>
              <a:t>repeat 3 times</a:t>
            </a:r>
            <a:endParaRPr sz="9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And don't it feel good!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293" name="Google Shape;293;p45"/>
          <p:cNvSpPr/>
          <p:nvPr/>
        </p:nvSpPr>
        <p:spPr>
          <a:xfrm flipH="1">
            <a:off x="4900450" y="1714350"/>
            <a:ext cx="1921800" cy="1299900"/>
          </a:xfrm>
          <a:prstGeom prst="wedgeEllipseCallout">
            <a:avLst>
              <a:gd fmla="val -39706" name="adj1"/>
              <a:gd fmla="val 81895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5"/>
          <p:cNvSpPr txBox="1"/>
          <p:nvPr/>
        </p:nvSpPr>
        <p:spPr>
          <a:xfrm>
            <a:off x="5088800" y="2056500"/>
            <a:ext cx="166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Yay… this is now shorter too!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Introducing the repeat function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hana Clutha from Ocado Technology talks about how to use repeat functions." id="300" name="Google Shape;300;p46" title="Mahana explains repeat functi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853" y="1152475"/>
            <a:ext cx="607359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213" y="1360350"/>
            <a:ext cx="6105523" cy="2004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6" name="Google Shape;306;p47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47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7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1:37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311700" y="519700"/>
            <a:ext cx="3438000" cy="338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8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6" name="Google Shape;3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988" y="1434575"/>
            <a:ext cx="7282025" cy="24655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17" name="Google Shape;317;p48"/>
          <p:cNvSpPr/>
          <p:nvPr/>
        </p:nvSpPr>
        <p:spPr>
          <a:xfrm>
            <a:off x="1245375" y="2492575"/>
            <a:ext cx="3852900" cy="76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8"/>
          <p:cNvSpPr/>
          <p:nvPr/>
        </p:nvSpPr>
        <p:spPr>
          <a:xfrm rot="5400000">
            <a:off x="5854650" y="1880875"/>
            <a:ext cx="829800" cy="1839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5E696C"/>
          </a:solidFill>
          <a:ln cap="flat" cmpd="sng" w="9525">
            <a:solidFill>
              <a:srgbClr val="5E696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8"/>
          <p:cNvSpPr txBox="1"/>
          <p:nvPr/>
        </p:nvSpPr>
        <p:spPr>
          <a:xfrm>
            <a:off x="5607750" y="2492575"/>
            <a:ext cx="132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Now complete levels 19 - 21!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sz="2680"/>
          </a:p>
        </p:txBody>
      </p:sp>
      <p:sp>
        <p:nvSpPr>
          <p:cNvPr id="321" name="Google Shape;321;p48"/>
          <p:cNvSpPr txBox="1"/>
          <p:nvPr/>
        </p:nvSpPr>
        <p:spPr>
          <a:xfrm>
            <a:off x="3409950" y="4478025"/>
            <a:ext cx="23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AF434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play the levels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340" y="799999"/>
            <a:ext cx="5623423" cy="3046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27" name="Google Shape;327;p49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4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1:11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Graphics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6" name="Google Shape;336;p50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7" name="Google Shape;3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913" y="1228675"/>
            <a:ext cx="6371783" cy="31029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8" name="Google Shape;338;p50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50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5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1:39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idx="1" type="body"/>
          </p:nvPr>
        </p:nvSpPr>
        <p:spPr>
          <a:xfrm>
            <a:off x="2885025" y="3968950"/>
            <a:ext cx="3380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Worksheet Questions</a:t>
            </a:r>
            <a:endParaRPr/>
          </a:p>
        </p:txBody>
      </p:sp>
      <p:pic>
        <p:nvPicPr>
          <p:cNvPr id="347" name="Google Shape;34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Worksheet Activity</a:t>
            </a:r>
            <a:endParaRPr sz="2680"/>
          </a:p>
        </p:txBody>
      </p:sp>
      <p:pic>
        <p:nvPicPr>
          <p:cNvPr id="349" name="Google Shape;34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7438">
            <a:off x="4049079" y="2028579"/>
            <a:ext cx="929240" cy="9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1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88" y="24050"/>
            <a:ext cx="8816000" cy="49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 txBox="1"/>
          <p:nvPr>
            <p:ph type="title"/>
          </p:nvPr>
        </p:nvSpPr>
        <p:spPr>
          <a:xfrm>
            <a:off x="311700" y="391350"/>
            <a:ext cx="5152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35328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today’s date.</a:t>
            </a:r>
            <a:endParaRPr sz="6873"/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the heading: </a:t>
            </a:r>
            <a:r>
              <a:rPr b="1" lang="en" sz="6873">
                <a:solidFill>
                  <a:srgbClr val="F55E61"/>
                </a:solidFill>
              </a:rPr>
              <a:t>Repeat block</a:t>
            </a:r>
            <a:endParaRPr sz="6723">
              <a:solidFill>
                <a:srgbClr val="222222"/>
              </a:solidFill>
            </a:endParaRPr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Use all or some of the following prompts to show your learning today.</a:t>
            </a:r>
            <a:endParaRPr sz="6723">
              <a:solidFill>
                <a:srgbClr val="222222"/>
              </a:solidFill>
            </a:endParaRPr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It is </a:t>
            </a:r>
            <a:r>
              <a:rPr b="1" lang="en" sz="5823"/>
              <a:t>useful </a:t>
            </a:r>
            <a:r>
              <a:rPr lang="en" sz="5823"/>
              <a:t>to have a </a:t>
            </a:r>
            <a:r>
              <a:rPr b="1" lang="en" sz="5823"/>
              <a:t>block for repeat</a:t>
            </a:r>
            <a:r>
              <a:rPr lang="en" sz="5823"/>
              <a:t> because …..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It was challenging when……..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 got better at ………..</a:t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0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2914175"/>
            <a:ext cx="2018250" cy="20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737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471125" y="391350"/>
            <a:ext cx="5332800" cy="4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Learning Intention: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are learning to understand and use simple repetition.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Success Criteria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•</a:t>
            </a:r>
            <a:r>
              <a:rPr b="1" lang="en"/>
              <a:t> </a:t>
            </a:r>
            <a:r>
              <a:rPr lang="en"/>
              <a:t>I</a:t>
            </a:r>
            <a:r>
              <a:rPr lang="en"/>
              <a:t> can identify repetition in real life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follow an algorithm using repetition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create an algorithm using repetition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398275" y="257425"/>
            <a:ext cx="83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800" y="1189975"/>
            <a:ext cx="2898851" cy="28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Sequence and Accuracy</a:t>
            </a:r>
            <a:endParaRPr/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4250450" y="1152475"/>
            <a:ext cx="423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to the person sitting next to you and give </a:t>
            </a:r>
            <a:r>
              <a:rPr b="1" lang="en"/>
              <a:t>sequenced and accurate</a:t>
            </a:r>
            <a:r>
              <a:rPr lang="en"/>
              <a:t> instructions for one of the following: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</a:t>
            </a:r>
            <a:r>
              <a:rPr lang="en"/>
              <a:t>aking</a:t>
            </a:r>
            <a:r>
              <a:rPr lang="en"/>
              <a:t> your bed.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breakfast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Kicking a ball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Playing a game </a:t>
            </a:r>
            <a:endParaRPr/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 b="10440" l="7700" r="5486" t="9373"/>
          <a:stretch/>
        </p:blipFill>
        <p:spPr>
          <a:xfrm>
            <a:off x="501150" y="1105950"/>
            <a:ext cx="3749300" cy="34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311700" y="1591800"/>
            <a:ext cx="5389500" cy="19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Turn and talk with a partner.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Can you think of any instances in real life where actions are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repeated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475" y="1567555"/>
            <a:ext cx="1912000" cy="1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311700" y="1152475"/>
            <a:ext cx="813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each of the 3 videos below and discuss: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happening in each video?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actions being repeated?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do the repeated actions stop? 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1"/>
          <p:cNvSpPr txBox="1"/>
          <p:nvPr/>
        </p:nvSpPr>
        <p:spPr>
          <a:xfrm>
            <a:off x="4997800" y="1017450"/>
            <a:ext cx="14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925" y="3305500"/>
            <a:ext cx="1428950" cy="14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525" y="3161675"/>
            <a:ext cx="1572774" cy="15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5950" y="3116500"/>
            <a:ext cx="1617949" cy="161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pic>
        <p:nvPicPr>
          <p:cNvPr id="160" name="Google Shape;160;p3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2808" y="3577392"/>
            <a:ext cx="885175" cy="8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19383" y="3505467"/>
            <a:ext cx="885175" cy="8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>
            <a:hlinkClick r:id="rId12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2346" y="3482879"/>
            <a:ext cx="885175" cy="8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311700" y="1152475"/>
            <a:ext cx="813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see…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4997800" y="1017450"/>
            <a:ext cx="14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311700" y="1152475"/>
            <a:ext cx="813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see…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 ball bouncing</a:t>
            </a:r>
            <a:endParaRPr/>
          </a:p>
        </p:txBody>
      </p:sp>
      <p:sp>
        <p:nvSpPr>
          <p:cNvPr id="175" name="Google Shape;175;p33"/>
          <p:cNvSpPr txBox="1"/>
          <p:nvPr/>
        </p:nvSpPr>
        <p:spPr>
          <a:xfrm>
            <a:off x="4997800" y="1017450"/>
            <a:ext cx="14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925" y="3305500"/>
            <a:ext cx="1428950" cy="14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Understanding the REPEAT operation in an algorithm</a:t>
            </a:r>
            <a:endParaRPr sz="2680"/>
          </a:p>
        </p:txBody>
      </p:sp>
      <p:pic>
        <p:nvPicPr>
          <p:cNvPr id="178" name="Google Shape;178;p3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2808" y="3577392"/>
            <a:ext cx="885175" cy="8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