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5"/>
    <p:sldMasterId id="2147483671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y="5143500" cx="9144000"/>
  <p:notesSz cx="6858000" cy="9144000"/>
  <p:embeddedFontLst>
    <p:embeddedFont>
      <p:font typeface="Roboto"/>
      <p:regular r:id="rId27"/>
      <p:bold r:id="rId28"/>
      <p:italic r:id="rId29"/>
      <p:boldItalic r:id="rId30"/>
    </p:embeddedFont>
    <p:embeddedFont>
      <p:font typeface="Playfair Display"/>
      <p:regular r:id="rId31"/>
      <p:bold r:id="rId32"/>
      <p:italic r:id="rId33"/>
      <p:boldItalic r:id="rId34"/>
    </p:embeddedFont>
    <p:embeddedFont>
      <p:font typeface="Lato"/>
      <p:regular r:id="rId35"/>
      <p:bold r:id="rId36"/>
      <p:italic r:id="rId37"/>
      <p:boldItalic r:id="rId38"/>
    </p:embeddedFont>
    <p:embeddedFont>
      <p:font typeface="Francois One"/>
      <p:regular r:id="rId3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86B0AA5-352B-44FF-A3F1-B33EF8DF2926}">
  <a:tblStyle styleId="{386B0AA5-352B-44FF-A3F1-B33EF8DF292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slide" Target="slides/slide17.xml"/><Relationship Id="rId23" Type="http://schemas.openxmlformats.org/officeDocument/2006/relationships/slide" Target="slides/slide1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slide" Target="slides/slide19.xml"/><Relationship Id="rId25" Type="http://schemas.openxmlformats.org/officeDocument/2006/relationships/slide" Target="slides/slide18.xml"/><Relationship Id="rId28" Type="http://schemas.openxmlformats.org/officeDocument/2006/relationships/font" Target="fonts/Roboto-bold.fntdata"/><Relationship Id="rId27" Type="http://schemas.openxmlformats.org/officeDocument/2006/relationships/font" Target="fonts/Roboto-regular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29" Type="http://schemas.openxmlformats.org/officeDocument/2006/relationships/font" Target="fonts/Roboto-italic.fntdata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1" Type="http://schemas.openxmlformats.org/officeDocument/2006/relationships/font" Target="fonts/PlayfairDisplay-regular.fntdata"/><Relationship Id="rId30" Type="http://schemas.openxmlformats.org/officeDocument/2006/relationships/font" Target="fonts/Roboto-boldItalic.fntdata"/><Relationship Id="rId11" Type="http://schemas.openxmlformats.org/officeDocument/2006/relationships/slide" Target="slides/slide4.xml"/><Relationship Id="rId33" Type="http://schemas.openxmlformats.org/officeDocument/2006/relationships/font" Target="fonts/PlayfairDisplay-italic.fntdata"/><Relationship Id="rId10" Type="http://schemas.openxmlformats.org/officeDocument/2006/relationships/slide" Target="slides/slide3.xml"/><Relationship Id="rId32" Type="http://schemas.openxmlformats.org/officeDocument/2006/relationships/font" Target="fonts/PlayfairDisplay-bold.fntdata"/><Relationship Id="rId13" Type="http://schemas.openxmlformats.org/officeDocument/2006/relationships/slide" Target="slides/slide6.xml"/><Relationship Id="rId35" Type="http://schemas.openxmlformats.org/officeDocument/2006/relationships/font" Target="fonts/Lato-regular.fntdata"/><Relationship Id="rId12" Type="http://schemas.openxmlformats.org/officeDocument/2006/relationships/slide" Target="slides/slide5.xml"/><Relationship Id="rId34" Type="http://schemas.openxmlformats.org/officeDocument/2006/relationships/font" Target="fonts/PlayfairDisplay-boldItalic.fntdata"/><Relationship Id="rId15" Type="http://schemas.openxmlformats.org/officeDocument/2006/relationships/slide" Target="slides/slide8.xml"/><Relationship Id="rId37" Type="http://schemas.openxmlformats.org/officeDocument/2006/relationships/font" Target="fonts/Lato-italic.fntdata"/><Relationship Id="rId14" Type="http://schemas.openxmlformats.org/officeDocument/2006/relationships/slide" Target="slides/slide7.xml"/><Relationship Id="rId36" Type="http://schemas.openxmlformats.org/officeDocument/2006/relationships/font" Target="fonts/Lato-bold.fntdata"/><Relationship Id="rId17" Type="http://schemas.openxmlformats.org/officeDocument/2006/relationships/slide" Target="slides/slide10.xml"/><Relationship Id="rId39" Type="http://schemas.openxmlformats.org/officeDocument/2006/relationships/font" Target="fonts/FrancoisOne-regular.fntdata"/><Relationship Id="rId16" Type="http://schemas.openxmlformats.org/officeDocument/2006/relationships/slide" Target="slides/slide9.xml"/><Relationship Id="rId38" Type="http://schemas.openxmlformats.org/officeDocument/2006/relationships/font" Target="fonts/Lato-boldItalic.fntdata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inspiritscholars.com/blog/what-is-an-algorithm-for-kids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557d4c230d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2557d4c230d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2"/>
              </a:rPr>
              <a:t>https://www.inspiritscholars.com/blog/what-is-an-algorithm-for-kids/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48ade54279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48ade54279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>
              <a:solidFill>
                <a:srgbClr val="F55E6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7a7dfcec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7a7dfcec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task will focus on the accuracy of instructions for algorithms to be successful. 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6408520feb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26408520fe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task will focus on the accuracy of instructions for algorithms to be successful.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a7a7dfcec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a7a7dfcec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Teacher to show students after 5 minutes. 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a7a7dfcec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Google Shape;216;g2a7a7dfcec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When students have completed worksheet 2, teacher leads discussion </a:t>
            </a:r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2a7a7dfceca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2a7a7dfceca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When students have completed worksheet 2, teacher leads discussion </a:t>
            </a:r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a7a7dfceca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a7a7dfceca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When students have completed worksheet 2, teacher leads discussion </a:t>
            </a:r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6408520feb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26408520feb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5E696C"/>
                </a:solidFill>
                <a:latin typeface="Calibri"/>
                <a:ea typeface="Calibri"/>
                <a:cs typeface="Calibri"/>
                <a:sym typeface="Calibri"/>
              </a:rPr>
              <a:t>When students have completed worksheet 2, teacher leads discussion </a:t>
            </a:r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85def92aef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285def92aef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48ade54279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48ade54279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learning journal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4796fbec39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4796fbec39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48ac06495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48ac0649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2af03e1fde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2af03e1fde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5713821e3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5713821e3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55bce8a3d6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55bce8a3d6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Students may work </a:t>
            </a:r>
            <a:r>
              <a:rPr lang="en"/>
              <a:t>independently</a:t>
            </a:r>
            <a:r>
              <a:rPr lang="en"/>
              <a:t> or in pairs. When discussing the importance of sequence be sure to iterate the point that humans can adapt to different instructions but computers can’t.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713821e30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713821e30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this slide for students to check their own work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5713821e30_0_1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25713821e30_0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Revise the meaning of the </a:t>
            </a:r>
            <a:r>
              <a:rPr lang="en" sz="1400"/>
              <a:t>word </a:t>
            </a:r>
            <a:r>
              <a:rPr b="1" lang="en" sz="1400"/>
              <a:t>sequence</a:t>
            </a:r>
            <a:r>
              <a:rPr lang="en" sz="1400"/>
              <a:t> and add to word wall </a:t>
            </a:r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285def92aef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285def92aef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rgbClr val="0C2A4A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/>
          <p:nvPr/>
        </p:nvSpPr>
        <p:spPr>
          <a:xfrm flipH="1" rot="-5400000">
            <a:off x="4955688" y="961013"/>
            <a:ext cx="5149325" cy="3227300"/>
          </a:xfrm>
          <a:prstGeom prst="flowChartManualInpu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type="ctrTitle"/>
          </p:nvPr>
        </p:nvSpPr>
        <p:spPr>
          <a:xfrm>
            <a:off x="311700" y="528325"/>
            <a:ext cx="8520600" cy="104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Francois One"/>
              <a:buNone/>
              <a:defRPr sz="5200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62" name="Google Shape;62;p14"/>
          <p:cNvSpPr txBox="1"/>
          <p:nvPr>
            <p:ph idx="1" type="subTitle"/>
          </p:nvPr>
        </p:nvSpPr>
        <p:spPr>
          <a:xfrm>
            <a:off x="311700" y="16149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DDAE"/>
              </a:buClr>
              <a:buSzPts val="2800"/>
              <a:buFont typeface="Francois One"/>
              <a:buNone/>
              <a:defRPr sz="2800">
                <a:solidFill>
                  <a:srgbClr val="30DDAE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3600"/>
              <a:buFont typeface="Francois One"/>
              <a:buNone/>
              <a:defRPr sz="36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7" name="Google Shape;67;p15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●"/>
              <a:defRPr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Font typeface="Roboto"/>
              <a:buChar char="○"/>
              <a:defRPr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Font typeface="Roboto"/>
              <a:buChar char="■"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2" name="Google Shape;72;p16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5" name="Google Shape;7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6" name="Google Shape;7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17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None/>
              <a:defRPr>
                <a:solidFill>
                  <a:srgbClr val="25326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1" name="Google Shape;81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8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85" name="Google Shape;85;p1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" name="Google Shape;87;p19"/>
          <p:cNvSpPr/>
          <p:nvPr/>
        </p:nvSpPr>
        <p:spPr>
          <a:xfrm>
            <a:off x="-6215" y="0"/>
            <a:ext cx="9162000" cy="74400"/>
          </a:xfrm>
          <a:prstGeom prst="rect">
            <a:avLst/>
          </a:prstGeom>
          <a:solidFill>
            <a:srgbClr val="30DD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30DDAE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90" name="Google Shape;90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1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5" name="Google Shape;95;p21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99" name="Google Shape;99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3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2" name="Google Shape;102;p23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03" name="Google Shape;10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25326F"/>
              </a:buClr>
              <a:buSzPts val="2800"/>
              <a:buFont typeface="Francois One"/>
              <a:buNone/>
              <a:defRPr sz="2800">
                <a:solidFill>
                  <a:srgbClr val="25326F"/>
                </a:solidFill>
                <a:latin typeface="Francois One"/>
                <a:ea typeface="Francois One"/>
                <a:cs typeface="Francois One"/>
                <a:sym typeface="Francois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7" name="Google Shape;57;p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png"/><Relationship Id="rId4" Type="http://schemas.openxmlformats.org/officeDocument/2006/relationships/hyperlink" Target="https://www.codeforlife.education/rapidrouter/" TargetMode="Externa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youtu.be/7ZHf8p-PPE0" TargetMode="External"/><Relationship Id="rId4" Type="http://schemas.openxmlformats.org/officeDocument/2006/relationships/image" Target="../media/image20.png"/><Relationship Id="rId5" Type="http://schemas.openxmlformats.org/officeDocument/2006/relationships/hyperlink" Target="https://drive.google.com/drive/folders/1nRjlCPyosMkvOcV7Itwt6Ze-rc8p6ntN" TargetMode="External"/><Relationship Id="rId6" Type="http://schemas.openxmlformats.org/officeDocument/2006/relationships/image" Target="../media/image11.png"/><Relationship Id="rId7" Type="http://schemas.openxmlformats.org/officeDocument/2006/relationships/hyperlink" Target="https://youtu.be/7ZHf8p-PPE0" TargetMode="External"/><Relationship Id="rId8" Type="http://schemas.openxmlformats.org/officeDocument/2006/relationships/image" Target="../media/image2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s://drive.google.com/drive/folders/1nRjlCPyosMkvOcV7Itwt6Ze-rc8p6ntN" TargetMode="External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1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hyperlink" Target="https://drive.google.com/drive/folders/1nRjlCPyosMkvOcV7Itwt6Ze-rc8p6ntN" TargetMode="External"/><Relationship Id="rId4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Relationship Id="rId4" Type="http://schemas.openxmlformats.org/officeDocument/2006/relationships/hyperlink" Target="https://youtu.be/vrWYZlkFju0" TargetMode="External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docs.google.com/presentation/d/1txgev3LwvlID6cfsLpjTmSm-GnGz10G8nPt_LijzDr8/edit#slide=id.g255bce8a3d6_0_97" TargetMode="External"/><Relationship Id="rId4" Type="http://schemas.openxmlformats.org/officeDocument/2006/relationships/hyperlink" Target="https://docs.google.com/presentation/d/1txgev3LwvlID6cfsLpjTmSm-GnGz10G8nPt_LijzDr8/edit#slide=id.g255bce8a3d6_0_97" TargetMode="External"/><Relationship Id="rId5" Type="http://schemas.openxmlformats.org/officeDocument/2006/relationships/hyperlink" Target="https://docs.google.com/document/d/1osyl0N91w7swlpxUFoHzHba66Z0TmeCcmm2D-7z4y-8/edit?usp=drive_link" TargetMode="External"/><Relationship Id="rId6" Type="http://schemas.openxmlformats.org/officeDocument/2006/relationships/hyperlink" Target="https://docs.google.com/presentation/d/1txgev3LwvlID6cfsLpjTmSm-GnGz10G8nPt_LijzDr8/edit#slide=id.g255bce8a3d6_0_97" TargetMode="External"/><Relationship Id="rId7" Type="http://schemas.openxmlformats.org/officeDocument/2006/relationships/hyperlink" Target="https://docs.google.com/presentation/d/1txgev3LwvlID6cfsLpjTmSm-GnGz10G8nPt_LijzDr8/edit#slide=id.g255bce8a3d6_0_97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png"/><Relationship Id="rId4" Type="http://schemas.openxmlformats.org/officeDocument/2006/relationships/hyperlink" Target="https://youtu.be/yF4IgK15VIo" TargetMode="External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Relationship Id="rId4" Type="http://schemas.openxmlformats.org/officeDocument/2006/relationships/hyperlink" Target="https://vimeo.com/847882194?share=copy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ocs.google.com/document/d/1osyl0N91w7swlpxUFoHzHba66Z0TmeCcmm2D-7z4y-8/edit?usp=drive_link" TargetMode="External"/><Relationship Id="rId4" Type="http://schemas.openxmlformats.org/officeDocument/2006/relationships/image" Target="../media/image10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hyperlink" Target="https://youtu.be/NyD3iuv_BVA" TargetMode="External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C2A4A"/>
        </a:soli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type="ctrTitle"/>
          </p:nvPr>
        </p:nvSpPr>
        <p:spPr>
          <a:xfrm>
            <a:off x="578925" y="743925"/>
            <a:ext cx="4656300" cy="99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Francois One"/>
                <a:ea typeface="Francois One"/>
                <a:cs typeface="Francois One"/>
                <a:sym typeface="Francois One"/>
              </a:rPr>
              <a:t>Lesson </a:t>
            </a:r>
            <a:r>
              <a:rPr lang="en"/>
              <a:t>2</a:t>
            </a:r>
            <a:endParaRPr>
              <a:solidFill>
                <a:srgbClr val="FFFFFF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sp>
        <p:nvSpPr>
          <p:cNvPr id="111" name="Google Shape;111;p25"/>
          <p:cNvSpPr txBox="1"/>
          <p:nvPr>
            <p:ph idx="1" type="subTitle"/>
          </p:nvPr>
        </p:nvSpPr>
        <p:spPr>
          <a:xfrm>
            <a:off x="579000" y="1621225"/>
            <a:ext cx="4797000" cy="125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FFD966"/>
                </a:solidFill>
              </a:rPr>
              <a:t>Sequencing</a:t>
            </a:r>
            <a:endParaRPr>
              <a:solidFill>
                <a:srgbClr val="FFD966"/>
              </a:solidFill>
              <a:latin typeface="Francois One"/>
              <a:ea typeface="Francois One"/>
              <a:cs typeface="Francois One"/>
              <a:sym typeface="Francois One"/>
            </a:endParaRPr>
          </a:p>
        </p:txBody>
      </p:sp>
      <p:pic>
        <p:nvPicPr>
          <p:cNvPr id="112" name="Google Shape;11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7028" y="1460763"/>
            <a:ext cx="1800002" cy="2221976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5"/>
          <p:cNvSpPr txBox="1"/>
          <p:nvPr>
            <p:ph idx="4294967295" type="body"/>
          </p:nvPr>
        </p:nvSpPr>
        <p:spPr>
          <a:xfrm>
            <a:off x="6285725" y="4736975"/>
            <a:ext cx="2757300" cy="30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CCCCCC"/>
                </a:solidFill>
              </a:rPr>
              <a:t>csinschools.com</a:t>
            </a:r>
            <a:endParaRPr sz="1400">
              <a:solidFill>
                <a:srgbClr val="CCCCCC"/>
              </a:solidFill>
            </a:endParaRPr>
          </a:p>
        </p:txBody>
      </p:sp>
      <p:pic>
        <p:nvPicPr>
          <p:cNvPr id="114" name="Google Shape;114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43625" y="2184325"/>
            <a:ext cx="2757300" cy="275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4"/>
          <p:cNvSpPr txBox="1"/>
          <p:nvPr/>
        </p:nvSpPr>
        <p:spPr>
          <a:xfrm>
            <a:off x="260400" y="1894550"/>
            <a:ext cx="3540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pSp>
        <p:nvGrpSpPr>
          <p:cNvPr id="178" name="Google Shape;178;p34"/>
          <p:cNvGrpSpPr/>
          <p:nvPr/>
        </p:nvGrpSpPr>
        <p:grpSpPr>
          <a:xfrm>
            <a:off x="2052900" y="559525"/>
            <a:ext cx="5038200" cy="4455055"/>
            <a:chOff x="3550725" y="305175"/>
            <a:chExt cx="5038200" cy="4455055"/>
          </a:xfrm>
        </p:grpSpPr>
        <p:pic>
          <p:nvPicPr>
            <p:cNvPr id="179" name="Google Shape;179;p3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550725" y="305175"/>
              <a:ext cx="5038200" cy="44550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</p:pic>
        <p:sp>
          <p:nvSpPr>
            <p:cNvPr id="180" name="Google Shape;180;p34"/>
            <p:cNvSpPr/>
            <p:nvPr/>
          </p:nvSpPr>
          <p:spPr>
            <a:xfrm>
              <a:off x="3773100" y="1568450"/>
              <a:ext cx="2110800" cy="13596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34"/>
            <p:cNvSpPr/>
            <p:nvPr/>
          </p:nvSpPr>
          <p:spPr>
            <a:xfrm>
              <a:off x="3773100" y="3323550"/>
              <a:ext cx="2110800" cy="1300200"/>
            </a:xfrm>
            <a:prstGeom prst="rect">
              <a:avLst/>
            </a:prstGeom>
            <a:noFill/>
            <a:ln cap="flat" cmpd="sng" w="19050">
              <a:solidFill>
                <a:srgbClr val="FF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34"/>
            <p:cNvSpPr/>
            <p:nvPr/>
          </p:nvSpPr>
          <p:spPr>
            <a:xfrm rot="5400000">
              <a:off x="6645950" y="1328750"/>
              <a:ext cx="829800" cy="1839000"/>
            </a:xfrm>
            <a:prstGeom prst="wedgeRectCallout">
              <a:avLst>
                <a:gd fmla="val -20833" name="adj1"/>
                <a:gd fmla="val 62500" name="adj2"/>
              </a:avLst>
            </a:prstGeom>
            <a:solidFill>
              <a:srgbClr val="5E696C"/>
            </a:solidFill>
            <a:ln cap="flat" cmpd="sng" w="9525">
              <a:solidFill>
                <a:srgbClr val="5E696C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34"/>
            <p:cNvSpPr txBox="1"/>
            <p:nvPr/>
          </p:nvSpPr>
          <p:spPr>
            <a:xfrm>
              <a:off x="6399050" y="1940450"/>
              <a:ext cx="1323600" cy="615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Now complete levels 6 - 18!</a:t>
              </a:r>
              <a:endParaRPr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cxnSp>
        <p:nvCxnSpPr>
          <p:cNvPr id="184" name="Google Shape;184;p34"/>
          <p:cNvCxnSpPr>
            <a:stCxn id="180" idx="2"/>
            <a:endCxn id="181" idx="0"/>
          </p:cNvCxnSpPr>
          <p:nvPr/>
        </p:nvCxnSpPr>
        <p:spPr>
          <a:xfrm>
            <a:off x="3330675" y="3182400"/>
            <a:ext cx="0" cy="39540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dot"/>
            <a:round/>
            <a:headEnd len="med" w="med" type="none"/>
            <a:tailEnd len="med" w="med" type="stealth"/>
          </a:ln>
        </p:spPr>
      </p:cxnSp>
      <p:sp>
        <p:nvSpPr>
          <p:cNvPr id="185" name="Google Shape;185;p34"/>
          <p:cNvSpPr txBox="1"/>
          <p:nvPr/>
        </p:nvSpPr>
        <p:spPr>
          <a:xfrm>
            <a:off x="2938500" y="0"/>
            <a:ext cx="32670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8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Rapid Router Time!</a:t>
            </a:r>
            <a:endParaRPr b="1" sz="2680">
              <a:solidFill>
                <a:srgbClr val="F55E6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186" name="Google Shape;186;p34"/>
          <p:cNvSpPr txBox="1"/>
          <p:nvPr/>
        </p:nvSpPr>
        <p:spPr>
          <a:xfrm>
            <a:off x="7205700" y="2030050"/>
            <a:ext cx="16464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AF4345"/>
                </a:solidFill>
                <a:latin typeface="Lato"/>
                <a:ea typeface="Lato"/>
                <a:cs typeface="Lato"/>
                <a:sym typeface="La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Click here to play the levels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/>
          <p:nvPr>
            <p:ph idx="1" type="body"/>
          </p:nvPr>
        </p:nvSpPr>
        <p:spPr>
          <a:xfrm>
            <a:off x="311700" y="1152475"/>
            <a:ext cx="5448000" cy="37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Watch a video demonstrating how to make a cheese sandwich.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              </a:t>
            </a:r>
            <a:endParaRPr/>
          </a:p>
        </p:txBody>
      </p:sp>
      <p:pic>
        <p:nvPicPr>
          <p:cNvPr id="192" name="Google Shape;192;p35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95825" y="1934325"/>
            <a:ext cx="3062395" cy="172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Accuracy: How to Make a Cheese Sandwich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4" name="Google Shape;194;p35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85400" y="1328450"/>
            <a:ext cx="3253800" cy="325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35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513963" y="2507350"/>
            <a:ext cx="626100" cy="6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Accuracy: How to Make a Cheese Sandwich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1" name="Google Shape;201;p36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5400" y="1328450"/>
            <a:ext cx="3253800" cy="3253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6"/>
          <p:cNvSpPr txBox="1"/>
          <p:nvPr/>
        </p:nvSpPr>
        <p:spPr>
          <a:xfrm>
            <a:off x="428625" y="1138525"/>
            <a:ext cx="5277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Calibri"/>
                <a:ea typeface="Calibri"/>
                <a:cs typeface="Calibri"/>
                <a:sym typeface="Calibri"/>
              </a:rPr>
              <a:t>Here are some instructions to make a 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cheese</a:t>
            </a:r>
            <a:r>
              <a:rPr b="1" lang="en">
                <a:latin typeface="Calibri"/>
                <a:ea typeface="Calibri"/>
                <a:cs typeface="Calibri"/>
                <a:sym typeface="Calibri"/>
              </a:rPr>
              <a:t> sandwich. 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36"/>
          <p:cNvSpPr txBox="1"/>
          <p:nvPr/>
        </p:nvSpPr>
        <p:spPr>
          <a:xfrm>
            <a:off x="602750" y="1724225"/>
            <a:ext cx="4527300" cy="1046700"/>
          </a:xfrm>
          <a:prstGeom prst="rect">
            <a:avLst/>
          </a:prstGeom>
          <a:noFill/>
          <a:ln cap="flat" cmpd="sng" w="9525">
            <a:solidFill>
              <a:srgbClr val="F1C23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Get some ingredients for a cheese sandwich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Put them on the bread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Use a knife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Calibri"/>
              <a:buAutoNum type="arabicPeriod"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Serve on a plate and enjoy</a:t>
            </a:r>
            <a:endParaRPr sz="1800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36"/>
          <p:cNvSpPr txBox="1"/>
          <p:nvPr/>
        </p:nvSpPr>
        <p:spPr>
          <a:xfrm>
            <a:off x="375050" y="3254875"/>
            <a:ext cx="5277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Talk to the person sitting next to you and think of details you could add to make the instructions more accurate. </a:t>
            </a:r>
            <a:endParaRPr b="1">
              <a:solidFill>
                <a:schemeClr val="dk2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/>
          <p:nvPr>
            <p:ph type="title"/>
          </p:nvPr>
        </p:nvSpPr>
        <p:spPr>
          <a:xfrm>
            <a:off x="311700" y="391350"/>
            <a:ext cx="85206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Did you </a:t>
            </a: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consider any of the following? 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37"/>
          <p:cNvSpPr txBox="1"/>
          <p:nvPr>
            <p:ph idx="1" type="body"/>
          </p:nvPr>
        </p:nvSpPr>
        <p:spPr>
          <a:xfrm>
            <a:off x="311700" y="1612500"/>
            <a:ext cx="8520600" cy="295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Ingredients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Quantity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Utensils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Language to describe the process</a:t>
            </a:r>
            <a:endParaRPr sz="2000"/>
          </a:p>
        </p:txBody>
      </p:sp>
      <p:pic>
        <p:nvPicPr>
          <p:cNvPr id="211" name="Google Shape;21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625" y="1579513"/>
            <a:ext cx="1393425" cy="13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900" y="3128525"/>
            <a:ext cx="1234200" cy="12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0700" y="1579525"/>
            <a:ext cx="1234200" cy="12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8"/>
          <p:cNvSpPr txBox="1"/>
          <p:nvPr>
            <p:ph type="title"/>
          </p:nvPr>
        </p:nvSpPr>
        <p:spPr>
          <a:xfrm>
            <a:off x="311700" y="391350"/>
            <a:ext cx="85206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Quantities? 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38"/>
          <p:cNvSpPr txBox="1"/>
          <p:nvPr>
            <p:ph idx="1" type="body"/>
          </p:nvPr>
        </p:nvSpPr>
        <p:spPr>
          <a:xfrm>
            <a:off x="311700" y="1612500"/>
            <a:ext cx="8520600" cy="190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Check the quantities: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2 slices of bread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 tablespoon of butter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 slice of cheese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33625" y="1579513"/>
            <a:ext cx="1393425" cy="139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37900" y="3128525"/>
            <a:ext cx="1234200" cy="12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10700" y="1579525"/>
            <a:ext cx="1234200" cy="123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391350"/>
            <a:ext cx="85206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Utensils? 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39"/>
          <p:cNvSpPr txBox="1"/>
          <p:nvPr>
            <p:ph idx="1" type="body"/>
          </p:nvPr>
        </p:nvSpPr>
        <p:spPr>
          <a:xfrm>
            <a:off x="311700" y="1612500"/>
            <a:ext cx="3337200" cy="190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Check the utensils: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plate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 knife</a:t>
            </a:r>
            <a:r>
              <a:rPr lang="en" sz="2000"/>
              <a:t>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9" name="Google Shape;22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950" y="1702875"/>
            <a:ext cx="1311226" cy="1311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40850" y="1682375"/>
            <a:ext cx="1352225" cy="135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0"/>
          <p:cNvSpPr txBox="1"/>
          <p:nvPr>
            <p:ph type="title"/>
          </p:nvPr>
        </p:nvSpPr>
        <p:spPr>
          <a:xfrm>
            <a:off x="311700" y="391350"/>
            <a:ext cx="85206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Language choices</a:t>
            </a: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?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p40"/>
          <p:cNvSpPr txBox="1"/>
          <p:nvPr>
            <p:ph idx="1" type="body"/>
          </p:nvPr>
        </p:nvSpPr>
        <p:spPr>
          <a:xfrm>
            <a:off x="311700" y="1612500"/>
            <a:ext cx="8520600" cy="245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Check the </a:t>
            </a:r>
            <a:r>
              <a:rPr b="1" lang="en" sz="2000">
                <a:latin typeface="Calibri"/>
                <a:ea typeface="Calibri"/>
                <a:cs typeface="Calibri"/>
                <a:sym typeface="Calibri"/>
              </a:rPr>
              <a:t>language used to describe the process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: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120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Take 2 slices of bread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Spread the butter on one side of each slice of bread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Place the cheese on one of the bread slices over the butter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Place the other slice of bread over the cheese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Serve sandwich on a plate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1"/>
          <p:cNvSpPr txBox="1"/>
          <p:nvPr>
            <p:ph type="title"/>
          </p:nvPr>
        </p:nvSpPr>
        <p:spPr>
          <a:xfrm>
            <a:off x="311700" y="391350"/>
            <a:ext cx="8520600" cy="93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Compare the two algorithms. </a:t>
            </a:r>
            <a:endParaRPr sz="22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Which one is more effective at providing accurate instructions?</a:t>
            </a:r>
            <a:endParaRPr sz="2200"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Explain your thinking.   </a:t>
            </a:r>
            <a:endParaRPr sz="22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41"/>
          <p:cNvSpPr txBox="1"/>
          <p:nvPr>
            <p:ph idx="1" type="body"/>
          </p:nvPr>
        </p:nvSpPr>
        <p:spPr>
          <a:xfrm>
            <a:off x="5022950" y="1612500"/>
            <a:ext cx="3549600" cy="2451600"/>
          </a:xfrm>
          <a:prstGeom prst="rect">
            <a:avLst/>
          </a:prstGeom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Take 2 slices of bread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Spread the butter on one side of each slice of bread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Place the cheese on one of the bread slices over the butter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Place the other slice of bread over the cheese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AutoNum type="arabicPeriod"/>
            </a:pPr>
            <a:r>
              <a:rPr lang="en" sz="1400">
                <a:solidFill>
                  <a:srgbClr val="000000"/>
                </a:solidFill>
              </a:rPr>
              <a:t>Serve sandwich on a plate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243" name="Google Shape;243;p41"/>
          <p:cNvSpPr txBox="1"/>
          <p:nvPr/>
        </p:nvSpPr>
        <p:spPr>
          <a:xfrm>
            <a:off x="1031375" y="1612500"/>
            <a:ext cx="3013800" cy="1262100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Get some ingredients for a cheese sandwich</a:t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Put them on the bread</a:t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Use a knife </a:t>
            </a:r>
            <a:endParaRPr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400"/>
              <a:buFont typeface="Lato"/>
              <a:buAutoNum type="arabicPeriod"/>
            </a:pPr>
            <a:r>
              <a:rPr lang="en">
                <a:solidFill>
                  <a:srgbClr val="222222"/>
                </a:solidFill>
                <a:latin typeface="Lato"/>
                <a:ea typeface="Lato"/>
                <a:cs typeface="Lato"/>
                <a:sym typeface="Lato"/>
              </a:rPr>
              <a:t>Serve on a plate and enjoy</a:t>
            </a:r>
            <a:endParaRPr sz="1800">
              <a:solidFill>
                <a:srgbClr val="22222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4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1634087" y="3163350"/>
            <a:ext cx="1808375" cy="1808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13" y="79025"/>
            <a:ext cx="8563376" cy="4816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3"/>
          <p:cNvSpPr txBox="1"/>
          <p:nvPr>
            <p:ph type="title"/>
          </p:nvPr>
        </p:nvSpPr>
        <p:spPr>
          <a:xfrm>
            <a:off x="311700" y="391350"/>
            <a:ext cx="51525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Coding Learning Journal 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/>
          </a:bodyPr>
          <a:lstStyle/>
          <a:p>
            <a:pPr indent="-335328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today’s date.</a:t>
            </a:r>
            <a:endParaRPr sz="6873"/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Write the heading: </a:t>
            </a:r>
            <a:r>
              <a:rPr b="1" lang="en" sz="6873">
                <a:solidFill>
                  <a:srgbClr val="F55E61"/>
                </a:solidFill>
              </a:rPr>
              <a:t>Sequencing and Accuracy of an Algorithm</a:t>
            </a:r>
            <a:r>
              <a:rPr lang="en" sz="6873"/>
              <a:t>. </a:t>
            </a:r>
            <a:endParaRPr sz="6723">
              <a:solidFill>
                <a:srgbClr val="222222"/>
              </a:solidFill>
            </a:endParaRPr>
          </a:p>
          <a:p>
            <a:pPr indent="-335328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ct val="97817"/>
              <a:buAutoNum type="arabicPeriod"/>
            </a:pPr>
            <a:r>
              <a:rPr lang="en" sz="6873"/>
              <a:t>Use all or some of the following prompts to show your learning today.</a:t>
            </a:r>
            <a:endParaRPr sz="6723">
              <a:solidFill>
                <a:srgbClr val="222222"/>
              </a:solidFill>
            </a:endParaRPr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b="1" lang="en" sz="5823"/>
              <a:t>Sequencing</a:t>
            </a:r>
            <a:r>
              <a:rPr lang="en" sz="5823"/>
              <a:t> is important because…..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Instructions need to be </a:t>
            </a:r>
            <a:r>
              <a:rPr b="1" lang="en" sz="5823"/>
              <a:t>accurate </a:t>
            </a:r>
            <a:r>
              <a:rPr lang="en" sz="5823"/>
              <a:t>because…..    Here is an example… 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It was challenging when……..</a:t>
            </a:r>
            <a:endParaRPr sz="5823"/>
          </a:p>
          <a:p>
            <a:pPr indent="-321041" lvl="0" marL="914400" rtl="0" algn="l"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en" sz="5823"/>
              <a:t>I got better at ………..</a:t>
            </a:r>
            <a:endParaRPr sz="5823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22925" y="2856825"/>
            <a:ext cx="2009375" cy="2009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6"/>
          <p:cNvSpPr txBox="1"/>
          <p:nvPr/>
        </p:nvSpPr>
        <p:spPr>
          <a:xfrm>
            <a:off x="6896850" y="2326475"/>
            <a:ext cx="2268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graphicFrame>
        <p:nvGraphicFramePr>
          <p:cNvPr id="120" name="Google Shape;120;p26"/>
          <p:cNvGraphicFramePr/>
          <p:nvPr/>
        </p:nvGraphicFramePr>
        <p:xfrm>
          <a:off x="395125" y="8731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{386B0AA5-352B-44FF-A3F1-B33EF8DF2926}</a:tableStyleId>
              </a:tblPr>
              <a:tblGrid>
                <a:gridCol w="2094725"/>
                <a:gridCol w="1293600"/>
                <a:gridCol w="2120025"/>
                <a:gridCol w="2870500"/>
              </a:tblGrid>
              <a:tr h="4887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Lesson 2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  <a:t>Sequencing and accuracy</a:t>
                      </a:r>
                      <a:endParaRPr b="1" sz="1200">
                        <a:solidFill>
                          <a:schemeClr val="lt1"/>
                        </a:solidFill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Time Required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Notes/Details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Resources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D9EEB"/>
                    </a:solidFill>
                  </a:tcPr>
                </a:tc>
              </a:tr>
              <a:tr h="39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Review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5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Think, pair, share.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What I know about algorithms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3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2 slides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589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Sequencing activity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sequence the steps for making a cup of tea.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Check answers; supplied in slides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4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2 slides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    </a:t>
                      </a:r>
                      <a:r>
                        <a:rPr b="1" lang="en" sz="900" u="sng">
                          <a:solidFill>
                            <a:schemeClr val="hlink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5"/>
                        </a:rPr>
                        <a:t>How to Make a Cup of Tea worksheet</a:t>
                      </a:r>
                      <a:b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</a:rPr>
                      </a:b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(one each, or one between two)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47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Accuracy activity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Teacher facilitates a discussion using slides 11-17   to focus on accuracy of instructions for ‘How to Make a Cheese Sandwich.’ </a:t>
                      </a: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.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Check answers; supplied in slides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6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2 slides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projector or interactive whiteboard                                                 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985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Coding Practice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25 minutes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continue to explore Ocado- Code for Life</a:t>
                      </a:r>
                      <a:r>
                        <a:rPr b="1" i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      Levels 6-18</a:t>
                      </a:r>
                      <a:endParaRPr b="1" i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58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Reflection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10 minutes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Students reflect on the learning intention and success criteria by responding to journal prompts. This is also an opportunity for the teacher to gauge student progress.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 u="sng">
                          <a:solidFill>
                            <a:srgbClr val="1155CC"/>
                          </a:solidFill>
                          <a:latin typeface="Lato"/>
                          <a:ea typeface="Lato"/>
                          <a:cs typeface="Lato"/>
                          <a:sym typeface="Lato"/>
                          <a:hlinkClick r:id="rId7">
                            <a:extLst>
                              <a:ext uri="{A12FA001-AC4F-418D-AE19-62706E023703}">
                                <ahyp:hlinkClr val="tx"/>
                              </a:ext>
                            </a:extLst>
                          </a:hlinkClick>
                        </a:rPr>
                        <a:t>Lesson 2 slides 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900">
                          <a:latin typeface="Lato"/>
                          <a:ea typeface="Lato"/>
                          <a:cs typeface="Lato"/>
                          <a:sym typeface="Lato"/>
                        </a:rPr>
                        <a:t>student devices  or workbook</a:t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900">
                        <a:latin typeface="Lato"/>
                        <a:ea typeface="Lato"/>
                        <a:cs typeface="Lato"/>
                        <a:sym typeface="Lato"/>
                      </a:endParaRPr>
                    </a:p>
                  </a:txBody>
                  <a:tcPr marT="63500" marB="63500" marR="63500" marL="6350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21" name="Google Shape;121;p26"/>
          <p:cNvSpPr txBox="1"/>
          <p:nvPr/>
        </p:nvSpPr>
        <p:spPr>
          <a:xfrm>
            <a:off x="642325" y="261875"/>
            <a:ext cx="7856100" cy="59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650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Lesson Outline and Suggested Timings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D966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solidFill>
                <a:srgbClr val="FFD9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8"/>
          <p:cNvSpPr txBox="1"/>
          <p:nvPr>
            <p:ph idx="1" type="body"/>
          </p:nvPr>
        </p:nvSpPr>
        <p:spPr>
          <a:xfrm>
            <a:off x="471125" y="391350"/>
            <a:ext cx="5332800" cy="413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Learning Intention: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are learning to </a:t>
            </a:r>
            <a:r>
              <a:rPr b="1" lang="en"/>
              <a:t>sequence</a:t>
            </a:r>
            <a:r>
              <a:rPr lang="en"/>
              <a:t> the instructions in an  algorithm.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We are learning to create </a:t>
            </a:r>
            <a:r>
              <a:rPr b="1" lang="en"/>
              <a:t>accurate </a:t>
            </a:r>
            <a:r>
              <a:rPr lang="en"/>
              <a:t>algorithms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Success Criteria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000000"/>
                </a:solidFill>
              </a:rPr>
              <a:t>•</a:t>
            </a:r>
            <a:r>
              <a:rPr b="1" lang="en"/>
              <a:t> </a:t>
            </a:r>
            <a:r>
              <a:rPr lang="en"/>
              <a:t>I can </a:t>
            </a:r>
            <a:r>
              <a:rPr b="1" lang="en"/>
              <a:t>sequence </a:t>
            </a:r>
            <a:r>
              <a:rPr lang="en"/>
              <a:t>the instructions in an </a:t>
            </a:r>
            <a:r>
              <a:rPr lang="en"/>
              <a:t>algorithm</a:t>
            </a:r>
            <a:r>
              <a:rPr lang="en"/>
              <a:t>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• I can add details to instructions to </a:t>
            </a:r>
            <a:r>
              <a:rPr lang="en"/>
              <a:t>create</a:t>
            </a:r>
            <a:r>
              <a:rPr lang="en"/>
              <a:t> </a:t>
            </a:r>
            <a:r>
              <a:rPr b="1" lang="en"/>
              <a:t>accurate algorithms. </a:t>
            </a:r>
            <a:endParaRPr b="1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28"/>
          <p:cNvSpPr txBox="1"/>
          <p:nvPr/>
        </p:nvSpPr>
        <p:spPr>
          <a:xfrm>
            <a:off x="398275" y="257425"/>
            <a:ext cx="83928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 sz="12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5" name="Google Shape;135;p28"/>
          <p:cNvSpPr txBox="1"/>
          <p:nvPr/>
        </p:nvSpPr>
        <p:spPr>
          <a:xfrm>
            <a:off x="6940575" y="1539650"/>
            <a:ext cx="1457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6" name="Google Shape;1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2225" y="1219100"/>
            <a:ext cx="2898851" cy="2898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Review: What is an algorithm?</a:t>
            </a:r>
            <a:endParaRPr>
              <a:solidFill>
                <a:srgbClr val="0B5394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9"/>
          <p:cNvSpPr txBox="1"/>
          <p:nvPr>
            <p:ph idx="1" type="body"/>
          </p:nvPr>
        </p:nvSpPr>
        <p:spPr>
          <a:xfrm>
            <a:off x="4572000" y="1152475"/>
            <a:ext cx="3344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Turn to the person sitting next to you and discuss what you learnt about algorithms in the previous lesson.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Can you think of 3 examples of an algorithm?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3" name="Google Shape;14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425" y="655225"/>
            <a:ext cx="4318500" cy="431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9">
            <a:hlinkClick r:id="rId4"/>
          </p:cNvPr>
          <p:cNvSpPr/>
          <p:nvPr/>
        </p:nvSpPr>
        <p:spPr>
          <a:xfrm>
            <a:off x="7763750" y="1737450"/>
            <a:ext cx="1216200" cy="16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Sequencing: How to </a:t>
            </a: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Make a Cup of Tea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30"/>
          <p:cNvSpPr txBox="1"/>
          <p:nvPr>
            <p:ph idx="1" type="body"/>
          </p:nvPr>
        </p:nvSpPr>
        <p:spPr>
          <a:xfrm>
            <a:off x="311700" y="1152475"/>
            <a:ext cx="5479800" cy="353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Provide students with worksheet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               </a:t>
            </a:r>
            <a:r>
              <a:rPr lang="en" u="sng">
                <a:solidFill>
                  <a:schemeClr val="hlink"/>
                </a:solidFill>
                <a:hlinkClick r:id="rId3"/>
              </a:rPr>
              <a:t>How to Make a Cup of Tea</a:t>
            </a:r>
            <a:r>
              <a:rPr lang="en"/>
              <a:t> 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Students are asked to sequence a list of instructions.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Provide opportunities for students to </a:t>
            </a:r>
            <a:r>
              <a:rPr lang="en"/>
              <a:t>compare</a:t>
            </a:r>
            <a:r>
              <a:rPr lang="en"/>
              <a:t> their work with a partner. 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the same?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What is different?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Does it matter?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Check your answers on the following slide. </a:t>
            </a:r>
            <a:endParaRPr/>
          </a:p>
        </p:txBody>
      </p:sp>
      <p:pic>
        <p:nvPicPr>
          <p:cNvPr id="151" name="Google Shape;15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7800" y="1481375"/>
            <a:ext cx="2942275" cy="294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9624" y="1598250"/>
            <a:ext cx="431975" cy="502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B5394"/>
                </a:solidFill>
                <a:latin typeface="Lato"/>
                <a:ea typeface="Lato"/>
                <a:cs typeface="Lato"/>
                <a:sym typeface="Lato"/>
              </a:rPr>
              <a:t>Sequencing: How to Make a Cup of Tea</a:t>
            </a:r>
            <a:r>
              <a:rPr lang="en">
                <a:latin typeface="Lato"/>
                <a:ea typeface="Lato"/>
                <a:cs typeface="Lato"/>
                <a:sym typeface="Lato"/>
              </a:rPr>
              <a:t> 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31"/>
          <p:cNvSpPr txBox="1"/>
          <p:nvPr>
            <p:ph idx="1" type="body"/>
          </p:nvPr>
        </p:nvSpPr>
        <p:spPr>
          <a:xfrm>
            <a:off x="311700" y="1502175"/>
            <a:ext cx="4574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Fill up the kettle with water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Boil the kettle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Place a tea bag into the mug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Pour </a:t>
            </a:r>
            <a:r>
              <a:rPr lang="en"/>
              <a:t>boiling</a:t>
            </a:r>
            <a:r>
              <a:rPr lang="en"/>
              <a:t> water into the mug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Brew the tea for a few moments 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Remove and dispose of the teabag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Add milk and sugar to taste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Stir the tea</a:t>
            </a:r>
            <a:endParaRPr/>
          </a:p>
          <a:p>
            <a:pPr indent="-325755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100000"/>
              <a:buAutoNum type="arabicPeriod"/>
            </a:pPr>
            <a:r>
              <a:rPr lang="en"/>
              <a:t>Enjoy the beverage 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9" name="Google Shape;15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650" y="950050"/>
            <a:ext cx="3821251" cy="3821251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31"/>
          <p:cNvSpPr txBox="1"/>
          <p:nvPr/>
        </p:nvSpPr>
        <p:spPr>
          <a:xfrm>
            <a:off x="412850" y="1017450"/>
            <a:ext cx="457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latin typeface="Lato"/>
                <a:ea typeface="Lato"/>
                <a:cs typeface="Lato"/>
                <a:sym typeface="Lato"/>
              </a:rPr>
              <a:t>Correct answers are given below.  </a:t>
            </a:r>
            <a:endParaRPr i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 txBox="1"/>
          <p:nvPr>
            <p:ph idx="1" type="body"/>
          </p:nvPr>
        </p:nvSpPr>
        <p:spPr>
          <a:xfrm>
            <a:off x="311700" y="315700"/>
            <a:ext cx="3846000" cy="425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                 </a:t>
            </a:r>
            <a:r>
              <a:rPr b="1" lang="en" sz="300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" sz="3600">
                <a:solidFill>
                  <a:srgbClr val="3D85C6"/>
                </a:solidFill>
                <a:latin typeface="Calibri"/>
                <a:ea typeface="Calibri"/>
                <a:cs typeface="Calibri"/>
                <a:sym typeface="Calibri"/>
              </a:rPr>
              <a:t>Sequence</a:t>
            </a:r>
            <a:endParaRPr b="1" sz="3600">
              <a:solidFill>
                <a:srgbClr val="3D85C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A set of programming instructions carried out in a specific and consistent order every time.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6" name="Google Shape;16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185738"/>
            <a:ext cx="3349875" cy="334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602134" cy="483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7200" y="1711500"/>
            <a:ext cx="1349574" cy="1349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