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Playfair Display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  <p:embeddedFont>
      <p:font typeface="Francois One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8E5D89-91ED-4F7C-BE8D-7797C7924778}">
  <a:tblStyle styleId="{378E5D89-91ED-4F7C-BE8D-7797C79247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rancoisOne-regular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Roboto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4.xml"/><Relationship Id="rId33" Type="http://schemas.openxmlformats.org/officeDocument/2006/relationships/font" Target="fonts/PlayfairDisplay-bold.fntdata"/><Relationship Id="rId10" Type="http://schemas.openxmlformats.org/officeDocument/2006/relationships/slide" Target="slides/slide3.xml"/><Relationship Id="rId32" Type="http://schemas.openxmlformats.org/officeDocument/2006/relationships/font" Target="fonts/PlayfairDisplay-regular.fntdata"/><Relationship Id="rId13" Type="http://schemas.openxmlformats.org/officeDocument/2006/relationships/slide" Target="slides/slide6.xml"/><Relationship Id="rId35" Type="http://schemas.openxmlformats.org/officeDocument/2006/relationships/font" Target="fonts/PlayfairDisplay-boldItalic.fntdata"/><Relationship Id="rId12" Type="http://schemas.openxmlformats.org/officeDocument/2006/relationships/slide" Target="slides/slide5.xml"/><Relationship Id="rId34" Type="http://schemas.openxmlformats.org/officeDocument/2006/relationships/font" Target="fonts/PlayfairDisplay-italic.fntdata"/><Relationship Id="rId15" Type="http://schemas.openxmlformats.org/officeDocument/2006/relationships/slide" Target="slides/slide8.xml"/><Relationship Id="rId37" Type="http://schemas.openxmlformats.org/officeDocument/2006/relationships/font" Target="fonts/Lato-bold.fntdata"/><Relationship Id="rId14" Type="http://schemas.openxmlformats.org/officeDocument/2006/relationships/slide" Target="slides/slide7.xml"/><Relationship Id="rId36" Type="http://schemas.openxmlformats.org/officeDocument/2006/relationships/font" Target="fonts/Lato-regular.fntdata"/><Relationship Id="rId17" Type="http://schemas.openxmlformats.org/officeDocument/2006/relationships/slide" Target="slides/slide10.xml"/><Relationship Id="rId39" Type="http://schemas.openxmlformats.org/officeDocument/2006/relationships/font" Target="fonts/Lato-boldItalic.fntdata"/><Relationship Id="rId16" Type="http://schemas.openxmlformats.org/officeDocument/2006/relationships/slide" Target="slides/slide9.xml"/><Relationship Id="rId38" Type="http://schemas.openxmlformats.org/officeDocument/2006/relationships/font" Target="fonts/Lato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57d4c230d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57d4c230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Teachers please note:</a:t>
            </a:r>
            <a:r>
              <a:rPr lang="en"/>
              <a:t> the first two slides have a grey background and are for your reading prior to the lesson.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5f6cedda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5f6cedda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asks: Do you </a:t>
            </a:r>
            <a:r>
              <a:rPr lang="en"/>
              <a:t>think</a:t>
            </a:r>
            <a:r>
              <a:rPr lang="en"/>
              <a:t> the person who created this sign </a:t>
            </a:r>
            <a:r>
              <a:rPr lang="en"/>
              <a:t>intended</a:t>
            </a:r>
            <a:r>
              <a:rPr lang="en"/>
              <a:t> for a person to pick up </a:t>
            </a:r>
            <a:r>
              <a:rPr lang="en"/>
              <a:t>their</a:t>
            </a:r>
            <a:r>
              <a:rPr lang="en"/>
              <a:t> dog?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have been their intention?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changes could you make to the sign to make it reflect the intention?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af03e1fde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af03e1fd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3a31fa0a9_2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3a31fa0a9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7a851a2c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a7a851a2c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3a31fa0a9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83a31fa0a9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83a31fa0a9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83a31fa0a9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Organise the students into groups of 3-5. Provide each group of students with an A3 copy of the questions in response to BTN. </a:t>
            </a:r>
            <a:r>
              <a:rPr lang="en" sz="72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200">
              <a:solidFill>
                <a:srgbClr val="5E69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3a31fa0a9_2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83a31fa0a9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Organise the students into groups of 3-5. Provide each group of students with an A3 copy of the questions in response to BTN. </a:t>
            </a:r>
            <a:r>
              <a:rPr lang="en" sz="72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200">
              <a:solidFill>
                <a:srgbClr val="5E69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83a31fa0a9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83a31fa0a9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Organise the students into groups of 3-5. Provide each group of students with an A3 copy of the questions in response to BTN. </a:t>
            </a:r>
            <a:r>
              <a:rPr lang="en" sz="72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200">
              <a:solidFill>
                <a:srgbClr val="5E69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3a31fa0a9_2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83a31fa0a9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479208fd7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479208fd7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learning journal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79346858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79346858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71d6b54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571d6b54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learning journal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af03e1fd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2af03e1fd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3a31fa0a9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3a31fa0a9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5efefdb1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5efefdb1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3a31fa0a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3a31fa0a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there is an odd number of students, have one group of three students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3a31fa0a9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3a31fa0a9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there is an odd number of students, have one group of three students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5bce8a3d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55bce8a3d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E69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E696C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5f6cedda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55f6cedda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hyperlink" Target="https://youtu.be/kwMTsYFlxAI?si=Jz758rUv5uV92Q6g" TargetMode="External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codeforlife.education/rapidrouter/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www.codeforlife.education/rapidrouter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codeforlife.education/rapidrouter/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www.codeforlife.education/rapidrouter/" TargetMode="External"/><Relationship Id="rId6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hyperlink" Target="https://www.abc.net.au/btn/classroom/coding/10525886" TargetMode="External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n-Wc_A_lXaS3Bq3CAILL1kz4Uthhd63X5-hg_ghrOUs/edit?usp=sharing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hyperlink" Target="https://youtu.be/vtRHH2FvAgg" TargetMode="External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1oOabbT7k1nR7I5naZ2fvHKA7kzWmQvJQMJmFPKHVuc/edit#slide=id.g2571d6b545b_0_0" TargetMode="External"/><Relationship Id="rId4" Type="http://schemas.openxmlformats.org/officeDocument/2006/relationships/hyperlink" Target="https://docs.google.com/presentation/d/11oOabbT7k1nR7I5naZ2fvHKA7kzWmQvJQMJmFPKHVuc/edit#slide=id.g2571d6b545b_0_0" TargetMode="External"/><Relationship Id="rId5" Type="http://schemas.openxmlformats.org/officeDocument/2006/relationships/hyperlink" Target="https://www.codeforlife.education/rapidrouter/" TargetMode="External"/><Relationship Id="rId6" Type="http://schemas.openxmlformats.org/officeDocument/2006/relationships/hyperlink" Target="https://docs.google.com/presentation/d/11oOabbT7k1nR7I5naZ2fvHKA7kzWmQvJQMJmFPKHVuc/edit#slide=id.g2571d6b545b_0_0" TargetMode="External"/><Relationship Id="rId7" Type="http://schemas.openxmlformats.org/officeDocument/2006/relationships/hyperlink" Target="https://docs.google.com/document/d/1n-Wc_A_lXaS3Bq3CAILL1kz4Uthhd63X5-hg_ghrOUs/edit?usp=sharing" TargetMode="External"/><Relationship Id="rId8" Type="http://schemas.openxmlformats.org/officeDocument/2006/relationships/hyperlink" Target="https://docs.google.com/presentation/d/11oOabbT7k1nR7I5naZ2fvHKA7kzWmQvJQMJmFPKHVuc/edit#slide=id.g2571d6b545b_0_0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document/d/176TQT4Ps5RqyNHZ9dm5EPT5szzmmwvq1nf5UczlFkYY/edit?usp=drive_link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hyperlink" Target="https://youtu.be/rVmQFulft3U?si=IdjejCEiR_GTQtM7" TargetMode="External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hyperlink" Target="https://youtu.be/F0XVF4_0-1I" TargetMode="External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1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1" name="Google Shape;111;p25"/>
          <p:cNvSpPr txBox="1"/>
          <p:nvPr>
            <p:ph idx="1" type="subTitle"/>
          </p:nvPr>
        </p:nvSpPr>
        <p:spPr>
          <a:xfrm>
            <a:off x="579000" y="1621225"/>
            <a:ext cx="47970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What are Algorithms?</a:t>
            </a:r>
            <a:endParaRPr>
              <a:solidFill>
                <a:srgbClr val="FFD966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3625" y="2184325"/>
            <a:ext cx="2757300" cy="27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1024825" y="1189950"/>
            <a:ext cx="2331300" cy="25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 What do you think about the </a:t>
            </a:r>
            <a:r>
              <a:rPr b="1" lang="en" sz="2400">
                <a:solidFill>
                  <a:srgbClr val="000000"/>
                </a:solidFill>
              </a:rPr>
              <a:t>algorithm</a:t>
            </a:r>
            <a:r>
              <a:rPr lang="en" sz="2400">
                <a:solidFill>
                  <a:srgbClr val="000000"/>
                </a:solidFill>
              </a:rPr>
              <a:t> that was used for this sign?</a:t>
            </a:r>
            <a:endParaRPr/>
          </a:p>
        </p:txBody>
      </p:sp>
      <p:pic>
        <p:nvPicPr>
          <p:cNvPr id="182" name="Google Shape;182;p34"/>
          <p:cNvPicPr preferRelativeResize="0"/>
          <p:nvPr/>
        </p:nvPicPr>
        <p:blipFill rotWithShape="1">
          <a:blip r:embed="rId3">
            <a:alphaModFix/>
          </a:blip>
          <a:srcRect b="0" l="0" r="2733" t="12257"/>
          <a:stretch/>
        </p:blipFill>
        <p:spPr>
          <a:xfrm>
            <a:off x="4758725" y="597388"/>
            <a:ext cx="3364574" cy="37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idx="1" type="body"/>
          </p:nvPr>
        </p:nvSpPr>
        <p:spPr>
          <a:xfrm>
            <a:off x="311700" y="519700"/>
            <a:ext cx="3438000" cy="3380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260400" y="1894550"/>
            <a:ext cx="35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9" name="Google Shape;1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100" y="775438"/>
            <a:ext cx="5038201" cy="337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7213" y="1896963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idx="1" type="body"/>
          </p:nvPr>
        </p:nvSpPr>
        <p:spPr>
          <a:xfrm>
            <a:off x="311700" y="519700"/>
            <a:ext cx="3438000" cy="3380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963" y="519700"/>
            <a:ext cx="6288076" cy="3890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7" name="Google Shape;197;p36"/>
          <p:cNvSpPr/>
          <p:nvPr/>
        </p:nvSpPr>
        <p:spPr>
          <a:xfrm>
            <a:off x="1788750" y="2876275"/>
            <a:ext cx="2540100" cy="1144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6"/>
          <p:cNvSpPr/>
          <p:nvPr/>
        </p:nvSpPr>
        <p:spPr>
          <a:xfrm rot="5400000">
            <a:off x="5076600" y="2636525"/>
            <a:ext cx="829800" cy="1839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6"/>
          <p:cNvSpPr txBox="1"/>
          <p:nvPr/>
        </p:nvSpPr>
        <p:spPr>
          <a:xfrm>
            <a:off x="4829700" y="3248225"/>
            <a:ext cx="132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Now complete levels 1 - 5!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36"/>
          <p:cNvSpPr txBox="1"/>
          <p:nvPr/>
        </p:nvSpPr>
        <p:spPr>
          <a:xfrm>
            <a:off x="3409950" y="4478025"/>
            <a:ext cx="23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Click here to play the levels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311700" y="519700"/>
            <a:ext cx="3438000" cy="3380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963" y="519700"/>
            <a:ext cx="6288076" cy="3890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7" name="Google Shape;207;p37"/>
          <p:cNvSpPr/>
          <p:nvPr/>
        </p:nvSpPr>
        <p:spPr>
          <a:xfrm>
            <a:off x="1788750" y="2876275"/>
            <a:ext cx="2540100" cy="1144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7"/>
          <p:cNvSpPr/>
          <p:nvPr/>
        </p:nvSpPr>
        <p:spPr>
          <a:xfrm rot="5400000">
            <a:off x="5076600" y="2636525"/>
            <a:ext cx="829800" cy="1839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7"/>
          <p:cNvSpPr txBox="1"/>
          <p:nvPr/>
        </p:nvSpPr>
        <p:spPr>
          <a:xfrm>
            <a:off x="4829700" y="3248225"/>
            <a:ext cx="132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Now complete levels 1 - 5!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37"/>
          <p:cNvSpPr txBox="1"/>
          <p:nvPr/>
        </p:nvSpPr>
        <p:spPr>
          <a:xfrm>
            <a:off x="3409950" y="4478025"/>
            <a:ext cx="23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Click here to play the levels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1" name="Google Shape;21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4293" y="222475"/>
            <a:ext cx="2584675" cy="265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288" y="152400"/>
            <a:ext cx="7287413" cy="48387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7" name="Google Shape;217;p3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7213" y="179020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795625" y="1366700"/>
            <a:ext cx="6058800" cy="22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48"/>
              <a:t>S</a:t>
            </a:r>
            <a:r>
              <a:rPr lang="en" sz="2248"/>
              <a:t>tudents get into groups of 3 - 5.  </a:t>
            </a:r>
            <a:endParaRPr sz="224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48"/>
              <a:t>Provide each group with the following worksheet:</a:t>
            </a:r>
            <a:endParaRPr sz="2248"/>
          </a:p>
          <a:p>
            <a:pPr indent="-371379" lvl="0" marL="457200" rtl="0" algn="l">
              <a:spcBef>
                <a:spcPts val="1200"/>
              </a:spcBef>
              <a:spcAft>
                <a:spcPts val="0"/>
              </a:spcAft>
              <a:buSzPts val="2248"/>
              <a:buChar char="●"/>
            </a:pPr>
            <a:r>
              <a:rPr lang="en" sz="2248"/>
              <a:t>       </a:t>
            </a:r>
            <a:r>
              <a:rPr lang="en" sz="2248" u="sng">
                <a:solidFill>
                  <a:schemeClr val="hlink"/>
                </a:solidFill>
                <a:hlinkClick r:id="rId3"/>
              </a:rPr>
              <a:t>A3 print out of BTN response </a:t>
            </a:r>
            <a:endParaRPr/>
          </a:p>
        </p:txBody>
      </p:sp>
      <p:pic>
        <p:nvPicPr>
          <p:cNvPr id="223" name="Google Shape;2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3800" y="1447825"/>
            <a:ext cx="1957900" cy="19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2447" y="2803300"/>
            <a:ext cx="540800" cy="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625" y="1650822"/>
            <a:ext cx="1731575" cy="173154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0"/>
          <p:cNvSpPr txBox="1"/>
          <p:nvPr>
            <p:ph idx="1" type="body"/>
          </p:nvPr>
        </p:nvSpPr>
        <p:spPr>
          <a:xfrm>
            <a:off x="781325" y="1524125"/>
            <a:ext cx="6058800" cy="22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are the kids learning about?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Think of three adjectives to describe computer coding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How has your thinking about coding changed since watching video?</a:t>
            </a:r>
            <a:endParaRPr sz="2248"/>
          </a:p>
        </p:txBody>
      </p:sp>
      <p:sp>
        <p:nvSpPr>
          <p:cNvPr id="231" name="Google Shape;231;p40"/>
          <p:cNvSpPr txBox="1"/>
          <p:nvPr>
            <p:ph idx="1" type="body"/>
          </p:nvPr>
        </p:nvSpPr>
        <p:spPr>
          <a:xfrm>
            <a:off x="516775" y="572525"/>
            <a:ext cx="69744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sz="2640"/>
              <a:t>In your groups, answer the following questions about the BTN video:</a:t>
            </a:r>
            <a:endParaRPr sz="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699" y="1613050"/>
            <a:ext cx="1807100" cy="18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1"/>
          <p:cNvSpPr txBox="1"/>
          <p:nvPr>
            <p:ph idx="1" type="body"/>
          </p:nvPr>
        </p:nvSpPr>
        <p:spPr>
          <a:xfrm>
            <a:off x="874325" y="1999350"/>
            <a:ext cx="5357700" cy="11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Now s</a:t>
            </a:r>
            <a:r>
              <a:rPr lang="en" sz="2400"/>
              <a:t>hare your responses to the BTN video with the rest of the class!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7213" y="179020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/>
          <p:nvPr>
            <p:ph type="title"/>
          </p:nvPr>
        </p:nvSpPr>
        <p:spPr>
          <a:xfrm>
            <a:off x="311700" y="391350"/>
            <a:ext cx="6354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Set up of </a:t>
            </a: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Coding Learning Journal </a:t>
            </a:r>
            <a:endParaRPr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43"/>
          <p:cNvSpPr txBox="1"/>
          <p:nvPr>
            <p:ph idx="1" type="body"/>
          </p:nvPr>
        </p:nvSpPr>
        <p:spPr>
          <a:xfrm>
            <a:off x="311700" y="1152475"/>
            <a:ext cx="6835800" cy="3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73"/>
              <a:t>Today you will set up your </a:t>
            </a:r>
            <a:r>
              <a:rPr b="1" lang="en" sz="6873">
                <a:solidFill>
                  <a:srgbClr val="25326F"/>
                </a:solidFill>
              </a:rPr>
              <a:t>Coding Learning Journal</a:t>
            </a:r>
            <a:r>
              <a:rPr lang="en" sz="6873"/>
              <a:t>. </a:t>
            </a:r>
            <a:endParaRPr sz="6873"/>
          </a:p>
          <a:p>
            <a:pPr indent="-3377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6873"/>
              <a:t>This may either be in your </a:t>
            </a:r>
            <a:r>
              <a:rPr b="1" lang="en" sz="6873">
                <a:solidFill>
                  <a:srgbClr val="F55E61"/>
                </a:solidFill>
              </a:rPr>
              <a:t>Google Drive</a:t>
            </a:r>
            <a:r>
              <a:rPr lang="en" sz="6873"/>
              <a:t> or in a </a:t>
            </a:r>
            <a:r>
              <a:rPr b="1" lang="en" sz="6873">
                <a:solidFill>
                  <a:schemeClr val="accent3"/>
                </a:solidFill>
              </a:rPr>
              <a:t>workbook</a:t>
            </a:r>
            <a:r>
              <a:rPr lang="en" sz="6873"/>
              <a:t>. </a:t>
            </a:r>
            <a:endParaRPr sz="6873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873"/>
              <a:t>At the end of each lesson you will be given </a:t>
            </a:r>
            <a:r>
              <a:rPr b="1" lang="en" sz="6873">
                <a:solidFill>
                  <a:srgbClr val="25326F"/>
                </a:solidFill>
              </a:rPr>
              <a:t>some prompts</a:t>
            </a:r>
            <a:r>
              <a:rPr lang="en" sz="6873"/>
              <a:t> to help you reflect on your learning. </a:t>
            </a:r>
            <a:endParaRPr sz="6873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873"/>
              <a:t>This is so you have the opportunity to </a:t>
            </a:r>
            <a:r>
              <a:rPr b="1" lang="en" sz="6873">
                <a:solidFill>
                  <a:srgbClr val="F55E61"/>
                </a:solidFill>
              </a:rPr>
              <a:t>think about</a:t>
            </a:r>
            <a:r>
              <a:rPr lang="en" sz="6873"/>
              <a:t> what you have been learning, and for your teacher to </a:t>
            </a:r>
            <a:r>
              <a:rPr b="1" lang="en" sz="6873">
                <a:solidFill>
                  <a:schemeClr val="accent3"/>
                </a:solidFill>
              </a:rPr>
              <a:t>monitor your learning</a:t>
            </a:r>
            <a:r>
              <a:rPr lang="en" sz="6873"/>
              <a:t> and </a:t>
            </a:r>
            <a:r>
              <a:rPr b="1" lang="en" sz="6873">
                <a:solidFill>
                  <a:srgbClr val="25326F"/>
                </a:solidFill>
              </a:rPr>
              <a:t>provide feedback</a:t>
            </a:r>
            <a:r>
              <a:rPr lang="en" sz="6873"/>
              <a:t>. </a:t>
            </a:r>
            <a:endParaRPr sz="6873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873"/>
              <a:t>You will be required to make a journal entry at the </a:t>
            </a:r>
            <a:r>
              <a:rPr b="1" lang="en" sz="6873">
                <a:solidFill>
                  <a:srgbClr val="F55E61"/>
                </a:solidFill>
              </a:rPr>
              <a:t>end of each coding lesson</a:t>
            </a:r>
            <a:r>
              <a:rPr lang="en" sz="6873"/>
              <a:t>.</a:t>
            </a:r>
            <a:r>
              <a:rPr lang="en" sz="3050">
                <a:solidFill>
                  <a:srgbClr val="222222"/>
                </a:solidFill>
              </a:rPr>
              <a:t> </a:t>
            </a:r>
            <a:r>
              <a:rPr b="1" lang="en" sz="3050">
                <a:solidFill>
                  <a:srgbClr val="222222"/>
                </a:solidFill>
              </a:rPr>
              <a:t> </a:t>
            </a:r>
            <a:endParaRPr b="1" sz="305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925" y="2856825"/>
            <a:ext cx="2009375" cy="20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/>
        </p:nvSpPr>
        <p:spPr>
          <a:xfrm>
            <a:off x="6896850" y="2326475"/>
            <a:ext cx="226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20" name="Google Shape;120;p26"/>
          <p:cNvGraphicFramePr/>
          <p:nvPr/>
        </p:nvGraphicFramePr>
        <p:xfrm>
          <a:off x="382575" y="799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{378E5D89-91ED-4F7C-BE8D-7797C7924778}</a:tableStyleId>
              </a:tblPr>
              <a:tblGrid>
                <a:gridCol w="2094725"/>
                <a:gridCol w="1293600"/>
                <a:gridCol w="2120025"/>
                <a:gridCol w="2870500"/>
              </a:tblGrid>
              <a:tr h="569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1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 is an Algorithm?</a:t>
                      </a:r>
                      <a:endParaRPr b="1"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Time Required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Notes/Details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Resources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42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5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Video:  introduction to the course and lesson 1 - What is an algorithm?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1 slides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Giving I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nstructions/drawing  activity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15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Working in pairs s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tudents devise a set of  instructions for each other to draw a simple picture.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Opportunity for reflection.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1 slides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Projector or interactive whiteboard                               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Blank paper for drawing and pens/ pencils                                                                                                                    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Coding Practice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20 minutes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explore Ocado- Code for Life        </a:t>
                      </a:r>
                      <a:r>
                        <a:rPr b="1" i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Levels 1-5 </a:t>
                      </a:r>
                      <a:endParaRPr b="1" i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tudent devices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Copy and paste the following link on Google Classroom, Seesaw or Dojo, alternatively you can email the link to the students. </a:t>
                      </a:r>
                      <a:r>
                        <a:rPr b="1" lang="en" sz="900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5"/>
                        </a:rPr>
                        <a:t>https://www.codeforlife.education/rapidrouter/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.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BTN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(Behind the News )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15 minutes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Watch BTN and answer questions in groups of 3-5. Share responses.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1 slides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Projector or interactive whiteboard                                     </a:t>
                      </a:r>
                      <a:r>
                        <a:rPr b="1" lang="en" sz="900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7"/>
                        </a:rPr>
                        <a:t>A3 print out of BTN response</a:t>
                      </a: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(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 per group of 3-5 students) 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Reflection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reflect on the learning intention and success criteria by responding to journal prompts. This is also an opportunity for the teacher to gauge student progress.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1 slides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 devices  or workbook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1" name="Google Shape;121;p26"/>
          <p:cNvSpPr txBox="1"/>
          <p:nvPr>
            <p:ph type="title"/>
          </p:nvPr>
        </p:nvSpPr>
        <p:spPr>
          <a:xfrm>
            <a:off x="253400" y="162150"/>
            <a:ext cx="85206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Lesson Outline and Suggested Timings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 txBox="1"/>
          <p:nvPr>
            <p:ph type="title"/>
          </p:nvPr>
        </p:nvSpPr>
        <p:spPr>
          <a:xfrm>
            <a:off x="311700" y="391350"/>
            <a:ext cx="51525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Coding Learning Journal </a:t>
            </a:r>
            <a:endParaRPr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35328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Write today’s date.</a:t>
            </a:r>
            <a:endParaRPr sz="6873"/>
          </a:p>
          <a:p>
            <a:pPr indent="-335328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Write the heading: </a:t>
            </a:r>
            <a:r>
              <a:rPr b="1" lang="en" sz="6873">
                <a:solidFill>
                  <a:srgbClr val="F55E61"/>
                </a:solidFill>
              </a:rPr>
              <a:t>Algorithms</a:t>
            </a:r>
            <a:r>
              <a:rPr lang="en" sz="6873"/>
              <a:t>. </a:t>
            </a:r>
            <a:endParaRPr sz="6723">
              <a:solidFill>
                <a:srgbClr val="222222"/>
              </a:solidFill>
            </a:endParaRPr>
          </a:p>
          <a:p>
            <a:pPr indent="-335328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Use all or some of the following prompts to show your learning today.</a:t>
            </a:r>
            <a:endParaRPr sz="6723">
              <a:solidFill>
                <a:srgbClr val="222222"/>
              </a:solidFill>
            </a:endParaRPr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An algorithm is…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Today I learnt …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b="1" lang="en" sz="5823"/>
              <a:t>Coding </a:t>
            </a:r>
            <a:r>
              <a:rPr lang="en" sz="5823"/>
              <a:t>is used for…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5823"/>
              <a:t>This is what I used to think about </a:t>
            </a:r>
            <a:r>
              <a:rPr b="1" lang="en" sz="5823"/>
              <a:t>algorithms</a:t>
            </a:r>
            <a:r>
              <a:rPr lang="en" sz="5823"/>
              <a:t>…   </a:t>
            </a:r>
            <a:r>
              <a:rPr i="1" lang="en" sz="5823"/>
              <a:t>Now </a:t>
            </a:r>
            <a:r>
              <a:rPr lang="en" sz="5823"/>
              <a:t>I think…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The most important thing about …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It was challenging …</a:t>
            </a:r>
            <a:endParaRPr sz="582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925" y="2856825"/>
            <a:ext cx="2009375" cy="20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6940575" y="1539650"/>
            <a:ext cx="14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27"/>
          <p:cNvSpPr txBox="1"/>
          <p:nvPr>
            <p:ph type="title"/>
          </p:nvPr>
        </p:nvSpPr>
        <p:spPr>
          <a:xfrm>
            <a:off x="253400" y="162150"/>
            <a:ext cx="85206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Pre-Assessment Activity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625" y="1160675"/>
            <a:ext cx="2712750" cy="27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/>
        </p:nvSpPr>
        <p:spPr>
          <a:xfrm>
            <a:off x="3516600" y="4244225"/>
            <a:ext cx="21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Pre-assessment Activity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9522" y="4129750"/>
            <a:ext cx="540800" cy="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73700"/>
            <a:ext cx="860213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7200" y="171150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9"/>
          <p:cNvSpPr txBox="1"/>
          <p:nvPr>
            <p:ph idx="1" type="body"/>
          </p:nvPr>
        </p:nvSpPr>
        <p:spPr>
          <a:xfrm>
            <a:off x="471125" y="391350"/>
            <a:ext cx="5332800" cy="41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Learning Intention: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are learning to create algorithms to solve problems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Success Criteria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I can explain what an algorithm is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I can create an algorithm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I can follow an algorithm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6940575" y="1539650"/>
            <a:ext cx="14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225" y="1219100"/>
            <a:ext cx="2898851" cy="289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/>
        </p:nvSpPr>
        <p:spPr>
          <a:xfrm>
            <a:off x="311700" y="1152475"/>
            <a:ext cx="6664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AutoNum type="arabicPeriod"/>
            </a:pPr>
            <a:r>
              <a:rPr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Find a partner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AutoNum type="arabicPeriod"/>
            </a:pPr>
            <a:r>
              <a:rPr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Turn your seats so that you are sitting back-to-back with your partner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AutoNum type="arabicPeriod"/>
            </a:pPr>
            <a:r>
              <a:rPr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For </a:t>
            </a:r>
            <a:r>
              <a:rPr b="1"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two minutes</a:t>
            </a:r>
            <a:r>
              <a:rPr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Roboto"/>
              <a:buChar char="○"/>
            </a:pPr>
            <a:r>
              <a:rPr lang="en" sz="17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Both students draw a </a:t>
            </a:r>
            <a:r>
              <a:rPr lang="en" sz="1700" u="sng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simple</a:t>
            </a:r>
            <a:r>
              <a:rPr lang="en" sz="17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picture in one colour</a:t>
            </a:r>
            <a:br>
              <a:rPr lang="en" sz="17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7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(such as a house, flower, or an object of some sort)</a:t>
            </a:r>
            <a:endParaRPr sz="17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30"/>
          <p:cNvSpPr txBox="1"/>
          <p:nvPr>
            <p:ph type="title"/>
          </p:nvPr>
        </p:nvSpPr>
        <p:spPr>
          <a:xfrm>
            <a:off x="253400" y="162150"/>
            <a:ext cx="85206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Creating and Following Instructions</a:t>
            </a:r>
            <a:endParaRPr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900" y="1103471"/>
            <a:ext cx="1896225" cy="14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5650" y="217815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/>
        </p:nvSpPr>
        <p:spPr>
          <a:xfrm>
            <a:off x="311700" y="1152475"/>
            <a:ext cx="6664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AutoNum type="arabicPeriod" startAt="4"/>
            </a:pPr>
            <a:r>
              <a:rPr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Starting with the student with the longer hair: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○"/>
            </a:pPr>
            <a:r>
              <a:rPr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 have </a:t>
            </a:r>
            <a:r>
              <a:rPr b="1"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two minutes        </a:t>
            </a:r>
            <a:r>
              <a:rPr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to give instructions to your partner to reproduce your image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○"/>
            </a:pPr>
            <a:r>
              <a:rPr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The person drawing the image cannot say anything or use any gestures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○"/>
            </a:pPr>
            <a:r>
              <a:rPr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peeking or showing the original image!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○"/>
            </a:pPr>
            <a:r>
              <a:rPr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Your partner cannot show you the drawn image (don’t say “Does this look right?”)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AutoNum type="arabicPeriod" startAt="4"/>
            </a:pPr>
            <a:r>
              <a:rPr lang="en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Swap partners and repeat the previous step 4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31"/>
          <p:cNvSpPr txBox="1"/>
          <p:nvPr>
            <p:ph type="title"/>
          </p:nvPr>
        </p:nvSpPr>
        <p:spPr>
          <a:xfrm>
            <a:off x="253400" y="162150"/>
            <a:ext cx="85206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Creating and Following Instructions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125" y="1738926"/>
            <a:ext cx="1665650" cy="16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0950" y="15235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267975" y="454650"/>
            <a:ext cx="8315700" cy="423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Reflect: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50">
                <a:latin typeface="Calibri"/>
                <a:ea typeface="Calibri"/>
                <a:cs typeface="Calibri"/>
                <a:sym typeface="Calibri"/>
              </a:rPr>
              <a:t>Working with your partner, reflect on the task you have just completed.</a:t>
            </a:r>
            <a:endParaRPr sz="2250">
              <a:latin typeface="Calibri"/>
              <a:ea typeface="Calibri"/>
              <a:cs typeface="Calibri"/>
              <a:sym typeface="Calibri"/>
            </a:endParaRPr>
          </a:p>
          <a:p>
            <a:pPr indent="-371475" lvl="0" marL="457200" rtl="0" algn="l">
              <a:spcBef>
                <a:spcPts val="1200"/>
              </a:spcBef>
              <a:spcAft>
                <a:spcPts val="0"/>
              </a:spcAft>
              <a:buSzPts val="2250"/>
              <a:buFont typeface="Calibri"/>
              <a:buChar char="●"/>
            </a:pPr>
            <a:r>
              <a:rPr lang="en" sz="2250">
                <a:latin typeface="Calibri"/>
                <a:ea typeface="Calibri"/>
                <a:cs typeface="Calibri"/>
                <a:sym typeface="Calibri"/>
              </a:rPr>
              <a:t>What worked? </a:t>
            </a:r>
            <a:endParaRPr sz="2250">
              <a:latin typeface="Calibri"/>
              <a:ea typeface="Calibri"/>
              <a:cs typeface="Calibri"/>
              <a:sym typeface="Calibri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SzPts val="2250"/>
              <a:buFont typeface="Calibri"/>
              <a:buChar char="●"/>
            </a:pPr>
            <a:r>
              <a:rPr lang="en" sz="2250">
                <a:latin typeface="Calibri"/>
                <a:ea typeface="Calibri"/>
                <a:cs typeface="Calibri"/>
                <a:sym typeface="Calibri"/>
              </a:rPr>
              <a:t>What didn’t work?</a:t>
            </a:r>
            <a:endParaRPr sz="2250">
              <a:latin typeface="Calibri"/>
              <a:ea typeface="Calibri"/>
              <a:cs typeface="Calibri"/>
              <a:sym typeface="Calibri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SzPts val="2250"/>
              <a:buFont typeface="Calibri"/>
              <a:buChar char="●"/>
            </a:pPr>
            <a:r>
              <a:rPr lang="en" sz="2250">
                <a:latin typeface="Calibri"/>
                <a:ea typeface="Calibri"/>
                <a:cs typeface="Calibri"/>
                <a:sym typeface="Calibri"/>
              </a:rPr>
              <a:t>How could you have improve your drawing instructions to make your partner more successful?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050" y="200398"/>
            <a:ext cx="907250" cy="8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rPr>
              <a:t>Algorithm</a:t>
            </a:r>
            <a:endParaRPr sz="3300">
              <a:solidFill>
                <a:srgbClr val="3D85C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3"/>
          <p:cNvSpPr txBox="1"/>
          <p:nvPr>
            <p:ph idx="1" type="body"/>
          </p:nvPr>
        </p:nvSpPr>
        <p:spPr>
          <a:xfrm>
            <a:off x="311700" y="1152475"/>
            <a:ext cx="386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precise step-by-step set of instructions to solve a problem or complete a specific task.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475" y="1017449"/>
            <a:ext cx="1719350" cy="17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4325" y="2571749"/>
            <a:ext cx="1825976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7213" y="179020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