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oboto"/>
      <p:regular r:id="rId13"/>
      <p:bold r:id="rId14"/>
      <p:italic r:id="rId15"/>
      <p:boldItalic r:id="rId16"/>
    </p:embeddedFont>
    <p:embeddedFont>
      <p:font typeface="Francois One"/>
      <p:regular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Roboto-regular.fnt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font" Target="fonts/Roboto-italic.fntdata"/><Relationship Id="rId14" Type="http://schemas.openxmlformats.org/officeDocument/2006/relationships/font" Target="fonts/Roboto-bold.fntdata"/><Relationship Id="rId17" Type="http://schemas.openxmlformats.org/officeDocument/2006/relationships/font" Target="fonts/FrancoisOne-regular.fntdata"/><Relationship Id="rId16" Type="http://schemas.openxmlformats.org/officeDocument/2006/relationships/font" Target="fonts/Robo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035080fed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5035080fe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6512e7f03_0_6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b6512e7f03_0_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b7407dcc7b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b7407dcc7b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b7407dcc7b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b7407dcc7b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6512e7f03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2b6512e7f03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b6512e7f03_0_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b6512e7f03_0_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b7407dcc7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2b7407dcc7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C2A4A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4"/>
          <p:cNvSpPr txBox="1"/>
          <p:nvPr>
            <p:ph type="ctrTitle"/>
          </p:nvPr>
        </p:nvSpPr>
        <p:spPr>
          <a:xfrm>
            <a:off x="311700" y="528325"/>
            <a:ext cx="8520600" cy="104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Francois One"/>
              <a:buNone/>
              <a:defRPr sz="5200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7" name="Google Shape;57;p14"/>
          <p:cNvSpPr txBox="1"/>
          <p:nvPr>
            <p:ph idx="1" type="subTitle"/>
          </p:nvPr>
        </p:nvSpPr>
        <p:spPr>
          <a:xfrm>
            <a:off x="311700" y="1614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DDAE"/>
              </a:buClr>
              <a:buSzPts val="2800"/>
              <a:buFont typeface="Francois One"/>
              <a:buNone/>
              <a:defRPr sz="2800">
                <a:solidFill>
                  <a:srgbClr val="30DDAE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3600"/>
              <a:buFont typeface="Francois One"/>
              <a:buNone/>
              <a:defRPr sz="36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1" name="Google Shape;6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" name="Google Shape;62;p15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●"/>
              <a:defRPr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Font typeface="Roboto"/>
              <a:buChar char="○"/>
              <a:defRPr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Font typeface="Roboto"/>
              <a:buChar char="■"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" name="Google Shape;67;p1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1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None/>
              <a:defRPr>
                <a:solidFill>
                  <a:srgbClr val="25326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7" name="Google Shape;77;p1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9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5" name="Google Shape;8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9" name="Google Shape;89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0" name="Google Shape;90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1" name="Google Shape;91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4" name="Google Shape;9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8" name="Google Shape;9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5326F"/>
              </a:buClr>
              <a:buSzPts val="2800"/>
              <a:buFont typeface="Francois One"/>
              <a:buNone/>
              <a:defRPr sz="2800">
                <a:solidFill>
                  <a:srgbClr val="25326F"/>
                </a:solidFill>
                <a:latin typeface="Francois One"/>
                <a:ea typeface="Francois One"/>
                <a:cs typeface="Francois One"/>
                <a:sym typeface="Francois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5.png"/><Relationship Id="rId6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11" Type="http://schemas.openxmlformats.org/officeDocument/2006/relationships/hyperlink" Target="https://csinschools.io/maths7/0101s" TargetMode="External"/><Relationship Id="rId10" Type="http://schemas.openxmlformats.org/officeDocument/2006/relationships/hyperlink" Target="https://vimeo.com/910990553?share=copy" TargetMode="External"/><Relationship Id="rId12" Type="http://schemas.openxmlformats.org/officeDocument/2006/relationships/image" Target="../media/image6.png"/><Relationship Id="rId9" Type="http://schemas.openxmlformats.org/officeDocument/2006/relationships/hyperlink" Target="https://csinschools.io/maths7/0101s/pptx" TargetMode="External"/><Relationship Id="rId5" Type="http://schemas.openxmlformats.org/officeDocument/2006/relationships/hyperlink" Target="https://youtu.be/tdjuYoPPZjE" TargetMode="External"/><Relationship Id="rId6" Type="http://schemas.openxmlformats.org/officeDocument/2006/relationships/image" Target="../media/image1.png"/><Relationship Id="rId7" Type="http://schemas.openxmlformats.org/officeDocument/2006/relationships/hyperlink" Target="https://csinschools.io/maths7/0101s" TargetMode="External"/><Relationship Id="rId8" Type="http://schemas.openxmlformats.org/officeDocument/2006/relationships/hyperlink" Target="https://csinschools.io/maths7/0101s/pdf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11" Type="http://schemas.openxmlformats.org/officeDocument/2006/relationships/hyperlink" Target="https://csinschools.io/maths7/0102s" TargetMode="External"/><Relationship Id="rId10" Type="http://schemas.openxmlformats.org/officeDocument/2006/relationships/hyperlink" Target="https://vimeo.com/910990336?share=copy" TargetMode="External"/><Relationship Id="rId12" Type="http://schemas.openxmlformats.org/officeDocument/2006/relationships/image" Target="../media/image6.png"/><Relationship Id="rId9" Type="http://schemas.openxmlformats.org/officeDocument/2006/relationships/hyperlink" Target="https://csinschools.io/maths7/0102s/pptx" TargetMode="External"/><Relationship Id="rId5" Type="http://schemas.openxmlformats.org/officeDocument/2006/relationships/hyperlink" Target="https://youtu.be/hejQmXu1VEA" TargetMode="External"/><Relationship Id="rId6" Type="http://schemas.openxmlformats.org/officeDocument/2006/relationships/image" Target="../media/image1.png"/><Relationship Id="rId7" Type="http://schemas.openxmlformats.org/officeDocument/2006/relationships/hyperlink" Target="https://csinschools.io/maths7/0102s" TargetMode="External"/><Relationship Id="rId8" Type="http://schemas.openxmlformats.org/officeDocument/2006/relationships/hyperlink" Target="https://csinschools.io/maths7/0102s/pd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csinschools.io/maths7/1ws" TargetMode="External"/><Relationship Id="rId4" Type="http://schemas.openxmlformats.org/officeDocument/2006/relationships/hyperlink" Target="https://csinschools.io/maths7/1ws/pdf" TargetMode="External"/><Relationship Id="rId5" Type="http://schemas.openxmlformats.org/officeDocument/2006/relationships/hyperlink" Target="https://csinschools.io/maths7/1ws/docx" TargetMode="External"/><Relationship Id="rId6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csinschools.io/" TargetMode="External"/><Relationship Id="rId4" Type="http://schemas.openxmlformats.org/officeDocument/2006/relationships/hyperlink" Target="https://creativecommons.org/licenses/by-sa/4.0/" TargetMode="External"/><Relationship Id="rId5" Type="http://schemas.openxmlformats.org/officeDocument/2006/relationships/hyperlink" Target="https://www.flaticon.com/" TargetMode="External"/><Relationship Id="rId6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C2A4A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5"/>
          <p:cNvSpPr txBox="1"/>
          <p:nvPr>
            <p:ph type="ctrTitle"/>
          </p:nvPr>
        </p:nvSpPr>
        <p:spPr>
          <a:xfrm>
            <a:off x="578925" y="743925"/>
            <a:ext cx="4656300" cy="992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Francois One"/>
                <a:ea typeface="Francois One"/>
                <a:cs typeface="Francois One"/>
                <a:sym typeface="Francois One"/>
              </a:rPr>
              <a:t>Lesson </a:t>
            </a:r>
            <a:r>
              <a:rPr lang="en"/>
              <a:t>1</a:t>
            </a:r>
            <a:endParaRPr>
              <a:solidFill>
                <a:srgbClr val="FFFFF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06" name="Google Shape;106;p25"/>
          <p:cNvSpPr txBox="1"/>
          <p:nvPr>
            <p:ph idx="1" type="subTitle"/>
          </p:nvPr>
        </p:nvSpPr>
        <p:spPr>
          <a:xfrm>
            <a:off x="579000" y="1621225"/>
            <a:ext cx="4797000" cy="12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Algorithms and Flowcharts</a:t>
            </a:r>
            <a:endParaRPr>
              <a:solidFill>
                <a:srgbClr val="30DDAE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7028" y="1460763"/>
            <a:ext cx="1800002" cy="222197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 txBox="1"/>
          <p:nvPr>
            <p:ph idx="4294967295" type="body"/>
          </p:nvPr>
        </p:nvSpPr>
        <p:spPr>
          <a:xfrm>
            <a:off x="6285725" y="4736975"/>
            <a:ext cx="2757300" cy="3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rgbClr val="CCCCCC"/>
                </a:solidFill>
              </a:rPr>
              <a:t>c</a:t>
            </a:r>
            <a:r>
              <a:rPr lang="en" sz="1400">
                <a:solidFill>
                  <a:srgbClr val="CCCCCC"/>
                </a:solidFill>
              </a:rPr>
              <a:t>sinschools.com</a:t>
            </a:r>
            <a:endParaRPr sz="1400">
              <a:solidFill>
                <a:srgbClr val="CCCCCC"/>
              </a:solidFill>
            </a:endParaRPr>
          </a:p>
          <a:p>
            <a:pPr indent="0" lvl="0" marL="0" rtl="0" algn="r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400">
              <a:solidFill>
                <a:srgbClr val="CCCCCC"/>
              </a:solidFill>
            </a:endParaRPr>
          </a:p>
        </p:txBody>
      </p:sp>
      <p:pic>
        <p:nvPicPr>
          <p:cNvPr id="109" name="Google Shape;10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83550" y="3455800"/>
            <a:ext cx="992700" cy="99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7500" y="2432825"/>
            <a:ext cx="1800000" cy="18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objectives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16" name="Google Shape;116;p26"/>
          <p:cNvSpPr txBox="1"/>
          <p:nvPr>
            <p:ph idx="1" type="body"/>
          </p:nvPr>
        </p:nvSpPr>
        <p:spPr>
          <a:xfrm>
            <a:off x="311700" y="1152475"/>
            <a:ext cx="618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the end of this lesson, you should be able to: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what algorithms are and how they relate to mathematics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Write a simple algorithm in English to classify shapes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 flowcharts with terminal and output shapes to represent simple output algorithms</a:t>
            </a:r>
            <a:endParaRPr/>
          </a:p>
        </p:txBody>
      </p:sp>
      <p:sp>
        <p:nvSpPr>
          <p:cNvPr id="117" name="Google Shape;117;p26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18" name="Google Shape;11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0875" y="1211325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63925" y="1939388"/>
            <a:ext cx="988525" cy="988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90875" y="2676187"/>
            <a:ext cx="988525" cy="9885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26"/>
          <p:cNvGrpSpPr/>
          <p:nvPr/>
        </p:nvGrpSpPr>
        <p:grpSpPr>
          <a:xfrm>
            <a:off x="7984201" y="4195474"/>
            <a:ext cx="884557" cy="861343"/>
            <a:chOff x="7984201" y="4195474"/>
            <a:chExt cx="884557" cy="861343"/>
          </a:xfrm>
        </p:grpSpPr>
        <p:sp>
          <p:nvSpPr>
            <p:cNvPr id="122" name="Google Shape;122;p26"/>
            <p:cNvSpPr txBox="1"/>
            <p:nvPr/>
          </p:nvSpPr>
          <p:spPr>
            <a:xfrm>
              <a:off x="8320058" y="4663217"/>
              <a:ext cx="548700" cy="39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fld id="{00000000-1234-1234-1234-123412341234}" type="slidenum">
                <a:rPr b="1" lang="en" sz="1000">
                  <a:solidFill>
                    <a:srgbClr val="032F62"/>
                  </a:solidFill>
                  <a:latin typeface="Francois One"/>
                  <a:ea typeface="Francois One"/>
                  <a:cs typeface="Francois One"/>
                  <a:sym typeface="Francois One"/>
                </a:rPr>
                <a:t>‹#›</a:t>
              </a:fld>
              <a:endParaRPr b="1" sz="1000">
                <a:solidFill>
                  <a:srgbClr val="032F62"/>
                </a:solidFill>
                <a:latin typeface="Francois One"/>
                <a:ea typeface="Francois One"/>
                <a:cs typeface="Francois One"/>
                <a:sym typeface="Francois One"/>
              </a:endParaRPr>
            </a:p>
          </p:txBody>
        </p:sp>
        <p:pic>
          <p:nvPicPr>
            <p:cNvPr id="123" name="Google Shape;123;p26"/>
            <p:cNvPicPr preferRelativeResize="0"/>
            <p:nvPr/>
          </p:nvPicPr>
          <p:blipFill rotWithShape="1">
            <a:blip r:embed="rId6">
              <a:alphaModFix/>
            </a:blip>
            <a:srcRect b="19478" l="0" r="0" t="0"/>
            <a:stretch/>
          </p:blipFill>
          <p:spPr>
            <a:xfrm>
              <a:off x="7984201" y="4195474"/>
              <a:ext cx="757577" cy="75305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1" lang="en">
                <a:solidFill>
                  <a:srgbClr val="0C2A4A"/>
                </a:solidFill>
                <a:highlight>
                  <a:srgbClr val="FFFFFF"/>
                </a:highlight>
                <a:latin typeface="Francois One"/>
                <a:ea typeface="Francois One"/>
                <a:cs typeface="Francois One"/>
                <a:sym typeface="Francois One"/>
              </a:rPr>
              <a:t>‹#›</a:t>
            </a:fld>
            <a:endParaRPr b="1">
              <a:solidFill>
                <a:srgbClr val="0C2A4A"/>
              </a:solidFill>
              <a:highlight>
                <a:srgbClr val="FFFFFF"/>
              </a:highlight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29" name="Google Shape;129;p27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30" name="Google Shape;130;p27"/>
          <p:cNvPicPr preferRelativeResize="0"/>
          <p:nvPr/>
        </p:nvPicPr>
        <p:blipFill rotWithShape="1">
          <a:blip r:embed="rId3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938" y="1031950"/>
            <a:ext cx="7558125" cy="30795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32" name="Google Shape;132;p27"/>
          <p:cNvSpPr/>
          <p:nvPr/>
        </p:nvSpPr>
        <p:spPr>
          <a:xfrm>
            <a:off x="4032938" y="19299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3" name="Google Shape;133;p2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4324" y="18313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7"/>
          <p:cNvSpPr txBox="1"/>
          <p:nvPr/>
        </p:nvSpPr>
        <p:spPr>
          <a:xfrm>
            <a:off x="4280538" y="25569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:10 min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27"/>
          <p:cNvSpPr txBox="1"/>
          <p:nvPr/>
        </p:nvSpPr>
        <p:spPr>
          <a:xfrm>
            <a:off x="3291475" y="4345850"/>
            <a:ext cx="253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Link to Accompanying Slides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PDF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powerpoint</a:t>
            </a:r>
            <a:r>
              <a:rPr lang="en" sz="1000">
                <a:latin typeface="Roboto"/>
                <a:ea typeface="Roboto"/>
                <a:cs typeface="Roboto"/>
                <a:sym typeface="Roboto"/>
              </a:rPr>
              <a:t>)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6" name="Google Shape;136;p27"/>
          <p:cNvSpPr txBox="1"/>
          <p:nvPr/>
        </p:nvSpPr>
        <p:spPr>
          <a:xfrm>
            <a:off x="6883550" y="3596400"/>
            <a:ext cx="1309800" cy="36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24646"/>
                </a:solidFill>
                <a:latin typeface="Roboto"/>
                <a:ea typeface="Roboto"/>
                <a:cs typeface="Roboto"/>
                <a:sym typeface="Roboto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Vimeo video link</a:t>
            </a:r>
            <a:endParaRPr sz="1200">
              <a:solidFill>
                <a:srgbClr val="F246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7" name="Google Shape;137;p2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65700" y="4371900"/>
            <a:ext cx="400200" cy="4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787" y="936200"/>
            <a:ext cx="7109975" cy="32710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43" name="Google Shape;143;p28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1" lang="en">
                <a:solidFill>
                  <a:srgbClr val="0C2A4A"/>
                </a:solidFill>
                <a:highlight>
                  <a:srgbClr val="FFFFFF"/>
                </a:highlight>
                <a:latin typeface="Francois One"/>
                <a:ea typeface="Francois One"/>
                <a:cs typeface="Francois One"/>
                <a:sym typeface="Francois One"/>
              </a:rPr>
              <a:t>‹#›</a:t>
            </a:fld>
            <a:endParaRPr b="1">
              <a:solidFill>
                <a:srgbClr val="0C2A4A"/>
              </a:solidFill>
              <a:highlight>
                <a:srgbClr val="FFFFFF"/>
              </a:highlight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44" name="Google Shape;144;p28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45" name="Google Shape;145;p28"/>
          <p:cNvPicPr preferRelativeResize="0"/>
          <p:nvPr/>
        </p:nvPicPr>
        <p:blipFill rotWithShape="1">
          <a:blip r:embed="rId4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8"/>
          <p:cNvSpPr/>
          <p:nvPr/>
        </p:nvSpPr>
        <p:spPr>
          <a:xfrm>
            <a:off x="4032938" y="1929950"/>
            <a:ext cx="1052100" cy="1052100"/>
          </a:xfrm>
          <a:prstGeom prst="ellipse">
            <a:avLst/>
          </a:prstGeom>
          <a:solidFill>
            <a:srgbClr val="F2464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04324" y="1831375"/>
            <a:ext cx="1109325" cy="11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8"/>
          <p:cNvSpPr txBox="1"/>
          <p:nvPr/>
        </p:nvSpPr>
        <p:spPr>
          <a:xfrm>
            <a:off x="4280538" y="2556900"/>
            <a:ext cx="651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r>
              <a:rPr lang="en"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:24 min</a:t>
            </a:r>
            <a:endParaRPr sz="9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8"/>
          <p:cNvSpPr txBox="1"/>
          <p:nvPr/>
        </p:nvSpPr>
        <p:spPr>
          <a:xfrm>
            <a:off x="3291475" y="4345850"/>
            <a:ext cx="2535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7"/>
              </a:rPr>
              <a:t>Link to Accompanying Slides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</a:t>
            </a: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8"/>
              </a:rPr>
              <a:t>PDF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" sz="10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9"/>
              </a:rPr>
              <a:t>powerpoint</a:t>
            </a:r>
            <a:r>
              <a:rPr lang="en"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p28"/>
          <p:cNvSpPr txBox="1"/>
          <p:nvPr/>
        </p:nvSpPr>
        <p:spPr>
          <a:xfrm>
            <a:off x="6707100" y="3727100"/>
            <a:ext cx="1309800" cy="36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F24646"/>
                </a:solidFill>
                <a:latin typeface="Roboto"/>
                <a:ea typeface="Roboto"/>
                <a:cs typeface="Roboto"/>
                <a:sym typeface="Roboto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Vimeo video link</a:t>
            </a:r>
            <a:endParaRPr sz="1200">
              <a:solidFill>
                <a:srgbClr val="F2464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1" name="Google Shape;151;p28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965700" y="4371900"/>
            <a:ext cx="400200" cy="4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Worksheet Activity</a:t>
            </a:r>
            <a:endParaRPr/>
          </a:p>
        </p:txBody>
      </p:sp>
      <p:sp>
        <p:nvSpPr>
          <p:cNvPr id="157" name="Google Shape;157;p29"/>
          <p:cNvSpPr txBox="1"/>
          <p:nvPr>
            <p:ph idx="1" type="body"/>
          </p:nvPr>
        </p:nvSpPr>
        <p:spPr>
          <a:xfrm>
            <a:off x="2954388" y="3968950"/>
            <a:ext cx="3235200" cy="64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Complete Questions 1 - 6</a:t>
            </a:r>
            <a:br>
              <a:rPr lang="en"/>
            </a:br>
            <a:r>
              <a:rPr lang="en" sz="1000">
                <a:solidFill>
                  <a:schemeClr val="dk1"/>
                </a:solidFill>
              </a:rPr>
              <a:t>(</a:t>
            </a:r>
            <a:r>
              <a:rPr lang="en" sz="1000" u="sng">
                <a:solidFill>
                  <a:schemeClr val="hlink"/>
                </a:solidFill>
                <a:hlinkClick r:id="rId4"/>
              </a:rPr>
              <a:t>PDF</a:t>
            </a:r>
            <a:r>
              <a:rPr lang="en" sz="1000">
                <a:solidFill>
                  <a:schemeClr val="dk1"/>
                </a:solidFill>
              </a:rPr>
              <a:t>, </a:t>
            </a:r>
            <a:r>
              <a:rPr lang="en" sz="1000" u="sng">
                <a:solidFill>
                  <a:schemeClr val="hlink"/>
                </a:solidFill>
                <a:hlinkClick r:id="rId5"/>
              </a:rPr>
              <a:t>MS Word</a:t>
            </a:r>
            <a:r>
              <a:rPr lang="en" sz="1000">
                <a:solidFill>
                  <a:schemeClr val="dk1"/>
                </a:solidFill>
              </a:rPr>
              <a:t>)</a:t>
            </a:r>
            <a:endParaRPr/>
          </a:p>
        </p:txBody>
      </p:sp>
      <p:pic>
        <p:nvPicPr>
          <p:cNvPr id="158" name="Google Shape;15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8775" y="1170125"/>
            <a:ext cx="2646426" cy="2646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pic>
        <p:nvPicPr>
          <p:cNvPr id="164" name="Google Shape;16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8250" y="1322525"/>
            <a:ext cx="1844750" cy="184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0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1" lang="en">
                <a:solidFill>
                  <a:srgbClr val="0C2A4A"/>
                </a:solidFill>
                <a:highlight>
                  <a:srgbClr val="FFFFFF"/>
                </a:highlight>
                <a:latin typeface="Francois One"/>
                <a:ea typeface="Francois One"/>
                <a:cs typeface="Francois One"/>
                <a:sym typeface="Francois One"/>
              </a:rPr>
              <a:t>‹#›</a:t>
            </a:fld>
            <a:endParaRPr b="1">
              <a:solidFill>
                <a:srgbClr val="0C2A4A"/>
              </a:solidFill>
              <a:highlight>
                <a:srgbClr val="FFFFFF"/>
              </a:highlight>
              <a:latin typeface="Francois One"/>
              <a:ea typeface="Francois One"/>
              <a:cs typeface="Francois One"/>
              <a:sym typeface="Francois One"/>
            </a:endParaRPr>
          </a:p>
        </p:txBody>
      </p:sp>
      <p:pic>
        <p:nvPicPr>
          <p:cNvPr id="166" name="Google Shape;166;p30"/>
          <p:cNvPicPr preferRelativeResize="0"/>
          <p:nvPr/>
        </p:nvPicPr>
        <p:blipFill rotWithShape="1">
          <a:blip r:embed="rId4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0"/>
          <p:cNvSpPr txBox="1"/>
          <p:nvPr>
            <p:ph idx="1" type="body"/>
          </p:nvPr>
        </p:nvSpPr>
        <p:spPr>
          <a:xfrm>
            <a:off x="311700" y="1152475"/>
            <a:ext cx="6184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</a:t>
            </a:r>
            <a:r>
              <a:rPr lang="en"/>
              <a:t>ou should now be able to: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what algorithms are and how they relate to mathematics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Write a simple algorithm in English to classify shapes</a:t>
            </a:r>
            <a:endParaRPr/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Draw flowcharts with terminal and output shapes to represent simple output algorithms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1"/>
          <p:cNvSpPr/>
          <p:nvPr/>
        </p:nvSpPr>
        <p:spPr>
          <a:xfrm flipH="1" rot="-5400000">
            <a:off x="4955688" y="961013"/>
            <a:ext cx="5149325" cy="3227300"/>
          </a:xfrm>
          <a:prstGeom prst="flowChartManualInpu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License Information</a:t>
            </a:r>
            <a:endParaRPr>
              <a:solidFill>
                <a:srgbClr val="25326F"/>
              </a:solidFill>
              <a:latin typeface="Francois One"/>
              <a:ea typeface="Francois One"/>
              <a:cs typeface="Francois One"/>
              <a:sym typeface="Francois One"/>
            </a:endParaRPr>
          </a:p>
        </p:txBody>
      </p:sp>
      <p:sp>
        <p:nvSpPr>
          <p:cNvPr id="174" name="Google Shape;174;p31"/>
          <p:cNvSpPr txBox="1"/>
          <p:nvPr>
            <p:ph idx="1" type="body"/>
          </p:nvPr>
        </p:nvSpPr>
        <p:spPr>
          <a:xfrm>
            <a:off x="311700" y="1152475"/>
            <a:ext cx="5906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These </a:t>
            </a:r>
            <a:r>
              <a:rPr lang="en" sz="1400" u="sng">
                <a:solidFill>
                  <a:schemeClr val="hlink"/>
                </a:solidFill>
                <a:hlinkClick r:id="rId3"/>
              </a:rPr>
              <a:t>CS in Schools</a:t>
            </a:r>
            <a:r>
              <a:rPr lang="en" sz="1400"/>
              <a:t> lessons plans, worksheets, and other materials were created by the CS in Schools team. They are licensed under a </a:t>
            </a:r>
            <a:r>
              <a:rPr lang="en" sz="1400" u="sng">
                <a:solidFill>
                  <a:schemeClr val="hlink"/>
                </a:solidFill>
                <a:hlinkClick r:id="rId4"/>
              </a:rPr>
              <a:t>Creative Commons Attribution-ShareAlike 4.0 International License</a:t>
            </a:r>
            <a:r>
              <a:rPr lang="en" sz="1400"/>
              <a:t>.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/>
              <a:t>Images all taken from </a:t>
            </a:r>
            <a:r>
              <a:rPr lang="en" sz="1400" u="sng">
                <a:solidFill>
                  <a:schemeClr val="hlink"/>
                </a:solidFill>
                <a:hlinkClick r:id="rId5"/>
              </a:rPr>
              <a:t>flaticon</a:t>
            </a:r>
            <a:r>
              <a:rPr lang="en" sz="1000"/>
              <a:t>.</a:t>
            </a:r>
            <a:endParaRPr sz="1000"/>
          </a:p>
        </p:txBody>
      </p:sp>
      <p:sp>
        <p:nvSpPr>
          <p:cNvPr id="175" name="Google Shape;175;p31"/>
          <p:cNvSpPr txBox="1"/>
          <p:nvPr>
            <p:ph idx="12" type="sldNum"/>
          </p:nvPr>
        </p:nvSpPr>
        <p:spPr>
          <a:xfrm>
            <a:off x="83200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6" name="Google Shape;176;p31"/>
          <p:cNvSpPr/>
          <p:nvPr/>
        </p:nvSpPr>
        <p:spPr>
          <a:xfrm>
            <a:off x="-6215" y="0"/>
            <a:ext cx="9162000" cy="74400"/>
          </a:xfrm>
          <a:prstGeom prst="rect">
            <a:avLst/>
          </a:prstGeom>
          <a:solidFill>
            <a:srgbClr val="30DD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0DDAE"/>
              </a:solidFill>
            </a:endParaRPr>
          </a:p>
        </p:txBody>
      </p:sp>
      <p:pic>
        <p:nvPicPr>
          <p:cNvPr id="177" name="Google Shape;177;p31"/>
          <p:cNvPicPr preferRelativeResize="0"/>
          <p:nvPr/>
        </p:nvPicPr>
        <p:blipFill rotWithShape="1">
          <a:blip r:embed="rId6">
            <a:alphaModFix/>
          </a:blip>
          <a:srcRect b="19478" l="0" r="0" t="0"/>
          <a:stretch/>
        </p:blipFill>
        <p:spPr>
          <a:xfrm>
            <a:off x="7984201" y="4195474"/>
            <a:ext cx="757577" cy="753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