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5143500" type="screen16x9"/>
  <p:notesSz cx="6858000" cy="9144000"/>
  <p:embeddedFontLst>
    <p:embeddedFont>
      <p:font typeface="Francois One" panose="02000503040000020004" pitchFamily="2" charset="0"/>
      <p:regular r:id="rId10"/>
    </p:embeddedFont>
    <p:embeddedFont>
      <p:font typeface="Roboto" panose="02000000000000000000" pitchFamily="2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73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e460923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e460923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df1c7f12e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df1c7f12e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06c0abcda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06c0abcda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56986e250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56986e250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6986e250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6986e250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e51015e92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e51015e92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0C2A4A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-5400000" flipH="1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2" name="Google Shape;32;p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7" name="Google Shape;37;p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sinschools.io/intro/cheat/docx" TargetMode="External"/><Relationship Id="rId3" Type="http://schemas.openxmlformats.org/officeDocument/2006/relationships/hyperlink" Target="https://csinschools.io/intro/cheat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sinschools.io/intro/0701d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hyperlink" Target="https://csinschools.io/intro/0702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decademy.com/learn/learn-python-3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roklearning.com/launch/#language=python&amp;type=course" TargetMode="External"/><Relationship Id="rId5" Type="http://schemas.openxmlformats.org/officeDocument/2006/relationships/hyperlink" Target="https://www.coursera.org/courses?query=python" TargetMode="External"/><Relationship Id="rId4" Type="http://schemas.openxmlformats.org/officeDocument/2006/relationships/hyperlink" Target="https://teamtreehouse.com/library/topic:python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sinschools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hyperlink" Target="https://creativecommons.org/licenses/by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A4A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 </a:t>
            </a:r>
            <a:r>
              <a:rPr lang="en-GB"/>
              <a:t>8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Finale!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0948" y="2687475"/>
            <a:ext cx="1410325" cy="14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>
            <a:spLocks noGrp="1"/>
          </p:cNvSpPr>
          <p:nvPr>
            <p:ph type="body" idx="4294967295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By the end of this lesson, you should be able to: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lang="en-GB" dirty="0"/>
              <a:t>finish off your </a:t>
            </a:r>
            <a:r>
              <a:rPr lang="en-AU" sz="1800" b="0" i="0" u="none" strike="noStrike" dirty="0">
                <a:solidFill>
                  <a:srgbClr val="595959"/>
                </a:solidFill>
                <a:effectLst/>
                <a:latin typeface="Roboto" panose="02000000000000000000" pitchFamily="2" charset="0"/>
              </a:rPr>
              <a:t>final assessment</a:t>
            </a:r>
            <a:endParaRPr lang="en-AU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AU" dirty="0"/>
              <a:t>wonder, where to from here?</a:t>
            </a:r>
          </a:p>
        </p:txBody>
      </p:sp>
      <p:sp>
        <p:nvSpPr>
          <p:cNvPr id="71" name="Google Shape;71;p1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" name="Google Shape;75;p1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6" name="Google Shape;76;p1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1000" b="1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2</a:t>
              </a:fld>
              <a:endParaRPr sz="1000" b="1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7" name="Google Shape;77;p14"/>
            <p:cNvPicPr preferRelativeResize="0"/>
            <p:nvPr/>
          </p:nvPicPr>
          <p:blipFill rotWithShape="1">
            <a:blip r:embed="rId6">
              <a:alphaModFix/>
            </a:blip>
            <a:srcRect b="19478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739650" y="208263"/>
            <a:ext cx="5770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Python Reference Sheet</a:t>
            </a:r>
            <a:endParaRPr/>
          </a:p>
        </p:txBody>
      </p:sp>
      <p:pic>
        <p:nvPicPr>
          <p:cNvPr id="83" name="Google Shape;83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t="1746" b="1737"/>
          <a:stretch/>
        </p:blipFill>
        <p:spPr>
          <a:xfrm>
            <a:off x="1992475" y="857163"/>
            <a:ext cx="3265151" cy="4078077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84" name="Google Shape;84;p1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5" name="Google Shape;85;p1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1000" b="1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3</a:t>
              </a:fld>
              <a:endParaRPr sz="1000" b="1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6" name="Google Shape;86;p15"/>
            <p:cNvPicPr preferRelativeResize="0"/>
            <p:nvPr/>
          </p:nvPicPr>
          <p:blipFill rotWithShape="1">
            <a:blip r:embed="rId5">
              <a:alphaModFix/>
            </a:blip>
            <a:srcRect b="19478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7" name="Google Shape;87;p15"/>
          <p:cNvGrpSpPr/>
          <p:nvPr/>
        </p:nvGrpSpPr>
        <p:grpSpPr>
          <a:xfrm>
            <a:off x="5745125" y="475833"/>
            <a:ext cx="2659225" cy="2960217"/>
            <a:chOff x="6173075" y="716158"/>
            <a:chExt cx="2659225" cy="2960217"/>
          </a:xfrm>
        </p:grpSpPr>
        <p:pic>
          <p:nvPicPr>
            <p:cNvPr id="88" name="Google Shape;88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" name="Google Shape;90;p15"/>
            <p:cNvSpPr txBox="1"/>
            <p:nvPr/>
          </p:nvSpPr>
          <p:spPr>
            <a:xfrm>
              <a:off x="6431237" y="1467488"/>
              <a:ext cx="2142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b="1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Python Reference Sheet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1" name="Google Shape;91;p15"/>
            <p:cNvSpPr txBox="1"/>
            <p:nvPr/>
          </p:nvSpPr>
          <p:spPr>
            <a:xfrm>
              <a:off x="6184175" y="1861075"/>
              <a:ext cx="24984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Print it out and use it!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0480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-GB" sz="1200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3"/>
                </a:rPr>
                <a:t>Get it online.</a:t>
              </a: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 (</a:t>
              </a:r>
              <a:r>
                <a:rPr lang="en-GB" sz="1200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8"/>
                </a:rPr>
                <a:t>Microsoft</a:t>
              </a:r>
              <a:r>
                <a:rPr lang="en-GB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)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50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Some examples to get you thinking...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1"/>
          </p:nvPr>
        </p:nvSpPr>
        <p:spPr>
          <a:xfrm>
            <a:off x="823950" y="4189625"/>
            <a:ext cx="7496100" cy="62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City of Gold Example</a:t>
            </a:r>
            <a:r>
              <a:rPr lang="en-GB"/>
              <a:t>		</a:t>
            </a:r>
            <a:r>
              <a:rPr lang="en-GB" u="sng">
                <a:solidFill>
                  <a:schemeClr val="hlink"/>
                </a:solidFill>
                <a:hlinkClick r:id="rId4"/>
              </a:rPr>
              <a:t>Your Spirit Animal Example</a:t>
            </a:r>
            <a:endParaRPr/>
          </a:p>
        </p:txBody>
      </p:sp>
      <p:grpSp>
        <p:nvGrpSpPr>
          <p:cNvPr id="98" name="Google Shape;98;p1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9" name="Google Shape;99;p1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1000" b="1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4</a:t>
              </a:fld>
              <a:endParaRPr sz="1000" b="1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0" name="Google Shape;100;p16"/>
            <p:cNvPicPr preferRelativeResize="0"/>
            <p:nvPr/>
          </p:nvPicPr>
          <p:blipFill rotWithShape="1">
            <a:blip r:embed="rId5">
              <a:alphaModFix/>
            </a:blip>
            <a:srcRect b="19478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1" name="Google Shape;10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23463" y="1138200"/>
            <a:ext cx="5097000" cy="2867100"/>
          </a:xfrm>
          <a:prstGeom prst="roundRect">
            <a:avLst>
              <a:gd name="adj" fmla="val 4289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Where to from here?</a:t>
            </a:r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This is only the </a:t>
            </a:r>
            <a:r>
              <a:rPr lang="en-GB" sz="1600" b="1">
                <a:solidFill>
                  <a:srgbClr val="E93761"/>
                </a:solidFill>
              </a:rPr>
              <a:t>very beginning</a:t>
            </a:r>
            <a:r>
              <a:rPr lang="en-GB" sz="1600"/>
              <a:t> of your programming and Python journey.</a:t>
            </a:r>
            <a:endParaRPr sz="160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We really hope you have enjoyed it!</a:t>
            </a:r>
            <a:endParaRPr sz="1600"/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GB" sz="1600"/>
              <a:t>There are many, many resources online for your to continue learning about programming and Python. Feel free to check some of the following out:</a:t>
            </a:r>
            <a:endParaRPr sz="1600"/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u="sng">
                <a:solidFill>
                  <a:schemeClr val="hlink"/>
                </a:solidFill>
                <a:hlinkClick r:id="rId3"/>
              </a:rPr>
              <a:t>Code Academy courses</a:t>
            </a:r>
            <a:endParaRPr sz="1600"/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u="sng">
                <a:solidFill>
                  <a:schemeClr val="hlink"/>
                </a:solidFill>
                <a:hlinkClick r:id="rId4"/>
              </a:rPr>
              <a:t>Treehouse Python courses</a:t>
            </a:r>
            <a:endParaRPr sz="1600"/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u="sng">
                <a:solidFill>
                  <a:schemeClr val="hlink"/>
                </a:solidFill>
                <a:hlinkClick r:id="rId5"/>
              </a:rPr>
              <a:t>Coursera Python courses</a:t>
            </a:r>
            <a:endParaRPr sz="1600"/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1600" u="sng">
                <a:solidFill>
                  <a:schemeClr val="hlink"/>
                </a:solidFill>
                <a:hlinkClick r:id="rId6"/>
              </a:rPr>
              <a:t>Grok Learning courses</a:t>
            </a:r>
            <a:endParaRPr sz="1600"/>
          </a:p>
        </p:txBody>
      </p:sp>
      <p:grpSp>
        <p:nvGrpSpPr>
          <p:cNvPr id="119" name="Google Shape;119;p1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0" name="Google Shape;120;p1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1000" b="1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5</a:t>
              </a:fld>
              <a:endParaRPr sz="1000" b="1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1" name="Google Shape;121;p18"/>
            <p:cNvPicPr preferRelativeResize="0"/>
            <p:nvPr/>
          </p:nvPicPr>
          <p:blipFill rotWithShape="1">
            <a:blip r:embed="rId7">
              <a:alphaModFix/>
            </a:blip>
            <a:srcRect b="19478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7400" y="152400"/>
            <a:ext cx="4209300" cy="4838700"/>
          </a:xfrm>
          <a:prstGeom prst="roundRect">
            <a:avLst>
              <a:gd name="adj" fmla="val 3419"/>
            </a:avLst>
          </a:prstGeom>
          <a:noFill/>
          <a:ln>
            <a:noFill/>
          </a:ln>
        </p:spPr>
      </p:pic>
      <p:grpSp>
        <p:nvGrpSpPr>
          <p:cNvPr id="127" name="Google Shape;127;p1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8" name="Google Shape;128;p1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1000" b="1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6</a:t>
              </a:fld>
              <a:endParaRPr sz="1000" b="1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9" name="Google Shape;129;p19"/>
            <p:cNvPicPr preferRelativeResize="0"/>
            <p:nvPr/>
          </p:nvPicPr>
          <p:blipFill rotWithShape="1">
            <a:blip r:embed="rId4">
              <a:alphaModFix/>
            </a:blip>
            <a:srcRect b="19478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/>
          <p:nvPr/>
        </p:nvSpPr>
        <p:spPr>
          <a:xfrm rot="-5400000" flipH="1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License Information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36" name="Google Shape;136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These </a:t>
            </a:r>
            <a:r>
              <a:rPr lang="en-GB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-GB" sz="1400"/>
              <a:t> lessons plans, worksheets, and other materials were created by Toan Huynh and Hugh Williams. They are licensed under a </a:t>
            </a:r>
            <a:r>
              <a:rPr lang="en-GB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-GB" sz="1400"/>
              <a:t>.</a:t>
            </a:r>
            <a:endParaRPr sz="140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400"/>
          </a:p>
        </p:txBody>
      </p:sp>
      <p:sp>
        <p:nvSpPr>
          <p:cNvPr id="137" name="Google Shape;137;p2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0DDAE"/>
              </a:solidFill>
            </a:endParaRPr>
          </a:p>
        </p:txBody>
      </p:sp>
      <p:grpSp>
        <p:nvGrpSpPr>
          <p:cNvPr id="138" name="Google Shape;138;p2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9" name="Google Shape;139;p2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lang="en-GB" sz="1000" b="1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7</a:t>
              </a:fld>
              <a:endParaRPr sz="1000" b="1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0" name="Google Shape;140;p20"/>
            <p:cNvPicPr preferRelativeResize="0"/>
            <p:nvPr/>
          </p:nvPicPr>
          <p:blipFill rotWithShape="1">
            <a:blip r:embed="rId5">
              <a:alphaModFix/>
            </a:blip>
            <a:srcRect b="19478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178</Words>
  <Application>Microsoft Office PowerPoint</Application>
  <PresentationFormat>On-screen Show (16:9)</PresentationFormat>
  <Paragraphs>29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Francois One</vt:lpstr>
      <vt:lpstr>Arial</vt:lpstr>
      <vt:lpstr>Roboto</vt:lpstr>
      <vt:lpstr>Simple Light</vt:lpstr>
      <vt:lpstr>Lesson 8</vt:lpstr>
      <vt:lpstr>Learning objectives</vt:lpstr>
      <vt:lpstr>Python Reference Sheet</vt:lpstr>
      <vt:lpstr>Some examples to get you thinking...</vt:lpstr>
      <vt:lpstr>Where to from here?</vt:lpstr>
      <vt:lpstr>PowerPoint Presentation</vt:lpstr>
      <vt:lpstr>License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</dc:title>
  <cp:lastModifiedBy>Zachary Wingrave</cp:lastModifiedBy>
  <cp:revision>3</cp:revision>
  <dcterms:modified xsi:type="dcterms:W3CDTF">2022-02-02T23:44:18Z</dcterms:modified>
</cp:coreProperties>
</file>