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</p:sldIdLst>
  <p:sldSz cy="5143500" cx="9144000"/>
  <p:notesSz cx="6858000" cy="9144000"/>
  <p:embeddedFontLst>
    <p:embeddedFont>
      <p:font typeface="Roboto"/>
      <p:regular r:id="rId91"/>
      <p:bold r:id="rId92"/>
      <p:italic r:id="rId93"/>
      <p:boldItalic r:id="rId94"/>
    </p:embeddedFont>
    <p:embeddedFont>
      <p:font typeface="Francois One"/>
      <p:regular r:id="rId95"/>
    </p:embeddedFont>
    <p:embeddedFont>
      <p:font typeface="Roboto Mono"/>
      <p:regular r:id="rId96"/>
      <p:bold r:id="rId97"/>
      <p:italic r:id="rId98"/>
      <p:boldItalic r:id="rId9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font" Target="fonts/FrancoisOne-regular.fntdata"/><Relationship Id="rId94" Type="http://schemas.openxmlformats.org/officeDocument/2006/relationships/font" Target="fonts/Roboto-boldItalic.fntdata"/><Relationship Id="rId97" Type="http://schemas.openxmlformats.org/officeDocument/2006/relationships/font" Target="fonts/RobotoMono-bold.fntdata"/><Relationship Id="rId96" Type="http://schemas.openxmlformats.org/officeDocument/2006/relationships/font" Target="fonts/RobotoMono-regular.fntdata"/><Relationship Id="rId11" Type="http://schemas.openxmlformats.org/officeDocument/2006/relationships/slide" Target="slides/slide6.xml"/><Relationship Id="rId99" Type="http://schemas.openxmlformats.org/officeDocument/2006/relationships/font" Target="fonts/RobotoMono-boldItalic.fntdata"/><Relationship Id="rId10" Type="http://schemas.openxmlformats.org/officeDocument/2006/relationships/slide" Target="slides/slide5.xml"/><Relationship Id="rId98" Type="http://schemas.openxmlformats.org/officeDocument/2006/relationships/font" Target="fonts/RobotoMon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font" Target="fonts/Roboto-regular.fntdata"/><Relationship Id="rId90" Type="http://schemas.openxmlformats.org/officeDocument/2006/relationships/slide" Target="slides/slide85.xml"/><Relationship Id="rId93" Type="http://schemas.openxmlformats.org/officeDocument/2006/relationships/font" Target="fonts/Roboto-italic.fntdata"/><Relationship Id="rId92" Type="http://schemas.openxmlformats.org/officeDocument/2006/relationships/font" Target="fonts/Roboto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dc4812fb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4dc4812fb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55a787d93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55a787d9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csinsc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5a787d93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55a787d93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</a:t>
            </a:r>
            <a:endParaRPr/>
          </a:p>
          <a:p>
            <a:pPr indent="-298450" lvl="0" marL="45720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SzPts val="1100"/>
              <a:buChar char="-"/>
            </a:pPr>
            <a:r>
              <a:rPr b="1" lang="en" sz="16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Red </a:t>
            </a:r>
            <a:r>
              <a:rPr b="1" lang="en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(B)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61df9009f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61df9009f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Answer: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(C)</a:t>
            </a:r>
            <a:r>
              <a:rPr lang="en"/>
              <a:t> print(Colour.red + "A" + Colour.blue + Highlight.cyan + "B")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dc4812fb4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4dc4812fb4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df15d3e2d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df15d3e2d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4dc4812fb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4dc4812fb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dc4812fb4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dc4812fb4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4dc4812fb4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4dc4812fb4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05a44cc0d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05a44cc0d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05a44cc0d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105a44cc0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4dc4812fb4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4dc4812fb4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fa508b1a0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fa508b1a0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fa508b1a01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fa508b1a01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fa508b1a01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fa508b1a01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fa508b1a01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fa508b1a01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fa508b1a01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fa508b1a01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fa508b1a01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fa508b1a01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fa508b1a01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fa508b1a01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fa508b1a01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fa508b1a01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fa508b1a01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fa508b1a01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fa508b1a01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fa508b1a01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fa508b1a01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fa508b1a01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fa508b1a01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fa508b1a01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fa508b1a01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fa508b1a01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fa508b1a01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fa508b1a01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fa508b1a01_0_3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fa508b1a01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fa508b1a01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fa508b1a01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fa508b1a01_0_3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fa508b1a01_0_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fa508b1a01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fa508b1a01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10cea30cf9e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10cea30cf9e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gfa508b1a01_0_3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" name="Google Shape;590;gfa508b1a01_0_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4dc4812fb4_0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4dc4812fb4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10cdb19394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10cdb19394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10cdb19394f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10cdb19394f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10cdb19394f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10cdb19394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10cdb19394f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10cdb19394f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10cdb19394f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10cdb19394f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10cdb19394f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10cdb19394f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10cdb19394f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10cdb19394f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10cea30cf9e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10cea30cf9e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10cea30cf9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10cea30cf9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10cea30cf9e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10cea30cf9e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10cea30cf9e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10cea30cf9e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10cea30cf9e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" name="Google Shape;810;g10cea30cf9e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10cea30cf9e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10cea30cf9e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10cea30cf9e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10cea30cf9e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10cea30cf9e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10cea30cf9e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10cea30cf9e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10cea30cf9e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10cea30cf9e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10cea30cf9e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10cea30cf9e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10cea30cf9e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259fd69850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259fd69850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g4dc4812fb4_0_9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" name="Google Shape;941;g4dc4812fb4_0_9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4dc4812fb4_0_9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4dc4812fb4_0_9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4dc4812fb4_0_9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4dc4812fb4_0_9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fa8ad09e79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fa8ad09e79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fa8ad09e79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fa8ad09e79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fa8ad09e7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fa8ad09e7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gfa8ad09e79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" name="Google Shape;1029;gfa8ad09e79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fa8ad09e7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7" name="Google Shape;1047;gfa8ad09e7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fa8ad09e79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fa8ad09e79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gfa8ad09e79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5" name="Google Shape;1085;gfa8ad09e79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gfa8ad09e79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1" name="Google Shape;1101;gfa8ad09e79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fa8ad09e79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fa8ad09e79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1" name="Shape 1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Google Shape;1132;gfa8ad09e79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" name="Google Shape;1133;gfa8ad09e79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gfa8ad09e79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0" name="Google Shape;1150;gfa8ad09e79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fa8ad09e79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Google Shape;1167;gfa8ad09e79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gfa8ad09e79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6" name="Google Shape;1186;gfa8ad09e79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gfa8ad09e79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" name="Google Shape;1202;gfa8ad09e79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4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gfa8ad09e79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" name="Google Shape;1216;gfa8ad09e79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101b008380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" name="Google Shape;1231;g101b008380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g4dc4812fb4_0_1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9" name="Google Shape;1249;g4dc4812fb4_0_1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g4dc4812fb4_0_1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4" name="Google Shape;1264;g4dc4812fb4_0_1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1" name="Shape 1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" name="Google Shape;1272;gdf15d3e2d4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df15d3e2d4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259fd698503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259fd698503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g259fd698503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" name="Google Shape;1293;g259fd698503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7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g259fd698503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9" name="Google Shape;1309;g259fd698503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4dc4812fb4_0_1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4dc4812fb4_0_1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4dc4812fb4_0_1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" name="Google Shape;1340;g4dc4812fb4_0_1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" name="Google Shape;1349;g4dc4812fb4_0_1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0" name="Google Shape;1350;g4dc4812fb4_0_1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8" name="Shape 1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" name="Google Shape;1359;g101b0083807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0" name="Google Shape;1360;g101b0083807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g101b0083807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" name="Google Shape;1378;g101b0083807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g4dc4812fb4_0_1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6" name="Google Shape;1396;g4dc4812fb4_0_1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Google Shape;1405;g101fa44704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6" name="Google Shape;1406;g101fa44704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6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7" name="Google Shape;1417;g4dc4812fb4_0_1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8" name="Google Shape;1418;g4dc4812fb4_0_1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C2A4A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ctrTitle"/>
          </p:nvPr>
        </p:nvSpPr>
        <p:spPr>
          <a:xfrm>
            <a:off x="311700" y="528325"/>
            <a:ext cx="8520600" cy="10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Francois One"/>
              <a:buNone/>
              <a:defRPr sz="5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1700" y="1614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DDAE"/>
              </a:buClr>
              <a:buSzPts val="2800"/>
              <a:buFont typeface="Francois One"/>
              <a:buNone/>
              <a:defRPr sz="2800">
                <a:solidFill>
                  <a:srgbClr val="30DDAE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3600"/>
              <a:buFont typeface="Francois One"/>
              <a:buNone/>
              <a:defRPr sz="36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1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None/>
              <a:defRPr>
                <a:solidFill>
                  <a:srgbClr val="25326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9" name="Google Shape;89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0" name="Google Shape;90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4" name="Google Shape;9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Font typeface="Francois One"/>
              <a:buNone/>
              <a:defRPr sz="28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csinschools.io/intro/cheat" TargetMode="External"/><Relationship Id="rId4" Type="http://schemas.openxmlformats.org/officeDocument/2006/relationships/image" Target="../media/image9.png"/><Relationship Id="rId9" Type="http://schemas.openxmlformats.org/officeDocument/2006/relationships/hyperlink" Target="https://csinschools.io/intro/cheat/docx" TargetMode="External"/><Relationship Id="rId5" Type="http://schemas.openxmlformats.org/officeDocument/2006/relationships/image" Target="../media/image14.png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hyperlink" Target="https://csinschools.io/intro/cheat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csinschools.io/intro/0401d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vimeo.com/846158348?share=copy" TargetMode="External"/><Relationship Id="rId5" Type="http://schemas.openxmlformats.org/officeDocument/2006/relationships/image" Target="../media/image10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hyperlink" Target="https://vimeo.com/846123286?share=copy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4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hyperlink" Target="https://vimeo.com/846123340?share=copy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4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4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4.png"/><Relationship Id="rId4" Type="http://schemas.openxmlformats.org/officeDocument/2006/relationships/image" Target="../media/image18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4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4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4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4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4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4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openxmlformats.org/officeDocument/2006/relationships/image" Target="../media/image22.png"/><Relationship Id="rId7" Type="http://schemas.openxmlformats.org/officeDocument/2006/relationships/hyperlink" Target="https://csinschools.io/intro/0401e" TargetMode="External"/><Relationship Id="rId8" Type="http://schemas.openxmlformats.org/officeDocument/2006/relationships/image" Target="../media/image25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hyperlink" Target="https://vimeo.com/846158393?share=copy" TargetMode="Externa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4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4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4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hyperlink" Target="https://vimeo.com/846158460?share=copy" TargetMode="Externa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4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4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31.png"/><Relationship Id="rId5" Type="http://schemas.openxmlformats.org/officeDocument/2006/relationships/image" Target="../media/image8.png"/><Relationship Id="rId6" Type="http://schemas.openxmlformats.org/officeDocument/2006/relationships/hyperlink" Target="https://csinschools.io/intro/cheat" TargetMode="External"/><Relationship Id="rId7" Type="http://schemas.openxmlformats.org/officeDocument/2006/relationships/image" Target="../media/image22.png"/><Relationship Id="rId8" Type="http://schemas.openxmlformats.org/officeDocument/2006/relationships/hyperlink" Target="https://csinschools.io/intro/0402e" TargetMode="Externa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4.png"/><Relationship Id="rId4" Type="http://schemas.openxmlformats.org/officeDocument/2006/relationships/image" Target="../media/image22.png"/><Relationship Id="rId9" Type="http://schemas.openxmlformats.org/officeDocument/2006/relationships/hyperlink" Target="https://csinschools.io/intro/0403v" TargetMode="External"/><Relationship Id="rId5" Type="http://schemas.openxmlformats.org/officeDocument/2006/relationships/hyperlink" Target="https://csinschools.io/intro/0403e" TargetMode="External"/><Relationship Id="rId6" Type="http://schemas.openxmlformats.org/officeDocument/2006/relationships/image" Target="../media/image23.png"/><Relationship Id="rId7" Type="http://schemas.openxmlformats.org/officeDocument/2006/relationships/image" Target="../media/image3.png"/><Relationship Id="rId8" Type="http://schemas.openxmlformats.org/officeDocument/2006/relationships/image" Target="../media/image8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4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27.png"/><Relationship Id="rId4" Type="http://schemas.openxmlformats.org/officeDocument/2006/relationships/image" Target="../media/image30.png"/><Relationship Id="rId5" Type="http://schemas.openxmlformats.org/officeDocument/2006/relationships/image" Target="../media/image14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5.xml"/><Relationship Id="rId3" Type="http://schemas.openxmlformats.org/officeDocument/2006/relationships/hyperlink" Target="https://csinschools.com/" TargetMode="External"/><Relationship Id="rId4" Type="http://schemas.openxmlformats.org/officeDocument/2006/relationships/hyperlink" Target="https://creativecommons.org/licenses/by-sa/4.0/" TargetMode="External"/><Relationship Id="rId5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2A4A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3256" y="2653928"/>
            <a:ext cx="1446325" cy="144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>
            <p:ph type="ctrTitle"/>
          </p:nvPr>
        </p:nvSpPr>
        <p:spPr>
          <a:xfrm>
            <a:off x="578925" y="743925"/>
            <a:ext cx="4656300" cy="99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Lesson</a:t>
            </a:r>
            <a:r>
              <a:rPr lang="en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 </a:t>
            </a:r>
            <a:r>
              <a:rPr lang="en"/>
              <a:t>4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7" name="Google Shape;107;p25"/>
          <p:cNvSpPr txBox="1"/>
          <p:nvPr>
            <p:ph idx="1" type="subTitle"/>
          </p:nvPr>
        </p:nvSpPr>
        <p:spPr>
          <a:xfrm>
            <a:off x="579000" y="1621225"/>
            <a:ext cx="5361300" cy="12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Letting Users Type in Information</a:t>
            </a:r>
            <a:endParaRPr>
              <a:solidFill>
                <a:srgbClr val="30DDAE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108" name="Google Shape;108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7028" y="1460763"/>
            <a:ext cx="1800002" cy="222197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5"/>
          <p:cNvSpPr txBox="1"/>
          <p:nvPr>
            <p:ph idx="4294967295" type="body"/>
          </p:nvPr>
        </p:nvSpPr>
        <p:spPr>
          <a:xfrm>
            <a:off x="6285725" y="4736975"/>
            <a:ext cx="2757300" cy="3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400">
                <a:solidFill>
                  <a:srgbClr val="CCCCCC"/>
                </a:solidFill>
              </a:rPr>
              <a:t>csinschools.com</a:t>
            </a:r>
            <a:endParaRPr sz="140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Previously, on CS in Schools...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15" name="Google Shape;115;p26"/>
          <p:cNvSpPr txBox="1"/>
          <p:nvPr>
            <p:ph idx="1" type="body"/>
          </p:nvPr>
        </p:nvSpPr>
        <p:spPr>
          <a:xfrm>
            <a:off x="311700" y="1152475"/>
            <a:ext cx="6282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the name of the module we need to import in order to display </a:t>
            </a:r>
            <a:r>
              <a:rPr b="1" lang="en">
                <a:solidFill>
                  <a:srgbClr val="FF0000"/>
                </a:solidFill>
                <a:latin typeface="Roboto Mono"/>
                <a:ea typeface="Roboto Mono"/>
                <a:cs typeface="Roboto Mono"/>
                <a:sym typeface="Roboto Mono"/>
              </a:rPr>
              <a:t>c</a:t>
            </a:r>
            <a:r>
              <a:rPr b="1" lang="en">
                <a:solidFill>
                  <a:srgbClr val="FF9900"/>
                </a:solidFill>
                <a:latin typeface="Roboto Mono"/>
                <a:ea typeface="Roboto Mono"/>
                <a:cs typeface="Roboto Mono"/>
                <a:sym typeface="Roboto Mono"/>
              </a:rPr>
              <a:t>o</a:t>
            </a:r>
            <a:r>
              <a:rPr b="1" lang="en">
                <a:solidFill>
                  <a:srgbClr val="FFFF00"/>
                </a:solidFill>
                <a:latin typeface="Roboto Mono"/>
                <a:ea typeface="Roboto Mono"/>
                <a:cs typeface="Roboto Mono"/>
                <a:sym typeface="Roboto Mono"/>
              </a:rPr>
              <a:t>l</a:t>
            </a:r>
            <a:r>
              <a:rPr b="1" lang="en">
                <a:solidFill>
                  <a:srgbClr val="00FF00"/>
                </a:solidFill>
                <a:latin typeface="Roboto Mono"/>
                <a:ea typeface="Roboto Mono"/>
                <a:cs typeface="Roboto Mono"/>
                <a:sym typeface="Roboto Mono"/>
              </a:rPr>
              <a:t>o</a:t>
            </a:r>
            <a:r>
              <a:rPr b="1" lang="en">
                <a:solidFill>
                  <a:srgbClr val="00FFFF"/>
                </a:solidFill>
                <a:latin typeface="Roboto Mono"/>
                <a:ea typeface="Roboto Mono"/>
                <a:cs typeface="Roboto Mono"/>
                <a:sym typeface="Roboto Mono"/>
              </a:rPr>
              <a:t>u</a:t>
            </a:r>
            <a:r>
              <a:rPr b="1" lang="en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r</a:t>
            </a:r>
            <a:r>
              <a:rPr b="1"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s</a:t>
            </a:r>
            <a:r>
              <a:rPr lang="en"/>
              <a:t> on the screen?</a:t>
            </a:r>
            <a:endParaRPr/>
          </a:p>
        </p:txBody>
      </p:sp>
      <p:sp>
        <p:nvSpPr>
          <p:cNvPr id="116" name="Google Shape;116;p2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17" name="Google Shape;11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0875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3925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0875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0" name="Google Shape;120;p2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1" name="Google Shape;121;p2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2" name="Google Shape;122;p26"/>
            <p:cNvPicPr preferRelativeResize="0"/>
            <p:nvPr/>
          </p:nvPicPr>
          <p:blipFill rotWithShape="1">
            <a:blip r:embed="rId6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Previously, on CS in Schools...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28" name="Google Shape;128;p27"/>
          <p:cNvSpPr txBox="1"/>
          <p:nvPr>
            <p:ph idx="1" type="body"/>
          </p:nvPr>
        </p:nvSpPr>
        <p:spPr>
          <a:xfrm>
            <a:off x="311700" y="1152475"/>
            <a:ext cx="6657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would: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(Style.</a:t>
            </a: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bold</a:t>
            </a: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Colour.</a:t>
            </a: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blue</a:t>
            </a: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</a:t>
            </a: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"Red"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display on the screen?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595959"/>
                </a:solidFill>
              </a:rPr>
              <a:t>A)  </a:t>
            </a:r>
            <a:r>
              <a:rPr b="1" lang="en">
                <a:solidFill>
                  <a:srgbClr val="FF0000"/>
                </a:solidFill>
                <a:latin typeface="Roboto Mono"/>
                <a:ea typeface="Roboto Mono"/>
                <a:cs typeface="Roboto Mono"/>
                <a:sym typeface="Roboto Mono"/>
              </a:rPr>
              <a:t>Red				</a:t>
            </a:r>
            <a:r>
              <a:rPr b="1" lang="en"/>
              <a:t>B</a:t>
            </a:r>
            <a:r>
              <a:rPr b="1" lang="en"/>
              <a:t>)  </a:t>
            </a:r>
            <a:r>
              <a:rPr b="1" lang="en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Red</a:t>
            </a:r>
            <a:endParaRPr b="1">
              <a:solidFill>
                <a:srgbClr val="FF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C</a:t>
            </a:r>
            <a:r>
              <a:rPr b="1" lang="en"/>
              <a:t>)  </a:t>
            </a:r>
            <a:r>
              <a:rPr b="1" lang="en">
                <a:solidFill>
                  <a:srgbClr val="FF0000"/>
                </a:solidFill>
                <a:latin typeface="Roboto Mono"/>
                <a:ea typeface="Roboto Mono"/>
                <a:cs typeface="Roboto Mono"/>
                <a:sym typeface="Roboto Mono"/>
              </a:rPr>
              <a:t>Blue				</a:t>
            </a:r>
            <a:r>
              <a:rPr b="1" lang="en"/>
              <a:t>D</a:t>
            </a:r>
            <a:r>
              <a:rPr b="1" lang="en"/>
              <a:t>)  </a:t>
            </a:r>
            <a:r>
              <a:rPr lang="en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Red</a:t>
            </a:r>
            <a:endParaRPr b="1">
              <a:solidFill>
                <a:srgbClr val="FF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29" name="Google Shape;129;p2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30" name="Google Shape;13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4050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7100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04050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3" name="Google Shape;133;p2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34" name="Google Shape;134;p2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35" name="Google Shape;135;p27"/>
            <p:cNvPicPr preferRelativeResize="0"/>
            <p:nvPr/>
          </p:nvPicPr>
          <p:blipFill rotWithShape="1">
            <a:blip r:embed="rId6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>
            <p:ph idx="1" type="body"/>
          </p:nvPr>
        </p:nvSpPr>
        <p:spPr>
          <a:xfrm>
            <a:off x="311700" y="1152475"/>
            <a:ext cx="7999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How would we display </a:t>
            </a:r>
            <a:r>
              <a:rPr lang="en" sz="1600">
                <a:solidFill>
                  <a:srgbClr val="FF0000"/>
                </a:solidFill>
                <a:latin typeface="Roboto Mono"/>
                <a:ea typeface="Roboto Mono"/>
                <a:cs typeface="Roboto Mono"/>
                <a:sym typeface="Roboto Mono"/>
              </a:rPr>
              <a:t>A</a:t>
            </a:r>
            <a:r>
              <a:rPr lang="en" sz="1600">
                <a:solidFill>
                  <a:srgbClr val="0000FF"/>
                </a:solidFill>
                <a:highlight>
                  <a:srgbClr val="00FFFF"/>
                </a:highlight>
                <a:latin typeface="Roboto Mono"/>
                <a:ea typeface="Roboto Mono"/>
                <a:cs typeface="Roboto Mono"/>
                <a:sym typeface="Roboto Mono"/>
              </a:rPr>
              <a:t>B</a:t>
            </a:r>
            <a:r>
              <a:rPr lang="en" sz="1600"/>
              <a:t> on the screen?</a:t>
            </a:r>
            <a:endParaRPr sz="1600"/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595959"/>
                </a:solidFill>
                <a:latin typeface="Roboto Mono"/>
                <a:ea typeface="Roboto Mono"/>
                <a:cs typeface="Roboto Mono"/>
                <a:sym typeface="Roboto Mono"/>
              </a:rPr>
              <a:t>A)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6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(red + </a:t>
            </a:r>
            <a:r>
              <a:rPr lang="en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"A"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+ blue + </a:t>
            </a:r>
            <a:r>
              <a:rPr lang="en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"B"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595959"/>
                </a:solidFill>
                <a:latin typeface="Roboto Mono"/>
                <a:ea typeface="Roboto Mono"/>
                <a:cs typeface="Roboto Mono"/>
                <a:sym typeface="Roboto Mono"/>
              </a:rPr>
              <a:t>B)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6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"A"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+ Colour.</a:t>
            </a:r>
            <a:r>
              <a:rPr lang="en" sz="16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red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+ </a:t>
            </a:r>
            <a:r>
              <a:rPr lang="en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"B"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+ Colour.</a:t>
            </a:r>
            <a:r>
              <a:rPr lang="en" sz="16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blue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+ Highlight.</a:t>
            </a:r>
            <a:r>
              <a:rPr lang="en" sz="16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cyan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595959"/>
                </a:solidFill>
                <a:latin typeface="Roboto Mono"/>
                <a:ea typeface="Roboto Mono"/>
                <a:cs typeface="Roboto Mono"/>
                <a:sym typeface="Roboto Mono"/>
              </a:rPr>
              <a:t>C)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6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"redAblueB"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595959"/>
                </a:solidFill>
                <a:latin typeface="Roboto Mono"/>
                <a:ea typeface="Roboto Mono"/>
                <a:cs typeface="Roboto Mono"/>
                <a:sym typeface="Roboto Mono"/>
              </a:rPr>
              <a:t>D)</a:t>
            </a:r>
            <a:r>
              <a:rPr b="1" lang="en" sz="16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6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(Colour.</a:t>
            </a:r>
            <a:r>
              <a:rPr lang="en" sz="16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red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+ </a:t>
            </a:r>
            <a:r>
              <a:rPr lang="en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"A"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+ Colour.</a:t>
            </a:r>
            <a:r>
              <a:rPr lang="en" sz="16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blue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+ Highlight.</a:t>
            </a:r>
            <a:r>
              <a:rPr lang="en" sz="16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cyan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+ </a:t>
            </a:r>
            <a:r>
              <a:rPr lang="en" sz="16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"B"</a:t>
            </a:r>
            <a:r>
              <a:rPr lang="en" sz="16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6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141" name="Google Shape;14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Previously, on CS in Schools...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42" name="Google Shape;142;p2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43" name="Google Shape;143;p2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44" name="Google Shape;144;p2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45" name="Google Shape;145;p2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6" name="Google Shape;14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58275" y="445023"/>
            <a:ext cx="1574025" cy="1574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29"/>
          <p:cNvGrpSpPr/>
          <p:nvPr/>
        </p:nvGrpSpPr>
        <p:grpSpPr>
          <a:xfrm>
            <a:off x="4731476" y="2537276"/>
            <a:ext cx="2249675" cy="2249650"/>
            <a:chOff x="4120926" y="2019526"/>
            <a:chExt cx="2249675" cy="2249650"/>
          </a:xfrm>
        </p:grpSpPr>
        <p:pic>
          <p:nvPicPr>
            <p:cNvPr id="152" name="Google Shape;152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120926" y="2019526"/>
              <a:ext cx="2249675" cy="2249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3" name="Google Shape;153;p29"/>
            <p:cNvSpPr/>
            <p:nvPr/>
          </p:nvSpPr>
          <p:spPr>
            <a:xfrm>
              <a:off x="4466750" y="2590350"/>
              <a:ext cx="750600" cy="704700"/>
            </a:xfrm>
            <a:prstGeom prst="rect">
              <a:avLst/>
            </a:prstGeom>
            <a:solidFill>
              <a:srgbClr val="556A7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4" name="Google Shape;15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objectives</a:t>
            </a:r>
            <a:endParaRPr/>
          </a:p>
        </p:txBody>
      </p:sp>
      <p:sp>
        <p:nvSpPr>
          <p:cNvPr id="155" name="Google Shape;155;p29"/>
          <p:cNvSpPr txBox="1"/>
          <p:nvPr>
            <p:ph idx="1" type="body"/>
          </p:nvPr>
        </p:nvSpPr>
        <p:spPr>
          <a:xfrm>
            <a:off x="311700" y="1152475"/>
            <a:ext cx="7889400" cy="150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the end of this lesson, you should be able to: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</a:t>
            </a:r>
            <a:r>
              <a:rPr lang="en"/>
              <a:t>nderstand how variables are used to capture </a:t>
            </a: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/>
              <a:t> from the user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understand how to display information from variables on the screen</a:t>
            </a:r>
            <a:endParaRPr/>
          </a:p>
        </p:txBody>
      </p:sp>
      <p:sp>
        <p:nvSpPr>
          <p:cNvPr id="156" name="Google Shape;156;p29"/>
          <p:cNvSpPr txBox="1"/>
          <p:nvPr>
            <p:ph idx="1" type="body"/>
          </p:nvPr>
        </p:nvSpPr>
        <p:spPr>
          <a:xfrm>
            <a:off x="1531650" y="3309750"/>
            <a:ext cx="3288000" cy="7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ame = </a:t>
            </a:r>
            <a:r>
              <a:rPr lang="en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"Jane"</a:t>
            </a:r>
            <a:br>
              <a:rPr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</a:b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country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"Australia"</a:t>
            </a:r>
            <a:endParaRPr>
              <a:solidFill>
                <a:srgbClr val="980000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7" name="Google Shape;157;p29"/>
          <p:cNvSpPr txBox="1"/>
          <p:nvPr>
            <p:ph idx="1" type="body"/>
          </p:nvPr>
        </p:nvSpPr>
        <p:spPr>
          <a:xfrm>
            <a:off x="4967125" y="3309744"/>
            <a:ext cx="1778400" cy="70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7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Hello, Jane!</a:t>
            </a:r>
            <a:endParaRPr b="1" sz="17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158" name="Google Shape;158;p2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59" name="Google Shape;159;p2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60" name="Google Shape;160;p29"/>
            <p:cNvPicPr preferRelativeResize="0"/>
            <p:nvPr/>
          </p:nvPicPr>
          <p:blipFill rotWithShape="1">
            <a:blip r:embed="rId4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>
            <p:ph type="title"/>
          </p:nvPr>
        </p:nvSpPr>
        <p:spPr>
          <a:xfrm>
            <a:off x="739650" y="208263"/>
            <a:ext cx="5770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Python Reference Sheet</a:t>
            </a:r>
            <a:endParaRPr/>
          </a:p>
        </p:txBody>
      </p:sp>
      <p:pic>
        <p:nvPicPr>
          <p:cNvPr id="166" name="Google Shape;166;p3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1737" l="0" r="0" t="1746"/>
          <a:stretch/>
        </p:blipFill>
        <p:spPr>
          <a:xfrm>
            <a:off x="1992475" y="857163"/>
            <a:ext cx="3265151" cy="4078077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167" name="Google Shape;167;p3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68" name="Google Shape;168;p3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69" name="Google Shape;169;p30"/>
            <p:cNvPicPr preferRelativeResize="0"/>
            <p:nvPr/>
          </p:nvPicPr>
          <p:blipFill rotWithShape="1">
            <a:blip r:embed="rId5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0" name="Google Shape;170;p30"/>
          <p:cNvGrpSpPr/>
          <p:nvPr/>
        </p:nvGrpSpPr>
        <p:grpSpPr>
          <a:xfrm>
            <a:off x="5745125" y="475833"/>
            <a:ext cx="2659225" cy="2960217"/>
            <a:chOff x="6173075" y="716158"/>
            <a:chExt cx="2659225" cy="2960217"/>
          </a:xfrm>
        </p:grpSpPr>
        <p:pic>
          <p:nvPicPr>
            <p:cNvPr id="171" name="Google Shape;171;p3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173075" y="1237975"/>
              <a:ext cx="2659225" cy="243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3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2700000">
              <a:off x="7403275" y="847650"/>
              <a:ext cx="634900" cy="634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30"/>
            <p:cNvSpPr txBox="1"/>
            <p:nvPr/>
          </p:nvSpPr>
          <p:spPr>
            <a:xfrm>
              <a:off x="6431237" y="1467488"/>
              <a:ext cx="21429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5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Python Reference Sheet</a:t>
              </a:r>
              <a:endParaRPr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74" name="Google Shape;174;p30"/>
            <p:cNvSpPr txBox="1"/>
            <p:nvPr/>
          </p:nvSpPr>
          <p:spPr>
            <a:xfrm>
              <a:off x="6184175" y="1861075"/>
              <a:ext cx="2498400" cy="121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048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Print it out and use it!</a:t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457200" rt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" sz="1200" u="sng">
                  <a:solidFill>
                    <a:schemeClr val="hlink"/>
                  </a:solidFill>
                  <a:latin typeface="Roboto"/>
                  <a:ea typeface="Roboto"/>
                  <a:cs typeface="Roboto"/>
                  <a:sym typeface="Roboto"/>
                  <a:hlinkClick r:id="rId8"/>
                </a:rPr>
                <a:t>Get it online.</a:t>
              </a:r>
              <a:r>
                <a:rPr lang="en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 (</a:t>
              </a:r>
              <a:r>
                <a:rPr lang="en" sz="1200" u="sng">
                  <a:solidFill>
                    <a:schemeClr val="hlink"/>
                  </a:solidFill>
                  <a:latin typeface="Roboto"/>
                  <a:ea typeface="Roboto"/>
                  <a:cs typeface="Roboto"/>
                  <a:sym typeface="Roboto"/>
                  <a:hlinkClick r:id="rId9"/>
                </a:rPr>
                <a:t>Microsoft</a:t>
              </a:r>
              <a:r>
                <a:rPr lang="en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)</a:t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457200" rtl="0" algn="l">
                <a:lnSpc>
                  <a:spcPct val="150000"/>
                </a:lnSpc>
                <a:spcBef>
                  <a:spcPts val="1600"/>
                </a:spcBef>
                <a:spcAft>
                  <a:spcPts val="1600"/>
                </a:spcAft>
                <a:buNone/>
              </a:pPr>
              <a:r>
                <a:t/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title"/>
          </p:nvPr>
        </p:nvSpPr>
        <p:spPr>
          <a:xfrm>
            <a:off x="311700" y="445025"/>
            <a:ext cx="7432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Story Time!</a:t>
            </a:r>
            <a:endParaRPr/>
          </a:p>
        </p:txBody>
      </p:sp>
      <p:sp>
        <p:nvSpPr>
          <p:cNvPr id="180" name="Google Shape;180;p31"/>
          <p:cNvSpPr txBox="1"/>
          <p:nvPr>
            <p:ph idx="1" type="body"/>
          </p:nvPr>
        </p:nvSpPr>
        <p:spPr>
          <a:xfrm>
            <a:off x="311700" y="3606350"/>
            <a:ext cx="8520600" cy="96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Click here to create your fantastic short story!</a:t>
            </a:r>
            <a:endParaRPr/>
          </a:p>
        </p:txBody>
      </p:sp>
      <p:pic>
        <p:nvPicPr>
          <p:cNvPr id="181" name="Google Shape;18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3165" y="1433805"/>
            <a:ext cx="960085" cy="9600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6275" y="1227325"/>
            <a:ext cx="1166564" cy="1166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70101" y="1964721"/>
            <a:ext cx="1369323" cy="13693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4" name="Google Shape;184;p3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85" name="Google Shape;185;p3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86" name="Google Shape;186;p31"/>
            <p:cNvPicPr preferRelativeResize="0"/>
            <p:nvPr/>
          </p:nvPicPr>
          <p:blipFill rotWithShape="1">
            <a:blip r:embed="rId7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87" name="Google Shape;187;p31"/>
          <p:cNvGrpSpPr/>
          <p:nvPr/>
        </p:nvGrpSpPr>
        <p:grpSpPr>
          <a:xfrm>
            <a:off x="8329325" y="0"/>
            <a:ext cx="764100" cy="1042650"/>
            <a:chOff x="7362925" y="28900"/>
            <a:chExt cx="764100" cy="1042650"/>
          </a:xfrm>
        </p:grpSpPr>
        <p:pic>
          <p:nvPicPr>
            <p:cNvPr id="188" name="Google Shape;188;p3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7362925" y="240050"/>
              <a:ext cx="764100" cy="69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p31"/>
            <p:cNvSpPr txBox="1"/>
            <p:nvPr/>
          </p:nvSpPr>
          <p:spPr>
            <a:xfrm>
              <a:off x="7362925" y="2890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00">
                  <a:latin typeface="Roboto"/>
                  <a:ea typeface="Roboto"/>
                  <a:cs typeface="Roboto"/>
                  <a:sym typeface="Roboto"/>
                </a:rPr>
                <a:t>Play Video</a:t>
              </a:r>
              <a:endParaRPr b="1" sz="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0" name="Google Shape;190;p31"/>
            <p:cNvSpPr txBox="1"/>
            <p:nvPr/>
          </p:nvSpPr>
          <p:spPr>
            <a:xfrm>
              <a:off x="7362925" y="86035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00">
                  <a:latin typeface="Roboto"/>
                  <a:ea typeface="Roboto"/>
                  <a:cs typeface="Roboto"/>
                  <a:sym typeface="Roboto"/>
                </a:rPr>
                <a:t>Slide 7</a:t>
              </a:r>
              <a:endParaRPr b="1" sz="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1" name="Google Shape;191;p31"/>
            <p:cNvSpPr txBox="1"/>
            <p:nvPr/>
          </p:nvSpPr>
          <p:spPr>
            <a:xfrm>
              <a:off x="7362925" y="58245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1:02 min</a:t>
              </a:r>
              <a:endParaRPr sz="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92" name="Google Shape;192;p31">
            <a:hlinkClick r:id="rId9"/>
          </p:cNvPr>
          <p:cNvSpPr/>
          <p:nvPr/>
        </p:nvSpPr>
        <p:spPr>
          <a:xfrm>
            <a:off x="8289575" y="82650"/>
            <a:ext cx="8436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/>
          <p:nvPr>
            <p:ph type="title"/>
          </p:nvPr>
        </p:nvSpPr>
        <p:spPr>
          <a:xfrm>
            <a:off x="311700" y="445025"/>
            <a:ext cx="5864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Accepting </a:t>
            </a:r>
            <a:r>
              <a:rPr lang="en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/>
              <a:t> from the user</a:t>
            </a:r>
            <a:endParaRPr/>
          </a:p>
        </p:txBody>
      </p:sp>
      <p:sp>
        <p:nvSpPr>
          <p:cNvPr id="198" name="Google Shape;198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 the last lesson, we learnt how to use </a:t>
            </a: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/>
              <a:t> to wait for the user to press the </a:t>
            </a:r>
            <a:r>
              <a:rPr b="1" lang="en"/>
              <a:t>[ENTER]</a:t>
            </a:r>
            <a:r>
              <a:rPr lang="en"/>
              <a:t> key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if we also wanted them to type in information and to use that information?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How could we remember and later use what the user types?</a:t>
            </a:r>
            <a:endParaRPr/>
          </a:p>
        </p:txBody>
      </p:sp>
      <p:grpSp>
        <p:nvGrpSpPr>
          <p:cNvPr id="199" name="Google Shape;199;p3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00" name="Google Shape;200;p3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01" name="Google Shape;201;p3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2" name="Google Shape;202;p32"/>
          <p:cNvGrpSpPr/>
          <p:nvPr/>
        </p:nvGrpSpPr>
        <p:grpSpPr>
          <a:xfrm>
            <a:off x="8329325" y="0"/>
            <a:ext cx="764100" cy="1042650"/>
            <a:chOff x="7362925" y="28900"/>
            <a:chExt cx="764100" cy="1042650"/>
          </a:xfrm>
        </p:grpSpPr>
        <p:pic>
          <p:nvPicPr>
            <p:cNvPr id="203" name="Google Shape;20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362925" y="240050"/>
              <a:ext cx="764100" cy="69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Google Shape;204;p32"/>
            <p:cNvSpPr txBox="1"/>
            <p:nvPr/>
          </p:nvSpPr>
          <p:spPr>
            <a:xfrm>
              <a:off x="7362925" y="2890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00">
                  <a:latin typeface="Roboto"/>
                  <a:ea typeface="Roboto"/>
                  <a:cs typeface="Roboto"/>
                  <a:sym typeface="Roboto"/>
                </a:rPr>
                <a:t>Play Video</a:t>
              </a:r>
              <a:endParaRPr b="1" sz="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5" name="Google Shape;205;p32"/>
            <p:cNvSpPr txBox="1"/>
            <p:nvPr/>
          </p:nvSpPr>
          <p:spPr>
            <a:xfrm>
              <a:off x="7362925" y="86035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00">
                  <a:latin typeface="Roboto"/>
                  <a:ea typeface="Roboto"/>
                  <a:cs typeface="Roboto"/>
                  <a:sym typeface="Roboto"/>
                </a:rPr>
                <a:t>Slides 8 - 32</a:t>
              </a:r>
              <a:endParaRPr b="1" sz="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6" name="Google Shape;206;p32"/>
            <p:cNvSpPr txBox="1"/>
            <p:nvPr/>
          </p:nvSpPr>
          <p:spPr>
            <a:xfrm>
              <a:off x="7362925" y="58245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3</a:t>
              </a:r>
              <a:r>
                <a:rPr lang="en" sz="7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:24 min</a:t>
              </a:r>
              <a:endParaRPr sz="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07" name="Google Shape;207;p32">
            <a:hlinkClick r:id="rId5"/>
          </p:cNvPr>
          <p:cNvSpPr/>
          <p:nvPr/>
        </p:nvSpPr>
        <p:spPr>
          <a:xfrm>
            <a:off x="8289575" y="41325"/>
            <a:ext cx="8436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3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33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14" name="Google Shape;214;p3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215" name="Google Shape;215;p33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216" name="Google Shape;216;p3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17" name="Google Shape;217;p3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18" name="Google Shape;218;p3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9" name="Google Shape;219;p33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20" name="Google Shape;220;p33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4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27" name="Google Shape;227;p3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228" name="Google Shape;228;p34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229" name="Google Shape;229;p3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30" name="Google Shape;230;p3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31" name="Google Shape;231;p3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2" name="Google Shape;232;p34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33" name="Google Shape;233;p34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= </a:t>
            </a:r>
            <a:r>
              <a:rPr lang="en" sz="1700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5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5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40" name="Google Shape;240;p3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241" name="Google Shape;241;p35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42" name="Google Shape;242;p35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</a:t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243" name="Google Shape;243;p3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44" name="Google Shape;244;p3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45" name="Google Shape;245;p3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6" name="Google Shape;246;p35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47" name="Google Shape;247;p35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= </a:t>
            </a:r>
            <a:r>
              <a:rPr lang="en" sz="1700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6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3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54" name="Google Shape;254;p3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55" name="Google Shape;255;p3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56" name="Google Shape;256;p3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7" name="Google Shape;257;p36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58" name="Google Shape;258;p36"/>
          <p:cNvSpPr txBox="1"/>
          <p:nvPr/>
        </p:nvSpPr>
        <p:spPr>
          <a:xfrm>
            <a:off x="5593975" y="415950"/>
            <a:ext cx="23901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59" name="Google Shape;259;p36"/>
          <p:cNvSpPr txBox="1"/>
          <p:nvPr/>
        </p:nvSpPr>
        <p:spPr>
          <a:xfrm>
            <a:off x="5593975" y="415950"/>
            <a:ext cx="25080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</a:t>
            </a:r>
            <a:r>
              <a:rPr lang="en">
                <a:solidFill>
                  <a:schemeClr val="lt1"/>
                </a:solidFill>
                <a:highlight>
                  <a:schemeClr val="lt1"/>
                </a:highlight>
                <a:latin typeface="Roboto Mono"/>
                <a:ea typeface="Roboto Mono"/>
                <a:cs typeface="Roboto Mono"/>
                <a:sym typeface="Roboto Mono"/>
              </a:rPr>
              <a:t>a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60" name="Google Shape;260;p36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61" name="Google Shape;261;p36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= </a:t>
            </a:r>
            <a:r>
              <a:rPr lang="en" sz="1700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7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68" name="Google Shape;268;p3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69" name="Google Shape;269;p3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70" name="Google Shape;270;p3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1" name="Google Shape;271;p37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72" name="Google Shape;272;p37"/>
          <p:cNvSpPr txBox="1"/>
          <p:nvPr/>
        </p:nvSpPr>
        <p:spPr>
          <a:xfrm>
            <a:off x="5593975" y="415950"/>
            <a:ext cx="23316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73" name="Google Shape;273;p37"/>
          <p:cNvSpPr txBox="1"/>
          <p:nvPr/>
        </p:nvSpPr>
        <p:spPr>
          <a:xfrm>
            <a:off x="5593975" y="415950"/>
            <a:ext cx="24945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</a:t>
            </a:r>
            <a:r>
              <a:rPr lang="en">
                <a:solidFill>
                  <a:schemeClr val="lt1"/>
                </a:solidFill>
                <a:highlight>
                  <a:schemeClr val="lt1"/>
                </a:highlight>
                <a:latin typeface="Roboto Mono"/>
                <a:ea typeface="Roboto Mono"/>
                <a:cs typeface="Roboto Mono"/>
                <a:sym typeface="Roboto Mono"/>
              </a:rPr>
              <a:t>a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74" name="Google Shape;274;p37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75" name="Google Shape;275;p37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= </a:t>
            </a:r>
            <a:r>
              <a:rPr lang="en" sz="1700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8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282" name="Google Shape;282;p3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83" name="Google Shape;283;p3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84" name="Google Shape;284;p3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5" name="Google Shape;285;p38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286" name="Google Shape;286;p38"/>
          <p:cNvSpPr txBox="1"/>
          <p:nvPr/>
        </p:nvSpPr>
        <p:spPr>
          <a:xfrm>
            <a:off x="5593975" y="415950"/>
            <a:ext cx="1873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87" name="Google Shape;287;p38"/>
          <p:cNvSpPr txBox="1"/>
          <p:nvPr/>
        </p:nvSpPr>
        <p:spPr>
          <a:xfrm>
            <a:off x="5593975" y="415950"/>
            <a:ext cx="2989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</a:t>
            </a:r>
            <a:r>
              <a:rPr lang="en">
                <a:solidFill>
                  <a:schemeClr val="lt1"/>
                </a:solidFill>
                <a:highlight>
                  <a:schemeClr val="lt1"/>
                </a:highlight>
                <a:latin typeface="Roboto Mono"/>
                <a:ea typeface="Roboto Mono"/>
                <a:cs typeface="Roboto Mono"/>
                <a:sym typeface="Roboto Mono"/>
              </a:rPr>
              <a:t>a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88" name="Google Shape;288;p38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89" name="Google Shape;289;p38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= </a:t>
            </a:r>
            <a:r>
              <a:rPr lang="en" sz="1700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295" name="Google Shape;295;p39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39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7" name="Google Shape;297;p3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298" name="Google Shape;298;p3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299" name="Google Shape;299;p39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0" name="Google Shape;300;p39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01" name="Google Shape;301;p39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02" name="Google Shape;302;p39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</a:t>
            </a:r>
            <a:r>
              <a:rPr lang="en">
                <a:solidFill>
                  <a:schemeClr val="lt1"/>
                </a:solidFill>
                <a:highlight>
                  <a:schemeClr val="lt1"/>
                </a:highlight>
                <a:latin typeface="Roboto Mono"/>
                <a:ea typeface="Roboto Mono"/>
                <a:cs typeface="Roboto Mono"/>
                <a:sym typeface="Roboto Mono"/>
              </a:rPr>
              <a:t>a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03" name="Google Shape;303;p39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04" name="Google Shape;304;p39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= </a:t>
            </a:r>
            <a:r>
              <a:rPr lang="en" sz="1700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10" name="Google Shape;310;p40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0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2" name="Google Shape;312;p4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13" name="Google Shape;313;p4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14" name="Google Shape;314;p4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5" name="Google Shape;315;p40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16" name="Google Shape;316;p40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17" name="Google Shape;317;p40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r>
              <a:rPr lang="en">
                <a:solidFill>
                  <a:schemeClr val="lt1"/>
                </a:solidFill>
                <a:highlight>
                  <a:schemeClr val="lt1"/>
                </a:highlight>
                <a:latin typeface="Roboto Mono"/>
                <a:ea typeface="Roboto Mono"/>
                <a:cs typeface="Roboto Mono"/>
                <a:sym typeface="Roboto Mono"/>
              </a:rPr>
              <a:t>a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18" name="Google Shape;318;p40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19" name="Google Shape;319;p40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= </a:t>
            </a:r>
            <a:r>
              <a:rPr lang="en" sz="1700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1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25" name="Google Shape;325;p41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41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7" name="Google Shape;327;p4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28" name="Google Shape;328;p4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29" name="Google Shape;329;p41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0" name="Google Shape;330;p41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31" name="Google Shape;331;p41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32" name="Google Shape;332;p41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lt1"/>
                </a:highlight>
                <a:latin typeface="Roboto Mono"/>
                <a:ea typeface="Roboto Mono"/>
                <a:cs typeface="Roboto Mono"/>
                <a:sym typeface="Roboto Mono"/>
              </a:rPr>
              <a:t>a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33" name="Google Shape;333;p41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34" name="Google Shape;334;p41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= </a:t>
            </a:r>
            <a:r>
              <a:rPr lang="en" sz="1700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2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40" name="Google Shape;340;p42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42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2" name="Google Shape;342;p4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43" name="Google Shape;343;p4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44" name="Google Shape;344;p4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5" name="Google Shape;345;p42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46" name="Google Shape;346;p42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47" name="Google Shape;347;p42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highlight>
                  <a:schemeClr val="lt1"/>
                </a:highlight>
                <a:latin typeface="Roboto Mono"/>
                <a:ea typeface="Roboto Mono"/>
                <a:cs typeface="Roboto Mono"/>
                <a:sym typeface="Roboto Mono"/>
              </a:rPr>
              <a:t>a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48" name="Google Shape;348;p42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49" name="Google Shape;349;p42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= </a:t>
            </a:r>
            <a:r>
              <a:rPr lang="en" sz="1700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50" name="Google Shape;350;p42"/>
          <p:cNvSpPr/>
          <p:nvPr/>
        </p:nvSpPr>
        <p:spPr>
          <a:xfrm>
            <a:off x="2887375" y="2574128"/>
            <a:ext cx="2706600" cy="1120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When the user presses the ENTER key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the </a:t>
            </a: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b="1" lang="en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command is done.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51" name="Google Shape;351;p42"/>
          <p:cNvCxnSpPr/>
          <p:nvPr/>
        </p:nvCxnSpPr>
        <p:spPr>
          <a:xfrm flipH="1">
            <a:off x="1689675" y="822956"/>
            <a:ext cx="3971400" cy="7785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57" name="Google Shape;357;p43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3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9" name="Google Shape;359;p4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60" name="Google Shape;360;p4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61" name="Google Shape;361;p4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2" name="Google Shape;362;p43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63" name="Google Shape;363;p43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64" name="Google Shape;364;p43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65" name="Google Shape;365;p43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66" name="Google Shape;366;p43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</a:t>
            </a:r>
            <a:r>
              <a:rPr lang="en" sz="17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72" name="Google Shape;372;p44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4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4" name="Google Shape;374;p4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75" name="Google Shape;375;p4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76" name="Google Shape;376;p4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7" name="Google Shape;377;p44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78" name="Google Shape;378;p44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79" name="Google Shape;379;p44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80" name="Google Shape;380;p44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81" name="Google Shape;381;p44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</a:t>
            </a:r>
            <a:r>
              <a:rPr lang="en" sz="17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=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82" name="Google Shape;382;p44"/>
          <p:cNvSpPr/>
          <p:nvPr/>
        </p:nvSpPr>
        <p:spPr>
          <a:xfrm rot="10800000">
            <a:off x="4507475" y="918925"/>
            <a:ext cx="3289200" cy="2025900"/>
          </a:xfrm>
          <a:prstGeom prst="bentArrow">
            <a:avLst>
              <a:gd fmla="val 4821" name="adj1"/>
              <a:gd fmla="val 8603" name="adj2"/>
              <a:gd fmla="val 17534" name="adj3"/>
              <a:gd fmla="val 36966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44"/>
          <p:cNvSpPr/>
          <p:nvPr/>
        </p:nvSpPr>
        <p:spPr>
          <a:xfrm>
            <a:off x="3332899" y="2533073"/>
            <a:ext cx="1099500" cy="507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389" name="Google Shape;389;p45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45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1" name="Google Shape;391;p4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392" name="Google Shape;392;p4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393" name="Google Shape;393;p4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4" name="Google Shape;394;p45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395" name="Google Shape;395;p45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96" name="Google Shape;396;p45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97" name="Google Shape;397;p45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98" name="Google Shape;398;p45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99" name="Google Shape;399;p45"/>
          <p:cNvSpPr/>
          <p:nvPr/>
        </p:nvSpPr>
        <p:spPr>
          <a:xfrm rot="10800000">
            <a:off x="4507475" y="918925"/>
            <a:ext cx="3289200" cy="2025900"/>
          </a:xfrm>
          <a:prstGeom prst="bentArrow">
            <a:avLst>
              <a:gd fmla="val 4821" name="adj1"/>
              <a:gd fmla="val 8603" name="adj2"/>
              <a:gd fmla="val 17534" name="adj3"/>
              <a:gd fmla="val 36966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45"/>
          <p:cNvSpPr/>
          <p:nvPr/>
        </p:nvSpPr>
        <p:spPr>
          <a:xfrm>
            <a:off x="3332899" y="2533073"/>
            <a:ext cx="1099500" cy="507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06" name="Google Shape;406;p46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46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8" name="Google Shape;408;p4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409" name="Google Shape;409;p4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410" name="Google Shape;410;p4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1" name="Google Shape;411;p46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12" name="Google Shape;412;p46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13" name="Google Shape;413;p46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14" name="Google Shape;414;p46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15" name="Google Shape;415;p46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416" name="Google Shape;41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0650" y="2173300"/>
            <a:ext cx="1024325" cy="1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46"/>
          <p:cNvSpPr/>
          <p:nvPr/>
        </p:nvSpPr>
        <p:spPr>
          <a:xfrm rot="10800000">
            <a:off x="4507475" y="918925"/>
            <a:ext cx="3289200" cy="2025900"/>
          </a:xfrm>
          <a:prstGeom prst="bentArrow">
            <a:avLst>
              <a:gd fmla="val 4821" name="adj1"/>
              <a:gd fmla="val 8603" name="adj2"/>
              <a:gd fmla="val 17534" name="adj3"/>
              <a:gd fmla="val 36966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46"/>
          <p:cNvSpPr/>
          <p:nvPr/>
        </p:nvSpPr>
        <p:spPr>
          <a:xfrm>
            <a:off x="3332899" y="2533073"/>
            <a:ext cx="1099500" cy="507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24" name="Google Shape;424;p47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47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6" name="Google Shape;426;p4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427" name="Google Shape;427;p4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428" name="Google Shape;428;p4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9" name="Google Shape;429;p47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30" name="Google Shape;430;p47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31" name="Google Shape;431;p47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32" name="Google Shape;432;p47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33" name="Google Shape;433;p47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434" name="Google Shape;43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0650" y="2173300"/>
            <a:ext cx="1024325" cy="1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47"/>
          <p:cNvSpPr/>
          <p:nvPr/>
        </p:nvSpPr>
        <p:spPr>
          <a:xfrm>
            <a:off x="592325" y="3641200"/>
            <a:ext cx="2764500" cy="96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This is called a </a:t>
            </a:r>
            <a:r>
              <a:rPr b="1" lang="en">
                <a:latin typeface="Roboto"/>
                <a:ea typeface="Roboto"/>
                <a:cs typeface="Roboto"/>
                <a:sym typeface="Roboto"/>
              </a:rPr>
              <a:t>variable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It is used to store information for us.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36" name="Google Shape;436;p47"/>
          <p:cNvCxnSpPr>
            <a:stCxn id="435" idx="0"/>
          </p:cNvCxnSpPr>
          <p:nvPr/>
        </p:nvCxnSpPr>
        <p:spPr>
          <a:xfrm flipH="1" rot="10800000">
            <a:off x="1974575" y="3287800"/>
            <a:ext cx="78300" cy="3534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7" name="Google Shape;437;p47"/>
          <p:cNvSpPr/>
          <p:nvPr/>
        </p:nvSpPr>
        <p:spPr>
          <a:xfrm rot="10800000">
            <a:off x="4507475" y="918925"/>
            <a:ext cx="3289200" cy="2025900"/>
          </a:xfrm>
          <a:prstGeom prst="bentArrow">
            <a:avLst>
              <a:gd fmla="val 4821" name="adj1"/>
              <a:gd fmla="val 8603" name="adj2"/>
              <a:gd fmla="val 17534" name="adj3"/>
              <a:gd fmla="val 36966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47"/>
          <p:cNvSpPr/>
          <p:nvPr/>
        </p:nvSpPr>
        <p:spPr>
          <a:xfrm>
            <a:off x="3332899" y="2533073"/>
            <a:ext cx="1099500" cy="507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44" name="Google Shape;444;p48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48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6" name="Google Shape;446;p4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447" name="Google Shape;447;p4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448" name="Google Shape;448;p4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9" name="Google Shape;449;p48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50" name="Google Shape;450;p48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51" name="Google Shape;451;p48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52" name="Google Shape;452;p48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53" name="Google Shape;453;p48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454" name="Google Shape;454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0650" y="2173300"/>
            <a:ext cx="1024325" cy="1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48"/>
          <p:cNvSpPr txBox="1"/>
          <p:nvPr>
            <p:ph idx="1" type="body"/>
          </p:nvPr>
        </p:nvSpPr>
        <p:spPr>
          <a:xfrm>
            <a:off x="1526588" y="2335579"/>
            <a:ext cx="85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rgbClr val="FFFF00"/>
                </a:highlight>
              </a:rPr>
              <a:t>name</a:t>
            </a:r>
            <a:endParaRPr sz="160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456" name="Google Shape;456;p48"/>
          <p:cNvSpPr/>
          <p:nvPr/>
        </p:nvSpPr>
        <p:spPr>
          <a:xfrm>
            <a:off x="592325" y="3641200"/>
            <a:ext cx="2764500" cy="96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Every variable has a label. In this case, this one is called "name".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7" name="Google Shape;457;p48"/>
          <p:cNvSpPr/>
          <p:nvPr/>
        </p:nvSpPr>
        <p:spPr>
          <a:xfrm rot="10800000">
            <a:off x="4507475" y="918925"/>
            <a:ext cx="3289200" cy="2025900"/>
          </a:xfrm>
          <a:prstGeom prst="bentArrow">
            <a:avLst>
              <a:gd fmla="val 4821" name="adj1"/>
              <a:gd fmla="val 8603" name="adj2"/>
              <a:gd fmla="val 17534" name="adj3"/>
              <a:gd fmla="val 36966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48"/>
          <p:cNvSpPr/>
          <p:nvPr/>
        </p:nvSpPr>
        <p:spPr>
          <a:xfrm>
            <a:off x="3332899" y="2533073"/>
            <a:ext cx="1099500" cy="507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459" name="Google Shape;459;p48"/>
          <p:cNvCxnSpPr>
            <a:stCxn id="456" idx="0"/>
          </p:cNvCxnSpPr>
          <p:nvPr/>
        </p:nvCxnSpPr>
        <p:spPr>
          <a:xfrm flipH="1" rot="10800000">
            <a:off x="1974575" y="3287800"/>
            <a:ext cx="78300" cy="3534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65" name="Google Shape;465;p49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49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7" name="Google Shape;467;p4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468" name="Google Shape;468;p4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469" name="Google Shape;469;p49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0" name="Google Shape;470;p49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71" name="Google Shape;471;p49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72" name="Google Shape;472;p49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73" name="Google Shape;473;p49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74" name="Google Shape;474;p49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475" name="Google Shape;475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0650" y="2173300"/>
            <a:ext cx="1024325" cy="1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9"/>
          <p:cNvSpPr txBox="1"/>
          <p:nvPr>
            <p:ph idx="1" type="body"/>
          </p:nvPr>
        </p:nvSpPr>
        <p:spPr>
          <a:xfrm>
            <a:off x="1526588" y="2335579"/>
            <a:ext cx="85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rgbClr val="FFFF00"/>
                </a:highlight>
              </a:rPr>
              <a:t>name</a:t>
            </a:r>
            <a:endParaRPr sz="160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477" name="Google Shape;477;p49"/>
          <p:cNvSpPr/>
          <p:nvPr/>
        </p:nvSpPr>
        <p:spPr>
          <a:xfrm rot="10800000">
            <a:off x="4507475" y="918925"/>
            <a:ext cx="3289200" cy="2025900"/>
          </a:xfrm>
          <a:prstGeom prst="bentArrow">
            <a:avLst>
              <a:gd fmla="val 4821" name="adj1"/>
              <a:gd fmla="val 8603" name="adj2"/>
              <a:gd fmla="val 17534" name="adj3"/>
              <a:gd fmla="val 36966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49"/>
          <p:cNvSpPr/>
          <p:nvPr/>
        </p:nvSpPr>
        <p:spPr>
          <a:xfrm>
            <a:off x="3332899" y="2533073"/>
            <a:ext cx="1099500" cy="507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5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484" name="Google Shape;484;p50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50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6" name="Google Shape;486;p5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487" name="Google Shape;487;p5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488" name="Google Shape;488;p5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89" name="Google Shape;489;p50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490" name="Google Shape;490;p50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91" name="Google Shape;491;p50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92" name="Google Shape;492;p50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493" name="Google Shape;493;p50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494" name="Google Shape;494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0650" y="2173300"/>
            <a:ext cx="1024325" cy="1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50"/>
          <p:cNvSpPr txBox="1"/>
          <p:nvPr>
            <p:ph idx="1" type="body"/>
          </p:nvPr>
        </p:nvSpPr>
        <p:spPr>
          <a:xfrm>
            <a:off x="1526588" y="2335579"/>
            <a:ext cx="85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rgbClr val="FFFF00"/>
                </a:highlight>
              </a:rPr>
              <a:t>name</a:t>
            </a:r>
            <a:endParaRPr sz="160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496" name="Google Shape;496;p50"/>
          <p:cNvSpPr/>
          <p:nvPr/>
        </p:nvSpPr>
        <p:spPr>
          <a:xfrm rot="10800000">
            <a:off x="2630700" y="2601175"/>
            <a:ext cx="633000" cy="371400"/>
          </a:xfrm>
          <a:prstGeom prst="rightArrow">
            <a:avLst>
              <a:gd fmla="val 26211" name="adj1"/>
              <a:gd fmla="val 81562" name="adj2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50"/>
          <p:cNvSpPr/>
          <p:nvPr/>
        </p:nvSpPr>
        <p:spPr>
          <a:xfrm rot="10800000">
            <a:off x="4507475" y="918925"/>
            <a:ext cx="3289200" cy="2025900"/>
          </a:xfrm>
          <a:prstGeom prst="bentArrow">
            <a:avLst>
              <a:gd fmla="val 4821" name="adj1"/>
              <a:gd fmla="val 8603" name="adj2"/>
              <a:gd fmla="val 17534" name="adj3"/>
              <a:gd fmla="val 36966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50"/>
          <p:cNvSpPr/>
          <p:nvPr/>
        </p:nvSpPr>
        <p:spPr>
          <a:xfrm>
            <a:off x="3332899" y="2533073"/>
            <a:ext cx="1099500" cy="5076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51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504" name="Google Shape;504;p51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51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6" name="Google Shape;506;p5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07" name="Google Shape;507;p5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08" name="Google Shape;508;p51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09" name="Google Shape;509;p51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10" name="Google Shape;510;p51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11" name="Google Shape;511;p51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12" name="Google Shape;512;p51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13" name="Google Shape;513;p51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14" name="Google Shape;514;p51"/>
          <p:cNvSpPr/>
          <p:nvPr/>
        </p:nvSpPr>
        <p:spPr>
          <a:xfrm rot="10800000">
            <a:off x="2646275" y="918925"/>
            <a:ext cx="5150400" cy="2025900"/>
          </a:xfrm>
          <a:prstGeom prst="bentArrow">
            <a:avLst>
              <a:gd fmla="val 4821" name="adj1"/>
              <a:gd fmla="val 8603" name="adj2"/>
              <a:gd fmla="val 17534" name="adj3"/>
              <a:gd fmla="val 36966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5" name="Google Shape;515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7175" y="2226318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51"/>
          <p:cNvSpPr/>
          <p:nvPr/>
        </p:nvSpPr>
        <p:spPr>
          <a:xfrm>
            <a:off x="1693533" y="2125097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52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522" name="Google Shape;522;p52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52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4" name="Google Shape;524;p5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25" name="Google Shape;525;p5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26" name="Google Shape;526;p5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27" name="Google Shape;527;p52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28" name="Google Shape;528;p52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29" name="Google Shape;529;p52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30" name="Google Shape;530;p52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31" name="Google Shape;531;p52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532" name="Google Shape;532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7175" y="2226318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52"/>
          <p:cNvSpPr/>
          <p:nvPr/>
        </p:nvSpPr>
        <p:spPr>
          <a:xfrm>
            <a:off x="1693533" y="2125097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34" name="Google Shape;534;p52"/>
          <p:cNvCxnSpPr/>
          <p:nvPr/>
        </p:nvCxnSpPr>
        <p:spPr>
          <a:xfrm rot="10800000">
            <a:off x="1117750" y="1919000"/>
            <a:ext cx="471900" cy="16026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5" name="Google Shape;535;p52"/>
          <p:cNvCxnSpPr/>
          <p:nvPr/>
        </p:nvCxnSpPr>
        <p:spPr>
          <a:xfrm flipH="1" rot="10800000">
            <a:off x="2630675" y="2980100"/>
            <a:ext cx="168900" cy="5415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6" name="Google Shape;536;p52"/>
          <p:cNvSpPr/>
          <p:nvPr/>
        </p:nvSpPr>
        <p:spPr>
          <a:xfrm>
            <a:off x="845550" y="3507550"/>
            <a:ext cx="2764500" cy="96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The "=" sign puts the information inside the variable for us.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7" name="Google Shape;537;p52"/>
          <p:cNvSpPr/>
          <p:nvPr/>
        </p:nvSpPr>
        <p:spPr>
          <a:xfrm rot="10800000">
            <a:off x="2646275" y="918925"/>
            <a:ext cx="5150400" cy="2025900"/>
          </a:xfrm>
          <a:prstGeom prst="bentArrow">
            <a:avLst>
              <a:gd fmla="val 4821" name="adj1"/>
              <a:gd fmla="val 8603" name="adj2"/>
              <a:gd fmla="val 17534" name="adj3"/>
              <a:gd fmla="val 36966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5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543" name="Google Shape;543;p53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53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5" name="Google Shape;545;p5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46" name="Google Shape;546;p5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47" name="Google Shape;547;p5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48" name="Google Shape;548;p53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49" name="Google Shape;549;p53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50" name="Google Shape;550;p53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51" name="Google Shape;551;p53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52" name="Google Shape;552;p53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553" name="Google Shape;553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0650" y="2173300"/>
            <a:ext cx="1024325" cy="1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53"/>
          <p:cNvSpPr txBox="1"/>
          <p:nvPr>
            <p:ph idx="1" type="body"/>
          </p:nvPr>
        </p:nvSpPr>
        <p:spPr>
          <a:xfrm>
            <a:off x="1526588" y="2335579"/>
            <a:ext cx="85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rgbClr val="FFFF00"/>
                </a:highlight>
              </a:rPr>
              <a:t>name</a:t>
            </a:r>
            <a:endParaRPr sz="160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555" name="Google Shape;555;p53"/>
          <p:cNvSpPr/>
          <p:nvPr/>
        </p:nvSpPr>
        <p:spPr>
          <a:xfrm rot="10800000">
            <a:off x="2646275" y="918925"/>
            <a:ext cx="5150400" cy="2025900"/>
          </a:xfrm>
          <a:prstGeom prst="bentArrow">
            <a:avLst>
              <a:gd fmla="val 4821" name="adj1"/>
              <a:gd fmla="val 8603" name="adj2"/>
              <a:gd fmla="val 17534" name="adj3"/>
              <a:gd fmla="val 36966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561" name="Google Shape;561;p54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54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3" name="Google Shape;563;p5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64" name="Google Shape;564;p5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65" name="Google Shape;565;p5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66" name="Google Shape;566;p54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67" name="Google Shape;567;p54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68" name="Google Shape;568;p54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69" name="Google Shape;569;p54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70" name="Google Shape;570;p54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571" name="Google Shape;571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0650" y="2173300"/>
            <a:ext cx="1024325" cy="1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54"/>
          <p:cNvSpPr txBox="1"/>
          <p:nvPr>
            <p:ph idx="1" type="body"/>
          </p:nvPr>
        </p:nvSpPr>
        <p:spPr>
          <a:xfrm>
            <a:off x="1526588" y="2335579"/>
            <a:ext cx="85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rgbClr val="FFFF00"/>
                </a:highlight>
              </a:rPr>
              <a:t>name</a:t>
            </a:r>
            <a:endParaRPr sz="160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5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578" name="Google Shape;578;p55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55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0" name="Google Shape;580;p5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81" name="Google Shape;581;p5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82" name="Google Shape;582;p5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83" name="Google Shape;583;p55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84" name="Google Shape;584;p55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85" name="Google Shape;585;p55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86" name="Google Shape;586;p55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587" name="Google Shape;587;p55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5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593" name="Google Shape;593;p56"/>
          <p:cNvSpPr/>
          <p:nvPr/>
        </p:nvSpPr>
        <p:spPr>
          <a:xfrm>
            <a:off x="8173322" y="527543"/>
            <a:ext cx="104400" cy="20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56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5" name="Google Shape;595;p5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596" name="Google Shape;596;p5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597" name="Google Shape;597;p5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98" name="Google Shape;598;p56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/>
              <a:t>Accepting </a:t>
            </a:r>
            <a:r>
              <a:rPr lang="en" sz="2400">
                <a:solidFill>
                  <a:srgbClr val="00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2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2400"/>
              <a:t> from the user</a:t>
            </a:r>
            <a:endParaRPr sz="2400"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599" name="Google Shape;599;p56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00" name="Google Shape;600;p56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Enter your name: Jane</a:t>
            </a:r>
            <a:endParaRPr>
              <a:solidFill>
                <a:schemeClr val="lt1"/>
              </a:solidFill>
              <a:highlight>
                <a:schemeClr val="lt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01" name="Google Shape;601;p56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02" name="Google Shape;602;p56"/>
          <p:cNvSpPr txBox="1"/>
          <p:nvPr/>
        </p:nvSpPr>
        <p:spPr>
          <a:xfrm>
            <a:off x="311700" y="1164175"/>
            <a:ext cx="4566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name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03" name="Google Shape;603;p56"/>
          <p:cNvSpPr/>
          <p:nvPr/>
        </p:nvSpPr>
        <p:spPr>
          <a:xfrm>
            <a:off x="1251600" y="3748650"/>
            <a:ext cx="2533800" cy="462900"/>
          </a:xfrm>
          <a:prstGeom prst="roundRect">
            <a:avLst>
              <a:gd fmla="val 16667" name="adj"/>
            </a:avLst>
          </a:prstGeom>
          <a:solidFill>
            <a:srgbClr val="30DDA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All done!</a:t>
            </a:r>
            <a:endParaRPr b="1" sz="16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57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09" name="Google Shape;609;p57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57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611" name="Google Shape;611;p5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612" name="Google Shape;612;p57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613" name="Google Shape;613;p5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614" name="Google Shape;614;p5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615" name="Google Shape;615;p5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6" name="Google Shape;616;p57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 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+ name)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17" name="Google Shape;617;p57"/>
          <p:cNvSpPr/>
          <p:nvPr/>
        </p:nvSpPr>
        <p:spPr>
          <a:xfrm>
            <a:off x="3644800" y="2568200"/>
            <a:ext cx="3625200" cy="9828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Now, we can look inside the variable we created before, and insert whatever value is inside it into some text on the screen.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618" name="Google Shape;618;p57"/>
          <p:cNvGrpSpPr/>
          <p:nvPr/>
        </p:nvGrpSpPr>
        <p:grpSpPr>
          <a:xfrm>
            <a:off x="3684550" y="1271638"/>
            <a:ext cx="764100" cy="1042650"/>
            <a:chOff x="7362925" y="28900"/>
            <a:chExt cx="764100" cy="1042650"/>
          </a:xfrm>
        </p:grpSpPr>
        <p:pic>
          <p:nvPicPr>
            <p:cNvPr id="619" name="Google Shape;619;p5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362925" y="240050"/>
              <a:ext cx="764100" cy="69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57"/>
            <p:cNvSpPr txBox="1"/>
            <p:nvPr/>
          </p:nvSpPr>
          <p:spPr>
            <a:xfrm>
              <a:off x="7362925" y="2890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00">
                  <a:latin typeface="Roboto"/>
                  <a:ea typeface="Roboto"/>
                  <a:cs typeface="Roboto"/>
                  <a:sym typeface="Roboto"/>
                </a:rPr>
                <a:t>Play Video</a:t>
              </a:r>
              <a:endParaRPr b="1" sz="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21" name="Google Shape;621;p57"/>
            <p:cNvSpPr txBox="1"/>
            <p:nvPr/>
          </p:nvSpPr>
          <p:spPr>
            <a:xfrm>
              <a:off x="7362925" y="86035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00">
                  <a:latin typeface="Roboto"/>
                  <a:ea typeface="Roboto"/>
                  <a:cs typeface="Roboto"/>
                  <a:sym typeface="Roboto"/>
                </a:rPr>
                <a:t>Slides 33 - 70</a:t>
              </a:r>
              <a:endParaRPr b="1" sz="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22" name="Google Shape;622;p57"/>
            <p:cNvSpPr txBox="1"/>
            <p:nvPr/>
          </p:nvSpPr>
          <p:spPr>
            <a:xfrm>
              <a:off x="7362925" y="58245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3:34 min</a:t>
              </a:r>
              <a:endParaRPr sz="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23" name="Google Shape;623;p57">
            <a:hlinkClick r:id="rId5"/>
          </p:cNvPr>
          <p:cNvSpPr/>
          <p:nvPr/>
        </p:nvSpPr>
        <p:spPr>
          <a:xfrm>
            <a:off x="3644800" y="1354288"/>
            <a:ext cx="8436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8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29" name="Google Shape;629;p58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58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631" name="Google Shape;631;p5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632" name="Google Shape;632;p58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633" name="Google Shape;633;p5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634" name="Google Shape;634;p5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635" name="Google Shape;635;p5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6" name="Google Shape;636;p58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 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637" name="Google Shape;637;p58"/>
          <p:cNvCxnSpPr>
            <a:stCxn id="638" idx="0"/>
          </p:cNvCxnSpPr>
          <p:nvPr/>
        </p:nvCxnSpPr>
        <p:spPr>
          <a:xfrm rot="10800000">
            <a:off x="2911125" y="1921925"/>
            <a:ext cx="55200" cy="4347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38" name="Google Shape;638;p58"/>
          <p:cNvSpPr/>
          <p:nvPr/>
        </p:nvSpPr>
        <p:spPr>
          <a:xfrm>
            <a:off x="1833075" y="2356625"/>
            <a:ext cx="2266500" cy="96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This is the variable we created just before.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59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44" name="Google Shape;644;p59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9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646" name="Google Shape;646;p5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647" name="Google Shape;647;p59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648" name="Google Shape;648;p5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649" name="Google Shape;649;p5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650" name="Google Shape;650;p59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1" name="Google Shape;651;p59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 name)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652" name="Google Shape;652;p59"/>
          <p:cNvCxnSpPr>
            <a:stCxn id="653" idx="0"/>
          </p:cNvCxnSpPr>
          <p:nvPr/>
        </p:nvCxnSpPr>
        <p:spPr>
          <a:xfrm rot="10800000">
            <a:off x="2425425" y="1921925"/>
            <a:ext cx="55200" cy="4347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3" name="Google Shape;653;p59"/>
          <p:cNvSpPr/>
          <p:nvPr/>
        </p:nvSpPr>
        <p:spPr>
          <a:xfrm>
            <a:off x="1086675" y="2356625"/>
            <a:ext cx="2787900" cy="1383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This ‘+’ means join one bit of text to another, in the same way we joined coloured text together in the previous lesson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60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59" name="Google Shape;659;p60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60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661" name="Google Shape;661;p6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662" name="Google Shape;662;p60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663" name="Google Shape;663;p6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664" name="Google Shape;664;p6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665" name="Google Shape;665;p6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6" name="Google Shape;666;p60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"Hello "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+ name)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67" name="Google Shape;667;p60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61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73" name="Google Shape;673;p61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61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675" name="Google Shape;675;p61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676" name="Google Shape;676;p61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677" name="Google Shape;677;p6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678" name="Google Shape;678;p6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679" name="Google Shape;679;p61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80" name="Google Shape;680;p61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81" name="Google Shape;681;p61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62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87" name="Google Shape;687;p62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8" name="Google Shape;688;p62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689" name="Google Shape;689;p62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690" name="Google Shape;690;p62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691" name="Google Shape;691;p6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692" name="Google Shape;692;p6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693" name="Google Shape;693;p6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94" name="Google Shape;694;p62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695" name="Google Shape;695;p62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96" name="Google Shape;696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4050" y="2935300"/>
            <a:ext cx="1024325" cy="1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62"/>
          <p:cNvSpPr txBox="1"/>
          <p:nvPr>
            <p:ph idx="1" type="body"/>
          </p:nvPr>
        </p:nvSpPr>
        <p:spPr>
          <a:xfrm>
            <a:off x="2059988" y="3097579"/>
            <a:ext cx="85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endParaRPr sz="1600">
              <a:solidFill>
                <a:srgbClr val="000000"/>
              </a:solidFill>
              <a:highlight>
                <a:srgbClr val="FFFF00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63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03" name="Google Shape;703;p63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4" name="Google Shape;704;p63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705" name="Google Shape;705;p6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706" name="Google Shape;706;p63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707" name="Google Shape;707;p6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708" name="Google Shape;708;p6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709" name="Google Shape;709;p6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10" name="Google Shape;710;p63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11" name="Google Shape;711;p63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712" name="Google Shape;712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9832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63"/>
          <p:cNvSpPr/>
          <p:nvPr/>
        </p:nvSpPr>
        <p:spPr>
          <a:xfrm>
            <a:off x="2228847" y="28820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64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19" name="Google Shape;719;p64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64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721" name="Google Shape;721;p6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722" name="Google Shape;722;p64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723" name="Google Shape;723;p6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724" name="Google Shape;724;p6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725" name="Google Shape;725;p6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26" name="Google Shape;726;p64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27" name="Google Shape;727;p64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728" name="Google Shape;728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9832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64"/>
          <p:cNvSpPr/>
          <p:nvPr/>
        </p:nvSpPr>
        <p:spPr>
          <a:xfrm>
            <a:off x="2228847" y="28820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0" name="Google Shape;730;p64"/>
          <p:cNvSpPr/>
          <p:nvPr/>
        </p:nvSpPr>
        <p:spPr>
          <a:xfrm>
            <a:off x="3200575" y="3330550"/>
            <a:ext cx="1160400" cy="371400"/>
          </a:xfrm>
          <a:prstGeom prst="rightArrow">
            <a:avLst>
              <a:gd fmla="val 26211" name="adj1"/>
              <a:gd fmla="val 81562" name="adj2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64"/>
          <p:cNvSpPr/>
          <p:nvPr/>
        </p:nvSpPr>
        <p:spPr>
          <a:xfrm>
            <a:off x="4439863" y="3367175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0DD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Jane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32" name="Google Shape;732;p64"/>
          <p:cNvSpPr/>
          <p:nvPr/>
        </p:nvSpPr>
        <p:spPr>
          <a:xfrm>
            <a:off x="3894625" y="1912738"/>
            <a:ext cx="2565900" cy="960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Notice that a copy is made.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The original value remains</a:t>
            </a:r>
            <a:br>
              <a:rPr lang="en">
                <a:latin typeface="Roboto"/>
                <a:ea typeface="Roboto"/>
                <a:cs typeface="Roboto"/>
                <a:sym typeface="Roboto"/>
              </a:rPr>
            </a:br>
            <a:r>
              <a:rPr lang="en">
                <a:latin typeface="Roboto"/>
                <a:ea typeface="Roboto"/>
                <a:cs typeface="Roboto"/>
                <a:sym typeface="Roboto"/>
              </a:rPr>
              <a:t>in the bag!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733" name="Google Shape;733;p64"/>
          <p:cNvCxnSpPr/>
          <p:nvPr/>
        </p:nvCxnSpPr>
        <p:spPr>
          <a:xfrm flipH="1">
            <a:off x="3046647" y="2628384"/>
            <a:ext cx="848100" cy="3504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65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39" name="Google Shape;739;p65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65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741" name="Google Shape;741;p6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742" name="Google Shape;742;p65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743" name="Google Shape;743;p6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744" name="Google Shape;744;p6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745" name="Google Shape;745;p6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46" name="Google Shape;746;p65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47" name="Google Shape;747;p65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748" name="Google Shape;748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9832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65"/>
          <p:cNvSpPr/>
          <p:nvPr/>
        </p:nvSpPr>
        <p:spPr>
          <a:xfrm>
            <a:off x="2228847" y="28820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0" name="Google Shape;750;p65"/>
          <p:cNvSpPr/>
          <p:nvPr/>
        </p:nvSpPr>
        <p:spPr>
          <a:xfrm>
            <a:off x="3200575" y="3330550"/>
            <a:ext cx="1160400" cy="371400"/>
          </a:xfrm>
          <a:prstGeom prst="rightArrow">
            <a:avLst>
              <a:gd fmla="val 26211" name="adj1"/>
              <a:gd fmla="val 81562" name="adj2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65"/>
          <p:cNvSpPr/>
          <p:nvPr/>
        </p:nvSpPr>
        <p:spPr>
          <a:xfrm>
            <a:off x="4439863" y="3367175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0DD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Jane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66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57" name="Google Shape;757;p66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66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759" name="Google Shape;759;p6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760" name="Google Shape;760;p66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761" name="Google Shape;761;p6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762" name="Google Shape;762;p6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763" name="Google Shape;763;p6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64" name="Google Shape;764;p66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65" name="Google Shape;765;p66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766" name="Google Shape;766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9832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66"/>
          <p:cNvSpPr/>
          <p:nvPr/>
        </p:nvSpPr>
        <p:spPr>
          <a:xfrm>
            <a:off x="2228847" y="28820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8" name="Google Shape;768;p66"/>
          <p:cNvSpPr/>
          <p:nvPr/>
        </p:nvSpPr>
        <p:spPr>
          <a:xfrm>
            <a:off x="3200575" y="3330550"/>
            <a:ext cx="1160400" cy="371400"/>
          </a:xfrm>
          <a:prstGeom prst="rightArrow">
            <a:avLst>
              <a:gd fmla="val 26211" name="adj1"/>
              <a:gd fmla="val 81562" name="adj2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66"/>
          <p:cNvSpPr/>
          <p:nvPr/>
        </p:nvSpPr>
        <p:spPr>
          <a:xfrm>
            <a:off x="4439863" y="3367175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0DD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Jane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70" name="Google Shape;770;p66"/>
          <p:cNvSpPr/>
          <p:nvPr/>
        </p:nvSpPr>
        <p:spPr>
          <a:xfrm flipH="1" rot="5400000">
            <a:off x="4720475" y="1276800"/>
            <a:ext cx="2785500" cy="1765500"/>
          </a:xfrm>
          <a:prstGeom prst="bentArrow">
            <a:avLst>
              <a:gd fmla="val 6808" name="adj1"/>
              <a:gd fmla="val 11495" name="adj2"/>
              <a:gd fmla="val 19847" name="adj3"/>
              <a:gd fmla="val 35547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67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76" name="Google Shape;776;p67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7" name="Google Shape;777;p67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778" name="Google Shape;778;p6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779" name="Google Shape;779;p67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780" name="Google Shape;780;p6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781" name="Google Shape;781;p6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782" name="Google Shape;782;p6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83" name="Google Shape;783;p67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84" name="Google Shape;784;p67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Jane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785" name="Google Shape;785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9832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67"/>
          <p:cNvSpPr/>
          <p:nvPr/>
        </p:nvSpPr>
        <p:spPr>
          <a:xfrm>
            <a:off x="2228847" y="28820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7" name="Google Shape;787;p67"/>
          <p:cNvSpPr/>
          <p:nvPr/>
        </p:nvSpPr>
        <p:spPr>
          <a:xfrm>
            <a:off x="3200575" y="3330550"/>
            <a:ext cx="1160400" cy="371400"/>
          </a:xfrm>
          <a:prstGeom prst="rightArrow">
            <a:avLst>
              <a:gd fmla="val 26211" name="adj1"/>
              <a:gd fmla="val 81562" name="adj2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7"/>
          <p:cNvSpPr/>
          <p:nvPr/>
        </p:nvSpPr>
        <p:spPr>
          <a:xfrm>
            <a:off x="4439863" y="3367175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0DD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Jane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89" name="Google Shape;789;p67"/>
          <p:cNvSpPr/>
          <p:nvPr/>
        </p:nvSpPr>
        <p:spPr>
          <a:xfrm flipH="1" rot="5400000">
            <a:off x="4720475" y="1276800"/>
            <a:ext cx="2785500" cy="1765500"/>
          </a:xfrm>
          <a:prstGeom prst="bentArrow">
            <a:avLst>
              <a:gd fmla="val 6808" name="adj1"/>
              <a:gd fmla="val 11495" name="adj2"/>
              <a:gd fmla="val 19847" name="adj3"/>
              <a:gd fmla="val 35547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68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795" name="Google Shape;795;p68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8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797" name="Google Shape;797;p6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798" name="Google Shape;798;p68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799" name="Google Shape;799;p6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800" name="Google Shape;800;p6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801" name="Google Shape;801;p6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02" name="Google Shape;802;p68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03" name="Google Shape;803;p68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Jane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804" name="Google Shape;804;p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9832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8"/>
          <p:cNvSpPr/>
          <p:nvPr/>
        </p:nvSpPr>
        <p:spPr>
          <a:xfrm>
            <a:off x="2228847" y="28820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6" name="Google Shape;806;p68"/>
          <p:cNvSpPr/>
          <p:nvPr/>
        </p:nvSpPr>
        <p:spPr>
          <a:xfrm>
            <a:off x="3608375" y="1565374"/>
            <a:ext cx="2429400" cy="840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Notice the space that was inserted.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07" name="Google Shape;807;p68"/>
          <p:cNvCxnSpPr/>
          <p:nvPr/>
        </p:nvCxnSpPr>
        <p:spPr>
          <a:xfrm flipH="1" rot="10800000">
            <a:off x="5800025" y="746375"/>
            <a:ext cx="619200" cy="8190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69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13" name="Google Shape;813;p69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69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815" name="Google Shape;815;p6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816" name="Google Shape;816;p69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817" name="Google Shape;817;p6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818" name="Google Shape;818;p6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819" name="Google Shape;819;p69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20" name="Google Shape;820;p69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</a:t>
            </a:r>
            <a:r>
              <a:rPr lang="en" sz="1700">
                <a:solidFill>
                  <a:srgbClr val="A31515"/>
                </a:solidFill>
                <a:highlight>
                  <a:srgbClr val="00FFFF"/>
                </a:highlight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21" name="Google Shape;821;p69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Jane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822" name="Google Shape;822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9832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9"/>
          <p:cNvSpPr/>
          <p:nvPr/>
        </p:nvSpPr>
        <p:spPr>
          <a:xfrm>
            <a:off x="2228847" y="28820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24" name="Google Shape;824;p69"/>
          <p:cNvCxnSpPr/>
          <p:nvPr/>
        </p:nvCxnSpPr>
        <p:spPr>
          <a:xfrm flipH="1" rot="10800000">
            <a:off x="1890375" y="1879450"/>
            <a:ext cx="107700" cy="2748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25" name="Google Shape;825;p69"/>
          <p:cNvSpPr/>
          <p:nvPr/>
        </p:nvSpPr>
        <p:spPr>
          <a:xfrm>
            <a:off x="766700" y="2166550"/>
            <a:ext cx="1760700" cy="521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This came from here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70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31" name="Google Shape;831;p70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2" name="Google Shape;832;p70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833" name="Google Shape;833;p7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834" name="Google Shape;834;p70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835" name="Google Shape;835;p7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836" name="Google Shape;836;p7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837" name="Google Shape;837;p7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38" name="Google Shape;838;p70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</a:t>
            </a:r>
            <a:r>
              <a:rPr lang="en" sz="1700">
                <a:solidFill>
                  <a:srgbClr val="A31515"/>
                </a:solidFill>
                <a:highlight>
                  <a:srgbClr val="00FFFF"/>
                </a:highlight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</a:t>
            </a:r>
            <a:r>
              <a:rPr lang="en" sz="1700">
                <a:highlight>
                  <a:srgbClr val="00FFFF"/>
                </a:highlight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39" name="Google Shape;839;p70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Jane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840" name="Google Shape;840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9832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70"/>
          <p:cNvSpPr/>
          <p:nvPr/>
        </p:nvSpPr>
        <p:spPr>
          <a:xfrm>
            <a:off x="2228847" y="28820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842" name="Google Shape;842;p70"/>
          <p:cNvCxnSpPr/>
          <p:nvPr/>
        </p:nvCxnSpPr>
        <p:spPr>
          <a:xfrm flipH="1" rot="10800000">
            <a:off x="2237888" y="1908957"/>
            <a:ext cx="17400" cy="3165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3" name="Google Shape;843;p70"/>
          <p:cNvCxnSpPr/>
          <p:nvPr/>
        </p:nvCxnSpPr>
        <p:spPr>
          <a:xfrm rot="10800000">
            <a:off x="2561763" y="1899132"/>
            <a:ext cx="11400" cy="2853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4" name="Google Shape;844;p70"/>
          <p:cNvSpPr/>
          <p:nvPr/>
        </p:nvSpPr>
        <p:spPr>
          <a:xfrm>
            <a:off x="1598213" y="2172550"/>
            <a:ext cx="1760700" cy="5211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NOT here or here...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1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50" name="Google Shape;850;p71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1" name="Google Shape;851;p71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852" name="Google Shape;852;p71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853" name="Google Shape;853;p71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854" name="Google Shape;854;p7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855" name="Google Shape;855;p7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856" name="Google Shape;856;p71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57" name="Google Shape;857;p71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</a:t>
            </a:r>
            <a:r>
              <a:rPr lang="en" sz="1700">
                <a:solidFill>
                  <a:srgbClr val="A31515"/>
                </a:solidFill>
                <a:highlight>
                  <a:srgbClr val="00FFFF"/>
                </a:highlight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</a:t>
            </a:r>
            <a:r>
              <a:rPr lang="en" sz="1700">
                <a:highlight>
                  <a:srgbClr val="00FFFF"/>
                </a:highlight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58" name="Google Shape;858;p71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Jane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859" name="Google Shape;859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9832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/>
          <p:nvPr/>
        </p:nvSpPr>
        <p:spPr>
          <a:xfrm>
            <a:off x="2228847" y="28820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1" name="Google Shape;861;p71"/>
          <p:cNvSpPr/>
          <p:nvPr/>
        </p:nvSpPr>
        <p:spPr>
          <a:xfrm>
            <a:off x="3608375" y="1565374"/>
            <a:ext cx="2429400" cy="840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fact, we could remove these spaces...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72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67" name="Google Shape;867;p72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8" name="Google Shape;868;p72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869" name="Google Shape;869;p72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870" name="Google Shape;870;p72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871" name="Google Shape;871;p7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872" name="Google Shape;872;p7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873" name="Google Shape;873;p7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4" name="Google Shape;874;p72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75" name="Google Shape;875;p72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Jane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876" name="Google Shape;876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9832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72"/>
          <p:cNvSpPr/>
          <p:nvPr/>
        </p:nvSpPr>
        <p:spPr>
          <a:xfrm>
            <a:off x="2228847" y="28820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8" name="Google Shape;878;p72"/>
          <p:cNvSpPr/>
          <p:nvPr/>
        </p:nvSpPr>
        <p:spPr>
          <a:xfrm>
            <a:off x="3608375" y="1565374"/>
            <a:ext cx="2429400" cy="840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…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and the code would still work!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73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84" name="Google Shape;884;p73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5" name="Google Shape;885;p73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886" name="Google Shape;886;p7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887" name="Google Shape;887;p73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888" name="Google Shape;888;p7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889" name="Google Shape;889;p7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890" name="Google Shape;890;p7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91" name="Google Shape;891;p73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92" name="Google Shape;892;p73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Jane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893" name="Google Shape;893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4050" y="2935300"/>
            <a:ext cx="1024325" cy="1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894" name="Google Shape;894;p73"/>
          <p:cNvSpPr txBox="1"/>
          <p:nvPr>
            <p:ph idx="1" type="body"/>
          </p:nvPr>
        </p:nvSpPr>
        <p:spPr>
          <a:xfrm>
            <a:off x="2059988" y="3097579"/>
            <a:ext cx="85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endParaRPr sz="1600">
              <a:solidFill>
                <a:srgbClr val="000000"/>
              </a:solidFill>
              <a:highlight>
                <a:srgbClr val="FFFF00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74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00" name="Google Shape;900;p74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1" name="Google Shape;901;p74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902" name="Google Shape;902;p7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903" name="Google Shape;903;p74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904" name="Google Shape;904;p7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905" name="Google Shape;905;p7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906" name="Google Shape;906;p7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07" name="Google Shape;907;p74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08" name="Google Shape;908;p74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Jane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75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14" name="Google Shape;914;p75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5" name="Google Shape;915;p75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916" name="Google Shape;916;p7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917" name="Google Shape;917;p75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918" name="Google Shape;918;p7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919" name="Google Shape;919;p7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920" name="Google Shape;920;p7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21" name="Google Shape;921;p75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22" name="Google Shape;922;p75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Jane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23" name="Google Shape;923;p75"/>
          <p:cNvSpPr/>
          <p:nvPr/>
        </p:nvSpPr>
        <p:spPr>
          <a:xfrm>
            <a:off x="1251600" y="3596250"/>
            <a:ext cx="2533800" cy="462900"/>
          </a:xfrm>
          <a:prstGeom prst="roundRect">
            <a:avLst>
              <a:gd fmla="val 16667" name="adj"/>
            </a:avLst>
          </a:prstGeom>
          <a:solidFill>
            <a:srgbClr val="30DDA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All done!</a:t>
            </a:r>
            <a:endParaRPr b="1" sz="16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76"/>
          <p:cNvSpPr/>
          <p:nvPr/>
        </p:nvSpPr>
        <p:spPr>
          <a:xfrm>
            <a:off x="311700" y="1152475"/>
            <a:ext cx="44136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29" name="Google Shape;929;p76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0" name="Google Shape;930;p76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931" name="Google Shape;931;p7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932" name="Google Shape;932;p76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933" name="Google Shape;933;p7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934" name="Google Shape;934;p7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935" name="Google Shape;935;p7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6" name="Google Shape;936;p76"/>
          <p:cNvSpPr txBox="1"/>
          <p:nvPr/>
        </p:nvSpPr>
        <p:spPr>
          <a:xfrm>
            <a:off x="311700" y="1152478"/>
            <a:ext cx="4566900" cy="36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 </a:t>
            </a: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name: "</a:t>
            </a:r>
            <a:r>
              <a:rPr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7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700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700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 " 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 sz="1700"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700"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8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37" name="Google Shape;937;p76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Hello Jane</a:t>
            </a:r>
            <a:endParaRPr sz="1800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38" name="Google Shape;938;p76"/>
          <p:cNvSpPr/>
          <p:nvPr/>
        </p:nvSpPr>
        <p:spPr>
          <a:xfrm>
            <a:off x="1251600" y="3596250"/>
            <a:ext cx="2533800" cy="462900"/>
          </a:xfrm>
          <a:prstGeom prst="roundRect">
            <a:avLst>
              <a:gd fmla="val 16667" name="adj"/>
            </a:avLst>
          </a:prstGeom>
          <a:solidFill>
            <a:srgbClr val="30DDA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All done!</a:t>
            </a:r>
            <a:endParaRPr b="1" sz="16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77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44" name="Google Shape;944;p77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77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946" name="Google Shape;946;p7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sp>
        <p:nvSpPr>
          <p:cNvPr id="947" name="Google Shape;947;p77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48" name="Google Shape;948;p77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EEFF4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949" name="Google Shape;949;p7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950" name="Google Shape;950;p7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951" name="Google Shape;951;p7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52" name="Google Shape;952;p77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name 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78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8" name="Google Shape;958;p78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59" name="Google Shape;959;p78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EEFF4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60" name="Google Shape;960;p78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961" name="Google Shape;961;p7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962" name="Google Shape;962;p7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963" name="Google Shape;963;p7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964" name="Google Shape;964;p7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65" name="Google Shape;965;p78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66" name="Google Shape;966;p78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name 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79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2" name="Google Shape;972;p79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973" name="Google Shape;973;p7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974" name="Google Shape;974;p7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975" name="Google Shape;975;p7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976" name="Google Shape;976;p79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77" name="Google Shape;977;p79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78" name="Google Shape;978;p79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79" name="Google Shape;979;p79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80" name="Google Shape;980;p79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name 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80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6" name="Google Shape;986;p80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987" name="Google Shape;987;p8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988" name="Google Shape;988;p8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989" name="Google Shape;989;p8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990" name="Google Shape;990;p8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1" name="Google Shape;991;p80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92" name="Google Shape;992;p80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93" name="Google Shape;993;p80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994" name="Google Shape;994;p80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81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00" name="Google Shape;1000;p81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01" name="Google Shape;1001;p81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2" name="Google Shape;1002;p81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03" name="Google Shape;1003;p81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004" name="Google Shape;1004;p8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005" name="Google Shape;1005;p8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006" name="Google Shape;1006;p81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07" name="Google Shape;1007;p81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08" name="Google Shape;1008;p81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009" name="Google Shape;1009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4050" y="2401900"/>
            <a:ext cx="1024325" cy="1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0" name="Google Shape;1010;p81"/>
          <p:cNvSpPr txBox="1"/>
          <p:nvPr>
            <p:ph idx="1" type="body"/>
          </p:nvPr>
        </p:nvSpPr>
        <p:spPr>
          <a:xfrm>
            <a:off x="2059988" y="2564179"/>
            <a:ext cx="85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endParaRPr sz="1600">
              <a:solidFill>
                <a:srgbClr val="000000"/>
              </a:solidFill>
              <a:highlight>
                <a:srgbClr val="FFFF00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82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16" name="Google Shape;1016;p82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17" name="Google Shape;1017;p82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8" name="Google Shape;1018;p82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19" name="Google Shape;1019;p82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020" name="Google Shape;1020;p8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021" name="Google Shape;1021;p8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022" name="Google Shape;1022;p8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23" name="Google Shape;1023;p82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24" name="Google Shape;1024;p82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025" name="Google Shape;1025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4498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26" name="Google Shape;1026;p82"/>
          <p:cNvSpPr/>
          <p:nvPr/>
        </p:nvSpPr>
        <p:spPr>
          <a:xfrm>
            <a:off x="2228847" y="23486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83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32" name="Google Shape;1032;p83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33" name="Google Shape;1033;p83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4" name="Google Shape;1034;p83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35" name="Google Shape;1035;p8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036" name="Google Shape;1036;p8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037" name="Google Shape;1037;p8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038" name="Google Shape;1038;p8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39" name="Google Shape;1039;p83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40" name="Google Shape;1040;p83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041" name="Google Shape;1041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4498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42" name="Google Shape;1042;p83"/>
          <p:cNvSpPr/>
          <p:nvPr/>
        </p:nvSpPr>
        <p:spPr>
          <a:xfrm>
            <a:off x="2228847" y="23486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3" name="Google Shape;1043;p83"/>
          <p:cNvSpPr/>
          <p:nvPr/>
        </p:nvSpPr>
        <p:spPr>
          <a:xfrm>
            <a:off x="3200575" y="2797150"/>
            <a:ext cx="1160400" cy="371400"/>
          </a:xfrm>
          <a:prstGeom prst="rightArrow">
            <a:avLst>
              <a:gd fmla="val 26211" name="adj1"/>
              <a:gd fmla="val 81562" name="adj2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4" name="Google Shape;1044;p83"/>
          <p:cNvSpPr/>
          <p:nvPr/>
        </p:nvSpPr>
        <p:spPr>
          <a:xfrm>
            <a:off x="4439863" y="2833775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0DD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Jane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84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50" name="Google Shape;1050;p84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51" name="Google Shape;1051;p84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2" name="Google Shape;1052;p84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53" name="Google Shape;1053;p8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054" name="Google Shape;1054;p8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055" name="Google Shape;1055;p8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056" name="Google Shape;1056;p8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57" name="Google Shape;1057;p84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58" name="Google Shape;1058;p84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059" name="Google Shape;1059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4498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60" name="Google Shape;1060;p84"/>
          <p:cNvSpPr/>
          <p:nvPr/>
        </p:nvSpPr>
        <p:spPr>
          <a:xfrm>
            <a:off x="2228847" y="23486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1" name="Google Shape;1061;p84"/>
          <p:cNvSpPr/>
          <p:nvPr/>
        </p:nvSpPr>
        <p:spPr>
          <a:xfrm>
            <a:off x="3200575" y="2797150"/>
            <a:ext cx="1160400" cy="371400"/>
          </a:xfrm>
          <a:prstGeom prst="rightArrow">
            <a:avLst>
              <a:gd fmla="val 26211" name="adj1"/>
              <a:gd fmla="val 81562" name="adj2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2" name="Google Shape;1062;p84"/>
          <p:cNvSpPr/>
          <p:nvPr/>
        </p:nvSpPr>
        <p:spPr>
          <a:xfrm>
            <a:off x="4439863" y="2833775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0DD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Jane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63" name="Google Shape;1063;p84"/>
          <p:cNvSpPr/>
          <p:nvPr/>
        </p:nvSpPr>
        <p:spPr>
          <a:xfrm flipH="1" rot="5400000">
            <a:off x="5133075" y="1042025"/>
            <a:ext cx="2117700" cy="1872000"/>
          </a:xfrm>
          <a:prstGeom prst="bentArrow">
            <a:avLst>
              <a:gd fmla="val 6808" name="adj1"/>
              <a:gd fmla="val 11495" name="adj2"/>
              <a:gd fmla="val 19847" name="adj3"/>
              <a:gd fmla="val 35547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85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69" name="Google Shape;1069;p85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70" name="Google Shape;1070;p85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1" name="Google Shape;1071;p85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72" name="Google Shape;1072;p8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073" name="Google Shape;1073;p8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074" name="Google Shape;1074;p8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075" name="Google Shape;1075;p8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76" name="Google Shape;1076;p85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77" name="Google Shape;1077;p85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 Jane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078" name="Google Shape;1078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2489" y="2449855"/>
            <a:ext cx="1024325" cy="1066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9" name="Google Shape;1079;p85"/>
          <p:cNvSpPr/>
          <p:nvPr/>
        </p:nvSpPr>
        <p:spPr>
          <a:xfrm>
            <a:off x="2228847" y="2348634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Jane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80" name="Google Shape;1080;p85"/>
          <p:cNvSpPr/>
          <p:nvPr/>
        </p:nvSpPr>
        <p:spPr>
          <a:xfrm>
            <a:off x="4439863" y="2833775"/>
            <a:ext cx="711600" cy="2841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30DD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 Mono"/>
                <a:ea typeface="Roboto Mono"/>
                <a:cs typeface="Roboto Mono"/>
                <a:sym typeface="Roboto Mono"/>
              </a:rPr>
              <a:t>Jane</a:t>
            </a:r>
            <a:endParaRPr sz="12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81" name="Google Shape;1081;p85"/>
          <p:cNvSpPr/>
          <p:nvPr/>
        </p:nvSpPr>
        <p:spPr>
          <a:xfrm>
            <a:off x="3200575" y="2797150"/>
            <a:ext cx="1160400" cy="371400"/>
          </a:xfrm>
          <a:prstGeom prst="rightArrow">
            <a:avLst>
              <a:gd fmla="val 26211" name="adj1"/>
              <a:gd fmla="val 81562" name="adj2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2" name="Google Shape;1082;p85"/>
          <p:cNvSpPr/>
          <p:nvPr/>
        </p:nvSpPr>
        <p:spPr>
          <a:xfrm flipH="1" rot="5400000">
            <a:off x="5133075" y="1042025"/>
            <a:ext cx="2117700" cy="1872000"/>
          </a:xfrm>
          <a:prstGeom prst="bentArrow">
            <a:avLst>
              <a:gd fmla="val 6808" name="adj1"/>
              <a:gd fmla="val 11495" name="adj2"/>
              <a:gd fmla="val 19847" name="adj3"/>
              <a:gd fmla="val 35547" name="adj4"/>
            </a:avLst>
          </a:prstGeom>
          <a:solidFill>
            <a:srgbClr val="E93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86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88" name="Google Shape;1088;p86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name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089" name="Google Shape;1089;p86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0" name="Google Shape;1090;p86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91" name="Google Shape;1091;p8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092" name="Google Shape;1092;p8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093" name="Google Shape;1093;p8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094" name="Google Shape;1094;p8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95" name="Google Shape;1095;p86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96" name="Google Shape;1096;p86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 Jane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097" name="Google Shape;1097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4050" y="2401900"/>
            <a:ext cx="1024325" cy="1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8" name="Google Shape;1098;p86"/>
          <p:cNvSpPr txBox="1"/>
          <p:nvPr>
            <p:ph idx="1" type="body"/>
          </p:nvPr>
        </p:nvSpPr>
        <p:spPr>
          <a:xfrm>
            <a:off x="2059988" y="2564179"/>
            <a:ext cx="85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endParaRPr sz="1600">
              <a:solidFill>
                <a:srgbClr val="000000"/>
              </a:solidFill>
              <a:highlight>
                <a:srgbClr val="FFFF00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p87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04" name="Google Shape;1104;p87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name </a:t>
            </a: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>
                <a:solidFill>
                  <a:srgbClr val="A31515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05" name="Google Shape;1105;p87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6" name="Google Shape;1106;p87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107" name="Google Shape;1107;p8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108" name="Google Shape;1108;p8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109" name="Google Shape;1109;p8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110" name="Google Shape;1110;p8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11" name="Google Shape;1111;p87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12" name="Google Shape;1112;p87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 Jane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113" name="Google Shape;1113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4050" y="2401900"/>
            <a:ext cx="1024325" cy="1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4" name="Google Shape;1114;p87"/>
          <p:cNvSpPr txBox="1"/>
          <p:nvPr>
            <p:ph idx="1" type="body"/>
          </p:nvPr>
        </p:nvSpPr>
        <p:spPr>
          <a:xfrm>
            <a:off x="2059988" y="2564179"/>
            <a:ext cx="85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endParaRPr sz="1600">
              <a:solidFill>
                <a:srgbClr val="000000"/>
              </a:solidFill>
              <a:highlight>
                <a:srgbClr val="FFFF00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8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20" name="Google Shape;1120;p88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name </a:t>
            </a:r>
            <a:r>
              <a:rPr lang="en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>
                <a:solidFill>
                  <a:srgbClr val="A31515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21" name="Google Shape;1121;p88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2" name="Google Shape;1122;p88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123" name="Google Shape;1123;p8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124" name="Google Shape;1124;p8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125" name="Google Shape;1125;p8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126" name="Google Shape;1126;p8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27" name="Google Shape;1127;p88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28" name="Google Shape;1128;p88"/>
          <p:cNvSpPr txBox="1"/>
          <p:nvPr/>
        </p:nvSpPr>
        <p:spPr>
          <a:xfrm>
            <a:off x="5593975" y="415950"/>
            <a:ext cx="35619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 Jane how are you?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129" name="Google Shape;1129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4050" y="2401900"/>
            <a:ext cx="1024325" cy="11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0" name="Google Shape;1130;p88"/>
          <p:cNvSpPr txBox="1"/>
          <p:nvPr>
            <p:ph idx="1" type="body"/>
          </p:nvPr>
        </p:nvSpPr>
        <p:spPr>
          <a:xfrm>
            <a:off x="2059988" y="2564179"/>
            <a:ext cx="854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solidFill>
                  <a:srgbClr val="000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endParaRPr sz="1600">
              <a:solidFill>
                <a:srgbClr val="000000"/>
              </a:solidFill>
              <a:highlight>
                <a:srgbClr val="FFFF00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89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6" name="Google Shape;1136;p89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137" name="Google Shape;1137;p8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138" name="Google Shape;1138;p8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139" name="Google Shape;1139;p8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140" name="Google Shape;1140;p89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41" name="Google Shape;1141;p89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42" name="Google Shape;1142;p89"/>
          <p:cNvSpPr txBox="1"/>
          <p:nvPr/>
        </p:nvSpPr>
        <p:spPr>
          <a:xfrm>
            <a:off x="5593975" y="415950"/>
            <a:ext cx="35619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 Jane how are you?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143" name="Google Shape;1143;p89"/>
          <p:cNvCxnSpPr>
            <a:stCxn id="1144" idx="0"/>
          </p:cNvCxnSpPr>
          <p:nvPr/>
        </p:nvCxnSpPr>
        <p:spPr>
          <a:xfrm flipH="1" rot="10800000">
            <a:off x="5009425" y="791999"/>
            <a:ext cx="1513500" cy="16569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45" name="Google Shape;1145;p89"/>
          <p:cNvCxnSpPr>
            <a:stCxn id="1144" idx="0"/>
          </p:cNvCxnSpPr>
          <p:nvPr/>
        </p:nvCxnSpPr>
        <p:spPr>
          <a:xfrm flipH="1" rot="10800000">
            <a:off x="5009425" y="765299"/>
            <a:ext cx="2234100" cy="16836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46" name="Google Shape;1146;p89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47" name="Google Shape;1147;p89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name 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44" name="Google Shape;1144;p89"/>
          <p:cNvSpPr/>
          <p:nvPr/>
        </p:nvSpPr>
        <p:spPr>
          <a:xfrm>
            <a:off x="3794725" y="2448899"/>
            <a:ext cx="2429400" cy="840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Notice the spaces that were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inserted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again.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90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3" name="Google Shape;1153;p90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154" name="Google Shape;1154;p90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155" name="Google Shape;1155;p9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156" name="Google Shape;1156;p9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157" name="Google Shape;1157;p9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58" name="Google Shape;1158;p90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59" name="Google Shape;1159;p90"/>
          <p:cNvSpPr txBox="1"/>
          <p:nvPr/>
        </p:nvSpPr>
        <p:spPr>
          <a:xfrm>
            <a:off x="5593975" y="415950"/>
            <a:ext cx="35619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 Jane how are you?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60" name="Google Shape;1160;p90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61" name="Google Shape;1161;p90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</a:t>
            </a:r>
            <a:r>
              <a:rPr lang="en">
                <a:solidFill>
                  <a:srgbClr val="A31515"/>
                </a:solidFill>
                <a:highlight>
                  <a:srgbClr val="00FFFF"/>
                </a:highlight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name 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highlight>
                  <a:srgbClr val="00FFFF"/>
                </a:highlight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162" name="Google Shape;1162;p90"/>
          <p:cNvCxnSpPr>
            <a:stCxn id="1163" idx="0"/>
          </p:cNvCxnSpPr>
          <p:nvPr/>
        </p:nvCxnSpPr>
        <p:spPr>
          <a:xfrm rot="10800000">
            <a:off x="1895425" y="1859999"/>
            <a:ext cx="3114000" cy="5889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64" name="Google Shape;1164;p90"/>
          <p:cNvCxnSpPr>
            <a:stCxn id="1163" idx="0"/>
          </p:cNvCxnSpPr>
          <p:nvPr/>
        </p:nvCxnSpPr>
        <p:spPr>
          <a:xfrm rot="10800000">
            <a:off x="3301525" y="1859999"/>
            <a:ext cx="1707900" cy="5889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63" name="Google Shape;1163;p90"/>
          <p:cNvSpPr/>
          <p:nvPr/>
        </p:nvSpPr>
        <p:spPr>
          <a:xfrm>
            <a:off x="3794725" y="2448899"/>
            <a:ext cx="2429400" cy="840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They came from here.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91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91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171" name="Google Shape;1171;p91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172" name="Google Shape;1172;p9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173" name="Google Shape;1173;p9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174" name="Google Shape;1174;p91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75" name="Google Shape;1175;p91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76" name="Google Shape;1176;p91"/>
          <p:cNvSpPr txBox="1"/>
          <p:nvPr/>
        </p:nvSpPr>
        <p:spPr>
          <a:xfrm>
            <a:off x="5593975" y="415950"/>
            <a:ext cx="35619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 Jane how are you?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77" name="Google Shape;1177;p91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78" name="Google Shape;1178;p91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"Hello,"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name 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1179" name="Google Shape;1179;p91"/>
          <p:cNvCxnSpPr>
            <a:stCxn id="1180" idx="0"/>
          </p:cNvCxnSpPr>
          <p:nvPr/>
        </p:nvCxnSpPr>
        <p:spPr>
          <a:xfrm rot="10800000">
            <a:off x="1895425" y="1859999"/>
            <a:ext cx="3114000" cy="588900"/>
          </a:xfrm>
          <a:prstGeom prst="straightConnector1">
            <a:avLst/>
          </a:prstGeom>
          <a:noFill/>
          <a:ln cap="flat" cmpd="sng" w="19050">
            <a:solidFill>
              <a:srgbClr val="30DDAE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81" name="Google Shape;1181;p91"/>
          <p:cNvCxnSpPr>
            <a:stCxn id="1180" idx="0"/>
          </p:cNvCxnSpPr>
          <p:nvPr/>
        </p:nvCxnSpPr>
        <p:spPr>
          <a:xfrm rot="10800000">
            <a:off x="3301525" y="1859999"/>
            <a:ext cx="1707900" cy="588900"/>
          </a:xfrm>
          <a:prstGeom prst="straightConnector1">
            <a:avLst/>
          </a:prstGeom>
          <a:noFill/>
          <a:ln cap="flat" cmpd="sng" w="19050">
            <a:solidFill>
              <a:srgbClr val="30DDAE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80" name="Google Shape;1180;p91"/>
          <p:cNvSpPr/>
          <p:nvPr/>
        </p:nvSpPr>
        <p:spPr>
          <a:xfrm>
            <a:off x="3794725" y="2448899"/>
            <a:ext cx="2429400" cy="840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But if we left them out...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82" name="Google Shape;1182;p91"/>
          <p:cNvCxnSpPr/>
          <p:nvPr/>
        </p:nvCxnSpPr>
        <p:spPr>
          <a:xfrm rot="10800000">
            <a:off x="1895425" y="1859999"/>
            <a:ext cx="3114000" cy="5889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83" name="Google Shape;1183;p91"/>
          <p:cNvCxnSpPr/>
          <p:nvPr/>
        </p:nvCxnSpPr>
        <p:spPr>
          <a:xfrm rot="10800000">
            <a:off x="3301525" y="1859999"/>
            <a:ext cx="1707900" cy="5889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7" name="Shape 1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Google Shape;1188;p92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9" name="Google Shape;1189;p92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190" name="Google Shape;1190;p92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191" name="Google Shape;1191;p9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192" name="Google Shape;1192;p9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193" name="Google Shape;1193;p9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94" name="Google Shape;1194;p92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95" name="Google Shape;1195;p92"/>
          <p:cNvSpPr txBox="1"/>
          <p:nvPr/>
        </p:nvSpPr>
        <p:spPr>
          <a:xfrm>
            <a:off x="5593975" y="415950"/>
            <a:ext cx="35619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Hello,Janehow are you?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96" name="Google Shape;1196;p92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97" name="Google Shape;1197;p92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"Hello,"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name 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198" name="Google Shape;1198;p92"/>
          <p:cNvSpPr/>
          <p:nvPr/>
        </p:nvSpPr>
        <p:spPr>
          <a:xfrm>
            <a:off x="3794725" y="2448899"/>
            <a:ext cx="2429400" cy="840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This would happen!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99" name="Google Shape;1199;p92"/>
          <p:cNvCxnSpPr/>
          <p:nvPr/>
        </p:nvCxnSpPr>
        <p:spPr>
          <a:xfrm flipH="1" rot="10800000">
            <a:off x="5009425" y="809699"/>
            <a:ext cx="1815900" cy="1639200"/>
          </a:xfrm>
          <a:prstGeom prst="straightConnector1">
            <a:avLst/>
          </a:prstGeom>
          <a:noFill/>
          <a:ln cap="flat" cmpd="sng" w="19050">
            <a:solidFill>
              <a:srgbClr val="E9376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93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5" name="Google Shape;1205;p93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206" name="Google Shape;1206;p93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207" name="Google Shape;1207;p9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08" name="Google Shape;1208;p9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09" name="Google Shape;1209;p9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10" name="Google Shape;1210;p93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11" name="Google Shape;1211;p93"/>
          <p:cNvSpPr txBox="1"/>
          <p:nvPr/>
        </p:nvSpPr>
        <p:spPr>
          <a:xfrm>
            <a:off x="5593975" y="415950"/>
            <a:ext cx="35619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 Jane how are you?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12" name="Google Shape;1212;p93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13" name="Google Shape;1213;p93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name 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94"/>
          <p:cNvSpPr/>
          <p:nvPr/>
        </p:nvSpPr>
        <p:spPr>
          <a:xfrm>
            <a:off x="5192400" y="71200"/>
            <a:ext cx="3958800" cy="5085300"/>
          </a:xfrm>
          <a:prstGeom prst="rect">
            <a:avLst/>
          </a:prstGeom>
          <a:solidFill>
            <a:srgbClr val="1C2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9" name="Google Shape;1219;p94"/>
          <p:cNvSpPr txBox="1"/>
          <p:nvPr>
            <p:ph type="title"/>
          </p:nvPr>
        </p:nvSpPr>
        <p:spPr>
          <a:xfrm>
            <a:off x="311700" y="445025"/>
            <a:ext cx="4880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Using the variable we created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220" name="Google Shape;1220;p94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221" name="Google Shape;1221;p9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22" name="Google Shape;1222;p9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EEEEEE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EEEEEE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23" name="Google Shape;1223;p9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24" name="Google Shape;1224;p94"/>
          <p:cNvSpPr txBox="1"/>
          <p:nvPr/>
        </p:nvSpPr>
        <p:spPr>
          <a:xfrm>
            <a:off x="5593975" y="415950"/>
            <a:ext cx="32748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6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25" name="Google Shape;1225;p94"/>
          <p:cNvSpPr txBox="1"/>
          <p:nvPr/>
        </p:nvSpPr>
        <p:spPr>
          <a:xfrm>
            <a:off x="5593975" y="415950"/>
            <a:ext cx="3561900" cy="36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Hello, Jane how are you?</a:t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50">
              <a:solidFill>
                <a:srgbClr val="FFFFFF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26" name="Google Shape;1226;p94"/>
          <p:cNvSpPr/>
          <p:nvPr/>
        </p:nvSpPr>
        <p:spPr>
          <a:xfrm>
            <a:off x="311700" y="1152475"/>
            <a:ext cx="4644900" cy="3643200"/>
          </a:xfrm>
          <a:prstGeom prst="roundRect">
            <a:avLst>
              <a:gd fmla="val 6453" name="adj"/>
            </a:avLst>
          </a:prstGeom>
          <a:solidFill>
            <a:srgbClr val="FAFAFA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27" name="Google Shape;1227;p94"/>
          <p:cNvSpPr txBox="1"/>
          <p:nvPr/>
        </p:nvSpPr>
        <p:spPr>
          <a:xfrm>
            <a:off x="311700" y="1164175"/>
            <a:ext cx="4644900" cy="3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357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"Hello, " </a:t>
            </a:r>
            <a:r>
              <a:rPr lang="en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name + 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"</a:t>
            </a:r>
            <a:r>
              <a:rPr lang="en">
                <a:solidFill>
                  <a:srgbClr val="A31515"/>
                </a:solidFill>
                <a:latin typeface="Roboto Mono"/>
                <a:ea typeface="Roboto Mono"/>
                <a:cs typeface="Roboto Mono"/>
                <a:sym typeface="Roboto Mono"/>
              </a:rPr>
              <a:t> how are you?"</a:t>
            </a:r>
            <a:r>
              <a:rPr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500">
              <a:solidFill>
                <a:srgbClr val="000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228" name="Google Shape;1228;p94"/>
          <p:cNvSpPr/>
          <p:nvPr/>
        </p:nvSpPr>
        <p:spPr>
          <a:xfrm>
            <a:off x="1251600" y="3596250"/>
            <a:ext cx="2533800" cy="462900"/>
          </a:xfrm>
          <a:prstGeom prst="roundRect">
            <a:avLst>
              <a:gd fmla="val 16667" name="adj"/>
            </a:avLst>
          </a:prstGeom>
          <a:solidFill>
            <a:srgbClr val="30DDA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All done!</a:t>
            </a:r>
            <a:endParaRPr b="1" sz="16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" name="Google Shape;1233;p9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Activity: The Most Amazing Year Level!</a:t>
            </a:r>
            <a:endParaRPr/>
          </a:p>
        </p:txBody>
      </p:sp>
      <p:sp>
        <p:nvSpPr>
          <p:cNvPr id="1234" name="Google Shape;1234;p9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235" name="Google Shape;1235;p9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36" name="Google Shape;1236;p9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37" name="Google Shape;1237;p9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38" name="Google Shape;1238;p95"/>
          <p:cNvGrpSpPr/>
          <p:nvPr/>
        </p:nvGrpSpPr>
        <p:grpSpPr>
          <a:xfrm>
            <a:off x="5787713" y="1306678"/>
            <a:ext cx="2277626" cy="2512336"/>
            <a:chOff x="6173075" y="716158"/>
            <a:chExt cx="2659225" cy="2960217"/>
          </a:xfrm>
        </p:grpSpPr>
        <p:pic>
          <p:nvPicPr>
            <p:cNvPr id="1239" name="Google Shape;1239;p9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173075" y="1237975"/>
              <a:ext cx="2659225" cy="243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0" name="Google Shape;1240;p9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2700000">
              <a:off x="7403275" y="847650"/>
              <a:ext cx="634900" cy="634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1" name="Google Shape;1241;p95"/>
            <p:cNvSpPr txBox="1"/>
            <p:nvPr/>
          </p:nvSpPr>
          <p:spPr>
            <a:xfrm>
              <a:off x="6746838" y="1377691"/>
              <a:ext cx="1511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5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Helpful Hints</a:t>
              </a:r>
              <a:endParaRPr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42" name="Google Shape;1242;p95"/>
            <p:cNvSpPr txBox="1"/>
            <p:nvPr/>
          </p:nvSpPr>
          <p:spPr>
            <a:xfrm>
              <a:off x="6173092" y="1902086"/>
              <a:ext cx="2659200" cy="121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04800" lvl="0" marL="3600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Use the code from the beginning of these slides to help you</a:t>
              </a:r>
              <a:r>
                <a:rPr lang="en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!</a:t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00000"/>
                </a:lnSpc>
                <a:spcBef>
                  <a:spcPts val="1600"/>
                </a:spcBef>
                <a:spcAft>
                  <a:spcPts val="1600"/>
                </a:spcAft>
                <a:buNone/>
              </a:pPr>
              <a:r>
                <a:t/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243" name="Google Shape;1243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81525" y="1351675"/>
            <a:ext cx="3023300" cy="2605676"/>
          </a:xfrm>
          <a:prstGeom prst="rect">
            <a:avLst/>
          </a:prstGeom>
          <a:noFill/>
          <a:ln>
            <a:noFill/>
          </a:ln>
        </p:spPr>
      </p:pic>
      <p:sp>
        <p:nvSpPr>
          <p:cNvPr id="1244" name="Google Shape;1244;p95"/>
          <p:cNvSpPr/>
          <p:nvPr/>
        </p:nvSpPr>
        <p:spPr>
          <a:xfrm>
            <a:off x="1464255" y="1648178"/>
            <a:ext cx="2455200" cy="1281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5" name="Google Shape;1245;p95"/>
          <p:cNvSpPr txBox="1"/>
          <p:nvPr/>
        </p:nvSpPr>
        <p:spPr>
          <a:xfrm>
            <a:off x="841575" y="3957350"/>
            <a:ext cx="37032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latin typeface="Roboto"/>
                <a:ea typeface="Roboto"/>
                <a:cs typeface="Roboto"/>
                <a:sym typeface="Roboto"/>
              </a:rPr>
              <a:t>Activity 04.01</a:t>
            </a:r>
            <a:br>
              <a:rPr lang="en" sz="1900">
                <a:latin typeface="Roboto"/>
                <a:ea typeface="Roboto"/>
                <a:cs typeface="Roboto"/>
                <a:sym typeface="Roboto"/>
              </a:rPr>
            </a:br>
            <a:r>
              <a:rPr lang="en" sz="18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The Most Amazing Year Level!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46" name="Google Shape;1246;p9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74775" y="1771763"/>
            <a:ext cx="1034125" cy="103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96"/>
          <p:cNvSpPr txBox="1"/>
          <p:nvPr>
            <p:ph type="title"/>
          </p:nvPr>
        </p:nvSpPr>
        <p:spPr>
          <a:xfrm>
            <a:off x="311700" y="445025"/>
            <a:ext cx="7389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answer</a:t>
            </a:r>
            <a:endParaRPr/>
          </a:p>
        </p:txBody>
      </p:sp>
      <p:sp>
        <p:nvSpPr>
          <p:cNvPr id="1252" name="Google Shape;1252;p9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BF9000"/>
                </a:solidFill>
                <a:latin typeface="Roboto Mono"/>
                <a:ea typeface="Roboto Mono"/>
                <a:cs typeface="Roboto Mono"/>
                <a:sym typeface="Roboto Mono"/>
              </a:rPr>
              <a:t># this is a sample answer to the exercise</a:t>
            </a:r>
            <a:endParaRPr sz="1400">
              <a:solidFill>
                <a:srgbClr val="BF9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level =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year level:"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"Year "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level +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 is the most amazing year level in the school!"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1253" name="Google Shape;1253;p9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54" name="Google Shape;1254;p9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55" name="Google Shape;1255;p9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56" name="Google Shape;1256;p96"/>
          <p:cNvGrpSpPr/>
          <p:nvPr/>
        </p:nvGrpSpPr>
        <p:grpSpPr>
          <a:xfrm>
            <a:off x="8329325" y="0"/>
            <a:ext cx="764100" cy="1042650"/>
            <a:chOff x="7362925" y="28900"/>
            <a:chExt cx="764100" cy="1042650"/>
          </a:xfrm>
        </p:grpSpPr>
        <p:pic>
          <p:nvPicPr>
            <p:cNvPr id="1257" name="Google Shape;1257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362925" y="240050"/>
              <a:ext cx="764100" cy="69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8" name="Google Shape;1258;p96"/>
            <p:cNvSpPr txBox="1"/>
            <p:nvPr/>
          </p:nvSpPr>
          <p:spPr>
            <a:xfrm>
              <a:off x="7362925" y="2890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00">
                  <a:latin typeface="Roboto"/>
                  <a:ea typeface="Roboto"/>
                  <a:cs typeface="Roboto"/>
                  <a:sym typeface="Roboto"/>
                </a:rPr>
                <a:t>Play Video</a:t>
              </a:r>
              <a:endParaRPr b="1" sz="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59" name="Google Shape;1259;p96"/>
            <p:cNvSpPr txBox="1"/>
            <p:nvPr/>
          </p:nvSpPr>
          <p:spPr>
            <a:xfrm>
              <a:off x="7362925" y="86035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00">
                  <a:latin typeface="Roboto"/>
                  <a:ea typeface="Roboto"/>
                  <a:cs typeface="Roboto"/>
                  <a:sym typeface="Roboto"/>
                </a:rPr>
                <a:t>Slides 72 - 77</a:t>
              </a:r>
              <a:endParaRPr b="1" sz="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0" name="Google Shape;1260;p96"/>
            <p:cNvSpPr txBox="1"/>
            <p:nvPr/>
          </p:nvSpPr>
          <p:spPr>
            <a:xfrm>
              <a:off x="7362925" y="58245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r>
                <a:rPr lang="en" sz="7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:50 min</a:t>
              </a:r>
              <a:endParaRPr sz="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261" name="Google Shape;1261;p96">
            <a:hlinkClick r:id="rId5"/>
          </p:cNvPr>
          <p:cNvSpPr/>
          <p:nvPr/>
        </p:nvSpPr>
        <p:spPr>
          <a:xfrm>
            <a:off x="8289575" y="82650"/>
            <a:ext cx="8436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answer</a:t>
            </a:r>
            <a:endParaRPr/>
          </a:p>
        </p:txBody>
      </p:sp>
      <p:sp>
        <p:nvSpPr>
          <p:cNvPr id="1267" name="Google Shape;1267;p9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BF9000"/>
                </a:solidFill>
                <a:latin typeface="Roboto Mono"/>
                <a:ea typeface="Roboto Mono"/>
                <a:cs typeface="Roboto Mono"/>
                <a:sym typeface="Roboto Mono"/>
              </a:rPr>
              <a:t># this is a sample answer to the exercise</a:t>
            </a:r>
            <a:endParaRPr sz="1400">
              <a:solidFill>
                <a:srgbClr val="BF9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level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year level:"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"Year "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 sz="14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level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+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 is the most amazing year level in the school!"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 sz="1400">
              <a:solidFill>
                <a:srgbClr val="38761D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1268" name="Google Shape;1268;p9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69" name="Google Shape;1269;p9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70" name="Google Shape;1270;p9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4" name="Shape 1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Google Shape;1275;p9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answer</a:t>
            </a:r>
            <a:endParaRPr/>
          </a:p>
        </p:txBody>
      </p:sp>
      <p:sp>
        <p:nvSpPr>
          <p:cNvPr id="1276" name="Google Shape;1276;p98"/>
          <p:cNvSpPr txBox="1"/>
          <p:nvPr>
            <p:ph idx="1" type="body"/>
          </p:nvPr>
        </p:nvSpPr>
        <p:spPr>
          <a:xfrm>
            <a:off x="311700" y="1152475"/>
            <a:ext cx="8520600" cy="15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BF9000"/>
                </a:solidFill>
                <a:latin typeface="Roboto Mono"/>
                <a:ea typeface="Roboto Mono"/>
                <a:cs typeface="Roboto Mono"/>
                <a:sym typeface="Roboto Mono"/>
              </a:rPr>
              <a:t># this is a sample answer to the exercise</a:t>
            </a:r>
            <a:endParaRPr sz="1400">
              <a:solidFill>
                <a:srgbClr val="BF9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level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year level:"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"Year "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 sz="14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level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+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 is the most amazing year level in the school!"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38761D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 sz="1400">
              <a:solidFill>
                <a:srgbClr val="38761D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1277" name="Google Shape;1277;p9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78" name="Google Shape;1278;p9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79" name="Google Shape;1279;p98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80" name="Google Shape;1280;p98"/>
          <p:cNvSpPr/>
          <p:nvPr/>
        </p:nvSpPr>
        <p:spPr>
          <a:xfrm>
            <a:off x="1438000" y="2670675"/>
            <a:ext cx="6183300" cy="2166000"/>
          </a:xfrm>
          <a:prstGeom prst="roundRect">
            <a:avLst>
              <a:gd fmla="val 4617" name="adj"/>
            </a:avLst>
          </a:prstGeom>
          <a:solidFill>
            <a:srgbClr val="F3F3F3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These are </a:t>
            </a:r>
            <a:r>
              <a:rPr lang="en" sz="1200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variables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When our program runs, whatever the user typed in at the </a:t>
            </a:r>
            <a:r>
              <a:rPr lang="en" sz="12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2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prompt will be put here instead! For example, if the user typed 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"7"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at the </a:t>
            </a:r>
            <a:r>
              <a:rPr lang="en" sz="12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2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prompt, it would display: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highlight>
                  <a:schemeClr val="dk1"/>
                </a:highlight>
                <a:latin typeface="Roboto Mono"/>
                <a:ea typeface="Roboto Mono"/>
                <a:cs typeface="Roboto Mono"/>
                <a:sym typeface="Roboto Mono"/>
              </a:rPr>
              <a:t>Year 7 is the most amazing year level in the school!</a:t>
            </a:r>
            <a:endParaRPr sz="1200">
              <a:solidFill>
                <a:schemeClr val="lt1"/>
              </a:solidFill>
              <a:highlight>
                <a:schemeClr val="dk1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9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answer</a:t>
            </a:r>
            <a:endParaRPr/>
          </a:p>
        </p:txBody>
      </p:sp>
      <p:sp>
        <p:nvSpPr>
          <p:cNvPr id="1286" name="Google Shape;1286;p99"/>
          <p:cNvSpPr txBox="1"/>
          <p:nvPr>
            <p:ph idx="1" type="body"/>
          </p:nvPr>
        </p:nvSpPr>
        <p:spPr>
          <a:xfrm>
            <a:off x="311700" y="1152475"/>
            <a:ext cx="8520600" cy="15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BF9000"/>
                </a:solidFill>
                <a:latin typeface="Roboto Mono"/>
                <a:ea typeface="Roboto Mono"/>
                <a:cs typeface="Roboto Mono"/>
                <a:sym typeface="Roboto Mono"/>
              </a:rPr>
              <a:t># this is a sample answer to the exercise</a:t>
            </a:r>
            <a:endParaRPr sz="1400">
              <a:solidFill>
                <a:srgbClr val="BF9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level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=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year level:"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"Year "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</a:t>
            </a:r>
            <a:r>
              <a:rPr lang="en" sz="1400">
                <a:solidFill>
                  <a:schemeClr val="dk1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level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+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 is the most amazing year level in the school!"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38761D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 sz="1400">
              <a:solidFill>
                <a:srgbClr val="38761D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1287" name="Google Shape;1287;p9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88" name="Google Shape;1288;p9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89" name="Google Shape;1289;p99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90" name="Google Shape;1290;p99"/>
          <p:cNvSpPr/>
          <p:nvPr/>
        </p:nvSpPr>
        <p:spPr>
          <a:xfrm>
            <a:off x="1438000" y="2670675"/>
            <a:ext cx="6183300" cy="2166000"/>
          </a:xfrm>
          <a:prstGeom prst="roundRect">
            <a:avLst>
              <a:gd fmla="val 4617" name="adj"/>
            </a:avLst>
          </a:prstGeom>
          <a:solidFill>
            <a:srgbClr val="F3F3F3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Python variable labels can contain letters and numbers. However, variables: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must not start with a number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must not contain spaces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must not contain some special characters, like !, #, @ or %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It's a good idea to give variable labels which makes sense, are readable and  describe your code well.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E.g. 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is a better label for a variable than 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a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and 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level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better than 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variable1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5" name="Google Shape;1295;p100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96" name="Google Shape;1296;p100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97" name="Google Shape;1297;p100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98" name="Google Shape;1298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2450" y="406025"/>
            <a:ext cx="2659225" cy="216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9" name="Google Shape;1299;p100"/>
          <p:cNvSpPr txBox="1"/>
          <p:nvPr/>
        </p:nvSpPr>
        <p:spPr>
          <a:xfrm>
            <a:off x="1418013" y="988475"/>
            <a:ext cx="2648100" cy="12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✔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mark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✔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school_name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✔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student3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✔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favouriteColour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300" name="Google Shape;1300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700000">
            <a:off x="2642650" y="15700"/>
            <a:ext cx="634900" cy="63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1" name="Google Shape;1301;p100"/>
          <p:cNvSpPr txBox="1"/>
          <p:nvPr/>
        </p:nvSpPr>
        <p:spPr>
          <a:xfrm>
            <a:off x="1509825" y="476350"/>
            <a:ext cx="2441700" cy="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6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Valid </a:t>
            </a:r>
            <a:r>
              <a:rPr b="1" lang="en" sz="16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variables names</a:t>
            </a:r>
            <a:endParaRPr b="1" sz="16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02" name="Google Shape;1302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9575" y="406025"/>
            <a:ext cx="2659225" cy="21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3" name="Google Shape;1303;p10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700000">
            <a:off x="6139775" y="15700"/>
            <a:ext cx="634900" cy="63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4" name="Google Shape;1304;p100"/>
          <p:cNvSpPr txBox="1"/>
          <p:nvPr/>
        </p:nvSpPr>
        <p:spPr>
          <a:xfrm>
            <a:off x="4956375" y="476350"/>
            <a:ext cx="2441700" cy="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6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Invalid</a:t>
            </a:r>
            <a:r>
              <a:rPr b="1" lang="en" sz="16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variables names</a:t>
            </a:r>
            <a:endParaRPr b="1" sz="16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5" name="Google Shape;1305;p100"/>
          <p:cNvSpPr txBox="1"/>
          <p:nvPr/>
        </p:nvSpPr>
        <p:spPr>
          <a:xfrm>
            <a:off x="4909575" y="874150"/>
            <a:ext cx="30000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❌</a:t>
            </a: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m@rk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❌</a:t>
            </a: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school name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❌</a:t>
            </a: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3student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❌</a:t>
            </a: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favourite!colour</a:t>
            </a:r>
            <a:endParaRPr/>
          </a:p>
        </p:txBody>
      </p:sp>
      <p:sp>
        <p:nvSpPr>
          <p:cNvPr id="1306" name="Google Shape;1306;p100"/>
          <p:cNvSpPr/>
          <p:nvPr/>
        </p:nvSpPr>
        <p:spPr>
          <a:xfrm>
            <a:off x="1438000" y="2670675"/>
            <a:ext cx="6183300" cy="2166000"/>
          </a:xfrm>
          <a:prstGeom prst="roundRect">
            <a:avLst>
              <a:gd fmla="val 4617" name="adj"/>
            </a:avLst>
          </a:prstGeom>
          <a:solidFill>
            <a:srgbClr val="F3F3F3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Python variable labels can contain letters and numbers. However, variables: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must not start with a number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must not contain spaces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must not contain some special characters, like !, #, @ or %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It's a good idea to give variable labels which makes sense, are readable and  describe your code well.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E.g. 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is a better label for a variable than 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a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and 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level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better than 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variable1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0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1" name="Google Shape;1311;p101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312" name="Google Shape;1312;p101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313" name="Google Shape;1313;p101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14" name="Google Shape;1314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12450" y="406025"/>
            <a:ext cx="2659225" cy="216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5" name="Google Shape;1315;p101"/>
          <p:cNvSpPr txBox="1"/>
          <p:nvPr/>
        </p:nvSpPr>
        <p:spPr>
          <a:xfrm>
            <a:off x="1418013" y="988475"/>
            <a:ext cx="2648100" cy="12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✔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mark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✔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school_name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✔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student3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✔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favouriteColour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1316" name="Google Shape;1316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700000">
            <a:off x="2642650" y="15700"/>
            <a:ext cx="634900" cy="63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7" name="Google Shape;1317;p101"/>
          <p:cNvSpPr txBox="1"/>
          <p:nvPr/>
        </p:nvSpPr>
        <p:spPr>
          <a:xfrm>
            <a:off x="1509825" y="476350"/>
            <a:ext cx="2441700" cy="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6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Valid </a:t>
            </a:r>
            <a:r>
              <a:rPr b="1" lang="en" sz="16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variables names</a:t>
            </a:r>
            <a:endParaRPr b="1" sz="16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18" name="Google Shape;1318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9575" y="406025"/>
            <a:ext cx="2659225" cy="21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9" name="Google Shape;1319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700000">
            <a:off x="6139775" y="15700"/>
            <a:ext cx="634900" cy="63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0" name="Google Shape;1320;p101"/>
          <p:cNvSpPr txBox="1"/>
          <p:nvPr/>
        </p:nvSpPr>
        <p:spPr>
          <a:xfrm>
            <a:off x="4956375" y="476350"/>
            <a:ext cx="2441700" cy="3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6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Invalid</a:t>
            </a:r>
            <a:r>
              <a:rPr b="1" lang="en" sz="16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 variables names</a:t>
            </a:r>
            <a:endParaRPr b="1" sz="16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1" name="Google Shape;1321;p101"/>
          <p:cNvSpPr txBox="1"/>
          <p:nvPr/>
        </p:nvSpPr>
        <p:spPr>
          <a:xfrm>
            <a:off x="4909575" y="874150"/>
            <a:ext cx="30000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❌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m</a:t>
            </a:r>
            <a:r>
              <a:rPr lang="en">
                <a:solidFill>
                  <a:schemeClr val="dk2"/>
                </a:solidFill>
                <a:highlight>
                  <a:srgbClr val="F4CCCC"/>
                </a:highlight>
                <a:latin typeface="Roboto Mono"/>
                <a:ea typeface="Roboto Mono"/>
                <a:cs typeface="Roboto Mono"/>
                <a:sym typeface="Roboto Mono"/>
              </a:rPr>
              <a:t>@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rk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❌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school</a:t>
            </a:r>
            <a:r>
              <a:rPr lang="en">
                <a:solidFill>
                  <a:schemeClr val="dk2"/>
                </a:solidFill>
                <a:highlight>
                  <a:srgbClr val="F4CCCC"/>
                </a:highlight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❌ </a:t>
            </a:r>
            <a:r>
              <a:rPr lang="en">
                <a:solidFill>
                  <a:schemeClr val="dk2"/>
                </a:solidFill>
                <a:highlight>
                  <a:srgbClr val="F4CCCC"/>
                </a:highlight>
                <a:latin typeface="Roboto Mono"/>
                <a:ea typeface="Roboto Mono"/>
                <a:cs typeface="Roboto Mono"/>
                <a:sym typeface="Roboto Mono"/>
              </a:rPr>
              <a:t>3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student</a:t>
            </a:r>
            <a:endParaRPr>
              <a:solidFill>
                <a:schemeClr val="dk2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761D"/>
                </a:solidFill>
                <a:latin typeface="Roboto Mono"/>
                <a:ea typeface="Roboto Mono"/>
                <a:cs typeface="Roboto Mono"/>
                <a:sym typeface="Roboto Mono"/>
              </a:rPr>
              <a:t>❌ 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favourite</a:t>
            </a:r>
            <a:r>
              <a:rPr lang="en">
                <a:solidFill>
                  <a:schemeClr val="dk2"/>
                </a:solidFill>
                <a:highlight>
                  <a:srgbClr val="F4CCCC"/>
                </a:highlight>
                <a:latin typeface="Roboto Mono"/>
                <a:ea typeface="Roboto Mono"/>
                <a:cs typeface="Roboto Mono"/>
                <a:sym typeface="Roboto Mono"/>
              </a:rPr>
              <a:t>!</a:t>
            </a:r>
            <a:r>
              <a:rPr lang="en">
                <a:solidFill>
                  <a:schemeClr val="dk2"/>
                </a:solidFill>
                <a:latin typeface="Roboto Mono"/>
                <a:ea typeface="Roboto Mono"/>
                <a:cs typeface="Roboto Mono"/>
                <a:sym typeface="Roboto Mono"/>
              </a:rPr>
              <a:t>colour</a:t>
            </a:r>
            <a:endParaRPr/>
          </a:p>
        </p:txBody>
      </p:sp>
      <p:sp>
        <p:nvSpPr>
          <p:cNvPr id="1322" name="Google Shape;1322;p101"/>
          <p:cNvSpPr/>
          <p:nvPr/>
        </p:nvSpPr>
        <p:spPr>
          <a:xfrm>
            <a:off x="1438000" y="2670675"/>
            <a:ext cx="6183300" cy="2166000"/>
          </a:xfrm>
          <a:prstGeom prst="roundRect">
            <a:avLst>
              <a:gd fmla="val 4617" name="adj"/>
            </a:avLst>
          </a:prstGeom>
          <a:solidFill>
            <a:srgbClr val="F3F3F3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Python variable labels can contain letters and numbers. However, variables: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must not start with a number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must not contain spaces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must not contain some special characters, like !, #, @ or %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It's a good idea to give variable labels which makes sense, are readable and  describe your code well.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-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E.g. 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name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is a better label for a variable than 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a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and 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level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 better than 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variable1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102"/>
          <p:cNvSpPr txBox="1"/>
          <p:nvPr>
            <p:ph type="title"/>
          </p:nvPr>
        </p:nvSpPr>
        <p:spPr>
          <a:xfrm>
            <a:off x="311700" y="445025"/>
            <a:ext cx="6319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answer</a:t>
            </a:r>
            <a:endParaRPr/>
          </a:p>
        </p:txBody>
      </p:sp>
      <p:sp>
        <p:nvSpPr>
          <p:cNvPr id="1328" name="Google Shape;1328;p10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BF9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# this is a sample answer to the exercise</a:t>
            </a:r>
            <a:endParaRPr sz="1400">
              <a:solidFill>
                <a:srgbClr val="BF9000"/>
              </a:solidFill>
              <a:highlight>
                <a:srgbClr val="FFFF00"/>
              </a:highlight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level =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year level:"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"Year "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level +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 is the most amazing year level in the school!"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38761D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38761D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t/>
            </a:r>
            <a:endParaRPr sz="1400">
              <a:solidFill>
                <a:srgbClr val="38761D"/>
              </a:solidFill>
              <a:highlight>
                <a:srgbClr val="FFFF00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1329" name="Google Shape;1329;p102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330" name="Google Shape;1330;p102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331" name="Google Shape;1331;p102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32" name="Google Shape;1332;p102"/>
          <p:cNvGrpSpPr/>
          <p:nvPr/>
        </p:nvGrpSpPr>
        <p:grpSpPr>
          <a:xfrm>
            <a:off x="8329325" y="0"/>
            <a:ext cx="764100" cy="1042650"/>
            <a:chOff x="7362925" y="28900"/>
            <a:chExt cx="764100" cy="1042650"/>
          </a:xfrm>
        </p:grpSpPr>
        <p:pic>
          <p:nvPicPr>
            <p:cNvPr id="1333" name="Google Shape;1333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362925" y="240050"/>
              <a:ext cx="764100" cy="69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4" name="Google Shape;1334;p102"/>
            <p:cNvSpPr txBox="1"/>
            <p:nvPr/>
          </p:nvSpPr>
          <p:spPr>
            <a:xfrm>
              <a:off x="7362925" y="2890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00">
                  <a:latin typeface="Roboto"/>
                  <a:ea typeface="Roboto"/>
                  <a:cs typeface="Roboto"/>
                  <a:sym typeface="Roboto"/>
                </a:rPr>
                <a:t>Play Video</a:t>
              </a:r>
              <a:endParaRPr b="1" sz="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35" name="Google Shape;1335;p102"/>
            <p:cNvSpPr txBox="1"/>
            <p:nvPr/>
          </p:nvSpPr>
          <p:spPr>
            <a:xfrm>
              <a:off x="7362925" y="86035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700">
                  <a:latin typeface="Roboto"/>
                  <a:ea typeface="Roboto"/>
                  <a:cs typeface="Roboto"/>
                  <a:sym typeface="Roboto"/>
                </a:rPr>
                <a:t>Slides 78 - 80</a:t>
              </a:r>
              <a:endParaRPr b="1" sz="7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36" name="Google Shape;1336;p102"/>
            <p:cNvSpPr txBox="1"/>
            <p:nvPr/>
          </p:nvSpPr>
          <p:spPr>
            <a:xfrm>
              <a:off x="7362925" y="582450"/>
              <a:ext cx="764100" cy="211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1:00 min</a:t>
              </a:r>
              <a:endParaRPr sz="7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337" name="Google Shape;1337;p102">
            <a:hlinkClick r:id="rId5"/>
          </p:cNvPr>
          <p:cNvSpPr/>
          <p:nvPr/>
        </p:nvSpPr>
        <p:spPr>
          <a:xfrm>
            <a:off x="8289575" y="82650"/>
            <a:ext cx="843600" cy="9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p103"/>
          <p:cNvSpPr/>
          <p:nvPr/>
        </p:nvSpPr>
        <p:spPr>
          <a:xfrm>
            <a:off x="1438000" y="2670675"/>
            <a:ext cx="6183300" cy="2166000"/>
          </a:xfrm>
          <a:prstGeom prst="roundRect">
            <a:avLst>
              <a:gd fmla="val 4617" name="adj"/>
            </a:avLst>
          </a:prstGeom>
          <a:solidFill>
            <a:srgbClr val="F3F3F3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This a </a:t>
            </a:r>
            <a:r>
              <a:rPr lang="en" sz="1200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comment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! These are notes that are written for humans!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They start with a '</a:t>
            </a:r>
            <a:r>
              <a:rPr b="1" lang="en" sz="1200">
                <a:solidFill>
                  <a:srgbClr val="BF9000"/>
                </a:solidFill>
                <a:latin typeface="Roboto Mono"/>
                <a:ea typeface="Roboto Mono"/>
                <a:cs typeface="Roboto Mono"/>
                <a:sym typeface="Roboto Mono"/>
              </a:rPr>
              <a:t>#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' symbol and extend until the rest of the line.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BF9000"/>
                </a:solidFill>
                <a:latin typeface="Roboto Mono"/>
                <a:ea typeface="Roboto Mono"/>
                <a:cs typeface="Roboto Mono"/>
                <a:sym typeface="Roboto Mono"/>
              </a:rPr>
              <a:t># this a comment on a line by itself</a:t>
            </a:r>
            <a:endParaRPr sz="1200">
              <a:solidFill>
                <a:srgbClr val="BF9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2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2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"Hello, world!"</a:t>
            </a:r>
            <a:r>
              <a:rPr lang="en" sz="12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 </a:t>
            </a:r>
            <a:r>
              <a:rPr lang="en" sz="1200">
                <a:solidFill>
                  <a:srgbClr val="BF9000"/>
                </a:solidFill>
                <a:latin typeface="Roboto Mono"/>
                <a:ea typeface="Roboto Mono"/>
                <a:cs typeface="Roboto Mono"/>
                <a:sym typeface="Roboto Mono"/>
              </a:rPr>
              <a:t># this is another comment</a:t>
            </a:r>
            <a:endParaRPr sz="1200">
              <a:solidFill>
                <a:srgbClr val="BF9000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Python ignores comments.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Why would comments be useful then?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3" name="Google Shape;1343;p10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answer</a:t>
            </a:r>
            <a:endParaRPr/>
          </a:p>
        </p:txBody>
      </p:sp>
      <p:sp>
        <p:nvSpPr>
          <p:cNvPr id="1344" name="Google Shape;1344;p103"/>
          <p:cNvSpPr txBox="1"/>
          <p:nvPr>
            <p:ph idx="1" type="body"/>
          </p:nvPr>
        </p:nvSpPr>
        <p:spPr>
          <a:xfrm>
            <a:off x="311700" y="1152475"/>
            <a:ext cx="8520600" cy="151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BF9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# this is a sample answer to the exercise</a:t>
            </a:r>
            <a:endParaRPr sz="1400">
              <a:solidFill>
                <a:srgbClr val="BF9000"/>
              </a:solidFill>
              <a:highlight>
                <a:srgbClr val="FFFF00"/>
              </a:highlight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level =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year level:"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"Year "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level +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 is the most amazing year level in the school!"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BF9000"/>
              </a:solidFill>
              <a:highlight>
                <a:srgbClr val="FFFF00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1345" name="Google Shape;1345;p103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346" name="Google Shape;1346;p103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347" name="Google Shape;1347;p103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1" name="Shape 1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Google Shape;1352;p10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answer</a:t>
            </a:r>
            <a:endParaRPr/>
          </a:p>
        </p:txBody>
      </p:sp>
      <p:grpSp>
        <p:nvGrpSpPr>
          <p:cNvPr id="1353" name="Google Shape;1353;p104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354" name="Google Shape;1354;p104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355" name="Google Shape;1355;p104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56" name="Google Shape;1356;p104"/>
          <p:cNvSpPr/>
          <p:nvPr/>
        </p:nvSpPr>
        <p:spPr>
          <a:xfrm>
            <a:off x="1438000" y="3060875"/>
            <a:ext cx="6183300" cy="861300"/>
          </a:xfrm>
          <a:prstGeom prst="roundRect">
            <a:avLst>
              <a:gd fmla="val 4617" name="adj"/>
            </a:avLst>
          </a:prstGeom>
          <a:solidFill>
            <a:srgbClr val="F3F3F3"/>
          </a:solidFill>
          <a:ln cap="flat" cmpd="sng" w="19050">
            <a:solidFill>
              <a:srgbClr val="E937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Comments are used to help humans (including you!) better understand your code.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7" name="Google Shape;1357;p104"/>
          <p:cNvSpPr txBox="1"/>
          <p:nvPr>
            <p:ph idx="1" type="body"/>
          </p:nvPr>
        </p:nvSpPr>
        <p:spPr>
          <a:xfrm>
            <a:off x="311700" y="1152475"/>
            <a:ext cx="8520600" cy="190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BF9000"/>
                </a:solidFill>
                <a:highlight>
                  <a:srgbClr val="FFFF00"/>
                </a:highlight>
                <a:latin typeface="Roboto Mono"/>
                <a:ea typeface="Roboto Mono"/>
                <a:cs typeface="Roboto Mono"/>
                <a:sym typeface="Roboto Mono"/>
              </a:rPr>
              <a:t># this is a sample answer to the exercise</a:t>
            </a:r>
            <a:endParaRPr sz="1400">
              <a:solidFill>
                <a:srgbClr val="BF9000"/>
              </a:solidFill>
              <a:highlight>
                <a:srgbClr val="FFFF00"/>
              </a:highlight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level =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"Enter your year level:"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"Year "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 level +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 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 is the most amazing year level in the school!"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rtl="0" algn="l">
              <a:lnSpc>
                <a:spcPct val="114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rgbClr val="BF9000"/>
              </a:solidFill>
              <a:highlight>
                <a:srgbClr val="FFFF00"/>
              </a:highlight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p10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Activity: Greetings to you!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363" name="Google Shape;1363;p10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364" name="Google Shape;1364;p105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365" name="Google Shape;1365;p105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366" name="Google Shape;1366;p105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67" name="Google Shape;1367;p105"/>
          <p:cNvGrpSpPr/>
          <p:nvPr/>
        </p:nvGrpSpPr>
        <p:grpSpPr>
          <a:xfrm>
            <a:off x="5787713" y="1306678"/>
            <a:ext cx="2277626" cy="2512336"/>
            <a:chOff x="6173075" y="716158"/>
            <a:chExt cx="2659225" cy="2960217"/>
          </a:xfrm>
        </p:grpSpPr>
        <p:pic>
          <p:nvPicPr>
            <p:cNvPr id="1368" name="Google Shape;1368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173075" y="1237975"/>
              <a:ext cx="2659225" cy="243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9" name="Google Shape;1369;p10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2700000">
              <a:off x="7403275" y="847650"/>
              <a:ext cx="634900" cy="634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0" name="Google Shape;1370;p105"/>
            <p:cNvSpPr txBox="1"/>
            <p:nvPr/>
          </p:nvSpPr>
          <p:spPr>
            <a:xfrm>
              <a:off x="6746838" y="1377691"/>
              <a:ext cx="1511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5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Helpful Hints</a:t>
              </a:r>
              <a:endParaRPr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71" name="Google Shape;1371;p105"/>
            <p:cNvSpPr txBox="1"/>
            <p:nvPr/>
          </p:nvSpPr>
          <p:spPr>
            <a:xfrm>
              <a:off x="6173092" y="1902086"/>
              <a:ext cx="2659200" cy="121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304800" lvl="0" marL="3600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Use your answer to 04.01 to help you out</a:t>
              </a:r>
              <a:br>
                <a:rPr lang="en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304800" lvl="0" marL="36000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95959"/>
                </a:buClr>
                <a:buSzPts val="1200"/>
                <a:buFont typeface="Roboto"/>
                <a:buChar char="●"/>
              </a:pPr>
              <a:r>
                <a:rPr lang="en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Check the </a:t>
              </a:r>
              <a:r>
                <a:rPr lang="en" sz="1200" u="sng">
                  <a:solidFill>
                    <a:schemeClr val="hlink"/>
                  </a:solidFill>
                  <a:latin typeface="Roboto"/>
                  <a:ea typeface="Roboto"/>
                  <a:cs typeface="Roboto"/>
                  <a:sym typeface="Roboto"/>
                  <a:hlinkClick r:id="rId6"/>
                </a:rPr>
                <a:t>cheat sheet</a:t>
              </a:r>
              <a:r>
                <a:rPr lang="en" sz="1200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 for helpful code</a:t>
              </a:r>
              <a:endParaRPr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1372" name="Google Shape;1372;p10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81525" y="1351675"/>
            <a:ext cx="3023300" cy="2605676"/>
          </a:xfrm>
          <a:prstGeom prst="rect">
            <a:avLst/>
          </a:prstGeom>
          <a:noFill/>
          <a:ln>
            <a:noFill/>
          </a:ln>
        </p:spPr>
      </p:pic>
      <p:sp>
        <p:nvSpPr>
          <p:cNvPr id="1373" name="Google Shape;1373;p105"/>
          <p:cNvSpPr/>
          <p:nvPr/>
        </p:nvSpPr>
        <p:spPr>
          <a:xfrm>
            <a:off x="1464255" y="1648178"/>
            <a:ext cx="2455200" cy="1281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4" name="Google Shape;1374;p105"/>
          <p:cNvSpPr txBox="1"/>
          <p:nvPr/>
        </p:nvSpPr>
        <p:spPr>
          <a:xfrm>
            <a:off x="841575" y="3957350"/>
            <a:ext cx="3703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latin typeface="Roboto"/>
                <a:ea typeface="Roboto"/>
                <a:cs typeface="Roboto"/>
                <a:sym typeface="Roboto"/>
              </a:rPr>
              <a:t>Activity 04.02</a:t>
            </a:r>
            <a:br>
              <a:rPr lang="en" sz="1900">
                <a:latin typeface="Roboto"/>
                <a:ea typeface="Roboto"/>
                <a:cs typeface="Roboto"/>
                <a:sym typeface="Roboto"/>
              </a:rPr>
            </a:br>
            <a:r>
              <a:rPr lang="en" sz="19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Greetings to you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75" name="Google Shape;1375;p10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174775" y="1771763"/>
            <a:ext cx="1034125" cy="103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9" name="Shape 1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" name="Google Shape;1380;p10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Activity: My Amazing Story!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381" name="Google Shape;1381;p10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382" name="Google Shape;1382;p10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383" name="Google Shape;1383;p10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384" name="Google Shape;1384;p106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85" name="Google Shape;1385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81525" y="1351675"/>
            <a:ext cx="3023300" cy="2605676"/>
          </a:xfrm>
          <a:prstGeom prst="rect">
            <a:avLst/>
          </a:prstGeom>
          <a:noFill/>
          <a:ln>
            <a:noFill/>
          </a:ln>
        </p:spPr>
      </p:pic>
      <p:sp>
        <p:nvSpPr>
          <p:cNvPr id="1386" name="Google Shape;1386;p106"/>
          <p:cNvSpPr/>
          <p:nvPr/>
        </p:nvSpPr>
        <p:spPr>
          <a:xfrm>
            <a:off x="1464255" y="1648178"/>
            <a:ext cx="2455200" cy="1281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7" name="Google Shape;1387;p106"/>
          <p:cNvSpPr txBox="1"/>
          <p:nvPr/>
        </p:nvSpPr>
        <p:spPr>
          <a:xfrm>
            <a:off x="841575" y="3957350"/>
            <a:ext cx="3703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latin typeface="Roboto"/>
                <a:ea typeface="Roboto"/>
                <a:cs typeface="Roboto"/>
                <a:sym typeface="Roboto"/>
              </a:rPr>
              <a:t>Activity 04.03</a:t>
            </a:r>
            <a:br>
              <a:rPr lang="en" sz="1900">
                <a:latin typeface="Roboto"/>
                <a:ea typeface="Roboto"/>
                <a:cs typeface="Roboto"/>
                <a:sym typeface="Roboto"/>
              </a:rPr>
            </a:br>
            <a:r>
              <a:rPr lang="en" sz="19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My Amazing Story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88" name="Google Shape;1388;p10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74775" y="1771763"/>
            <a:ext cx="1034125" cy="1034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9" name="Google Shape;1389;p106"/>
          <p:cNvGrpSpPr/>
          <p:nvPr/>
        </p:nvGrpSpPr>
        <p:grpSpPr>
          <a:xfrm>
            <a:off x="5787728" y="1306684"/>
            <a:ext cx="2277626" cy="2512336"/>
            <a:chOff x="6173075" y="716158"/>
            <a:chExt cx="2659225" cy="2960217"/>
          </a:xfrm>
        </p:grpSpPr>
        <p:pic>
          <p:nvPicPr>
            <p:cNvPr id="1390" name="Google Shape;1390;p10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173075" y="1237975"/>
              <a:ext cx="2659225" cy="2438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1" name="Google Shape;1391;p10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 rot="2700000">
              <a:off x="7403275" y="847650"/>
              <a:ext cx="634900" cy="634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2" name="Google Shape;1392;p106"/>
            <p:cNvSpPr txBox="1"/>
            <p:nvPr/>
          </p:nvSpPr>
          <p:spPr>
            <a:xfrm>
              <a:off x="6459876" y="1354992"/>
              <a:ext cx="20856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50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b="1" lang="en">
                  <a:solidFill>
                    <a:srgbClr val="595959"/>
                  </a:solidFill>
                  <a:latin typeface="Roboto"/>
                  <a:ea typeface="Roboto"/>
                  <a:cs typeface="Roboto"/>
                  <a:sym typeface="Roboto"/>
                </a:rPr>
                <a:t>Tutorial Video</a:t>
              </a:r>
              <a:endParaRPr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393" name="Google Shape;1393;p106"/>
          <p:cNvSpPr txBox="1"/>
          <p:nvPr/>
        </p:nvSpPr>
        <p:spPr>
          <a:xfrm>
            <a:off x="5787727" y="2313175"/>
            <a:ext cx="2277600" cy="10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36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Need some help?</a:t>
            </a:r>
            <a:br>
              <a:rPr lang="en"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2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36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Roboto"/>
              <a:buChar char="●"/>
            </a:pPr>
            <a:r>
              <a:rPr lang="en" sz="12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9"/>
              </a:rPr>
              <a:t>Watch the tutorial video</a:t>
            </a:r>
            <a:br>
              <a:rPr lang="en"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2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36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Look at the story from the start of the </a:t>
            </a:r>
            <a:br>
              <a:rPr lang="en"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200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lesson</a:t>
            </a:r>
            <a:endParaRPr sz="1200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p10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399" name="Google Shape;1399;p107"/>
          <p:cNvSpPr txBox="1"/>
          <p:nvPr>
            <p:ph idx="1" type="body"/>
          </p:nvPr>
        </p:nvSpPr>
        <p:spPr>
          <a:xfrm>
            <a:off x="311700" y="1152475"/>
            <a:ext cx="8067000" cy="386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b="1" lang="en" sz="1400">
                <a:solidFill>
                  <a:srgbClr val="E93761"/>
                </a:solidFill>
              </a:rPr>
              <a:t>Variables</a:t>
            </a:r>
            <a:r>
              <a:rPr lang="en" sz="1400"/>
              <a:t> are used to capture </a:t>
            </a:r>
            <a:r>
              <a:rPr b="1" lang="en" sz="1400">
                <a:solidFill>
                  <a:srgbClr val="E93761"/>
                </a:solidFill>
              </a:rPr>
              <a:t>input</a:t>
            </a:r>
            <a:r>
              <a:rPr lang="en" sz="1400"/>
              <a:t> from the user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We can use them together with the </a:t>
            </a: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lang="en" sz="1400"/>
              <a:t> command to remember what the user has typed </a:t>
            </a:r>
            <a:endParaRPr sz="1400"/>
          </a:p>
          <a:p>
            <a:pPr indent="0" lvl="0" marL="9144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variable_name = </a:t>
            </a: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input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"Your question:"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We can use the</a:t>
            </a:r>
            <a:r>
              <a:rPr lang="en" sz="1400">
                <a:solidFill>
                  <a:schemeClr val="dk1"/>
                </a:solidFill>
              </a:rPr>
              <a:t> </a:t>
            </a: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()</a:t>
            </a:r>
            <a:r>
              <a:rPr b="1" lang="en" sz="1400"/>
              <a:t> </a:t>
            </a:r>
            <a:r>
              <a:rPr lang="en" sz="1400"/>
              <a:t>command with the 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'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+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'</a:t>
            </a:r>
            <a:r>
              <a:rPr lang="en" sz="1400"/>
              <a:t> character to include the value inside the variable in what we display on the screen:</a:t>
            </a:r>
            <a:endParaRPr sz="1400"/>
          </a:p>
          <a:p>
            <a:pPr indent="457200" lvl="0" marL="457200" rtl="0" algn="l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9900FF"/>
                </a:solidFill>
                <a:latin typeface="Roboto Mono"/>
                <a:ea typeface="Roboto Mono"/>
                <a:cs typeface="Roboto Mono"/>
                <a:sym typeface="Roboto Mono"/>
              </a:rPr>
              <a:t>print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(</a:t>
            </a:r>
            <a:r>
              <a:rPr lang="en" sz="1400">
                <a:solidFill>
                  <a:srgbClr val="980000"/>
                </a:solidFill>
                <a:latin typeface="Roboto Mono"/>
                <a:ea typeface="Roboto Mono"/>
                <a:cs typeface="Roboto Mono"/>
                <a:sym typeface="Roboto Mono"/>
              </a:rPr>
              <a:t>"You just typed "</a:t>
            </a:r>
            <a:r>
              <a:rPr lang="en" sz="14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 + variable_name)</a:t>
            </a:r>
            <a:endParaRPr sz="14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-3175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b="1" lang="en" sz="1400">
                <a:solidFill>
                  <a:srgbClr val="E93761"/>
                </a:solidFill>
              </a:rPr>
              <a:t>Comments</a:t>
            </a:r>
            <a:r>
              <a:rPr lang="en" sz="1400"/>
              <a:t> are used to help humans better understand your code.They begin with the 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'</a:t>
            </a:r>
            <a:r>
              <a:rPr b="1" lang="en" sz="1400">
                <a:solidFill>
                  <a:srgbClr val="BF9000"/>
                </a:solidFill>
                <a:latin typeface="Roboto Mono"/>
                <a:ea typeface="Roboto Mono"/>
                <a:cs typeface="Roboto Mono"/>
                <a:sym typeface="Roboto Mono"/>
              </a:rPr>
              <a:t>#</a:t>
            </a:r>
            <a:r>
              <a:rPr lang="en" sz="1400">
                <a:latin typeface="Roboto Mono"/>
                <a:ea typeface="Roboto Mono"/>
                <a:cs typeface="Roboto Mono"/>
                <a:sym typeface="Roboto Mono"/>
              </a:rPr>
              <a:t>'</a:t>
            </a:r>
            <a:r>
              <a:rPr lang="en" sz="1400"/>
              <a:t> sign and are ignored by Python</a:t>
            </a:r>
            <a:endParaRPr sz="1400"/>
          </a:p>
        </p:txBody>
      </p:sp>
      <p:sp>
        <p:nvSpPr>
          <p:cNvPr id="1400" name="Google Shape;1400;p10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401" name="Google Shape;1401;p107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402" name="Google Shape;1402;p107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403" name="Google Shape;1403;p107"/>
            <p:cNvPicPr preferRelativeResize="0"/>
            <p:nvPr/>
          </p:nvPicPr>
          <p:blipFill rotWithShape="1">
            <a:blip r:embed="rId3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10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Reflection: Exit pass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409" name="Google Shape;1409;p10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What is one new thing you learnt today?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Write it on a sticky note and stick it on the board before you leave the classroom</a:t>
            </a:r>
            <a:endParaRPr/>
          </a:p>
        </p:txBody>
      </p:sp>
      <p:sp>
        <p:nvSpPr>
          <p:cNvPr id="1410" name="Google Shape;1410;p10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411" name="Google Shape;1411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0907" y="2440750"/>
            <a:ext cx="1357005" cy="135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2" name="Google Shape;1412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7487" y="2440750"/>
            <a:ext cx="1357005" cy="135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3" name="Google Shape;1413;p108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414" name="Google Shape;1414;p108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415" name="Google Shape;1415;p108"/>
            <p:cNvPicPr preferRelativeResize="0"/>
            <p:nvPr/>
          </p:nvPicPr>
          <p:blipFill rotWithShape="1">
            <a:blip r:embed="rId5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9" name="Shape 1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Google Shape;1420;p109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1" name="Google Shape;1421;p10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License Information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422" name="Google Shape;1422;p109"/>
          <p:cNvSpPr txBox="1"/>
          <p:nvPr>
            <p:ph idx="1" type="body"/>
          </p:nvPr>
        </p:nvSpPr>
        <p:spPr>
          <a:xfrm>
            <a:off x="311700" y="1152475"/>
            <a:ext cx="5906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These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CS in Schools</a:t>
            </a:r>
            <a:r>
              <a:rPr lang="en" sz="1400"/>
              <a:t> lessons plans, worksheets, and other materials were created by Toan Huynh and Hugh Williams. They are licensed under a </a:t>
            </a:r>
            <a:r>
              <a:rPr lang="en" sz="1400" u="sng">
                <a:solidFill>
                  <a:schemeClr val="hlink"/>
                </a:solidFill>
                <a:hlinkClick r:id="rId4"/>
              </a:rPr>
              <a:t>Creative Commons Attribution-ShareAlike 4.0 International License</a:t>
            </a:r>
            <a:r>
              <a:rPr lang="en" sz="1400"/>
              <a:t>.</a:t>
            </a:r>
            <a:endParaRPr sz="14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423" name="Google Shape;1423;p10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grpSp>
        <p:nvGrpSpPr>
          <p:cNvPr id="1424" name="Google Shape;1424;p109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425" name="Google Shape;1425;p109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426" name="Google Shape;1426;p109"/>
            <p:cNvPicPr preferRelativeResize="0"/>
            <p:nvPr/>
          </p:nvPicPr>
          <p:blipFill rotWithShape="1">
            <a:blip r:embed="rId5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