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</p:sldIdLst>
  <p:sldSz cy="5143500" cx="9144000"/>
  <p:notesSz cx="6858000" cy="9144000"/>
  <p:embeddedFontLst>
    <p:embeddedFont>
      <p:font typeface="Roboto"/>
      <p:regular r:id="rId83"/>
      <p:bold r:id="rId84"/>
      <p:italic r:id="rId85"/>
      <p:boldItalic r:id="rId86"/>
    </p:embeddedFont>
    <p:embeddedFont>
      <p:font typeface="Francois One"/>
      <p:regular r:id="rId87"/>
    </p:embeddedFont>
    <p:embeddedFont>
      <p:font typeface="Roboto Mono"/>
      <p:regular r:id="rId88"/>
      <p:bold r:id="rId89"/>
      <p:italic r:id="rId90"/>
      <p:boldItalic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Roboto-bold.fntdata"/><Relationship Id="rId83" Type="http://schemas.openxmlformats.org/officeDocument/2006/relationships/font" Target="fonts/Roboto-regular.fntdata"/><Relationship Id="rId42" Type="http://schemas.openxmlformats.org/officeDocument/2006/relationships/slide" Target="slides/slide36.xml"/><Relationship Id="rId86" Type="http://schemas.openxmlformats.org/officeDocument/2006/relationships/font" Target="fonts/Roboto-boldItalic.fntdata"/><Relationship Id="rId41" Type="http://schemas.openxmlformats.org/officeDocument/2006/relationships/slide" Target="slides/slide35.xml"/><Relationship Id="rId85" Type="http://schemas.openxmlformats.org/officeDocument/2006/relationships/font" Target="fonts/Roboto-italic.fntdata"/><Relationship Id="rId44" Type="http://schemas.openxmlformats.org/officeDocument/2006/relationships/slide" Target="slides/slide38.xml"/><Relationship Id="rId88" Type="http://schemas.openxmlformats.org/officeDocument/2006/relationships/font" Target="fonts/RobotoMono-regular.fntdata"/><Relationship Id="rId43" Type="http://schemas.openxmlformats.org/officeDocument/2006/relationships/slide" Target="slides/slide37.xml"/><Relationship Id="rId87" Type="http://schemas.openxmlformats.org/officeDocument/2006/relationships/font" Target="fonts/FrancoisOne-regular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RobotoMono-bold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RobotoMono-boldItalic.fntdata"/><Relationship Id="rId90" Type="http://schemas.openxmlformats.org/officeDocument/2006/relationships/font" Target="fonts/RobotoMono-italic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1c120d8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1c120d8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0b134304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0b134304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1c120d80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1c120d80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c120d80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c120d80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1c120d80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1c120d80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c120d80a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c120d80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1c120d80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1c120d80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1c120d80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1c120d80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1c120d80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1c120d80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1c120d80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1c120d80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1c120d80a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1c120d80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45782dfd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45782df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False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1c120d80a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1c120d80a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4595c548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4595c548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4595c548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4595c548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4595c548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4595c548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1c120d80a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1c120d80a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125c57d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0125c57d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4595c548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4595c548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4595c5488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4595c5488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4595c5488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4595c5488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4595c5488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4595c5488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5782dfd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45782dfd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False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4595c548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4595c548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4595c548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4595c548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4595c548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4595c548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4595c5488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4595c5488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64595c548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64595c548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64595c5488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64595c5488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4595c5488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4595c5488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4595c5488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4595c5488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4595c5488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4595c5488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64595c5488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64595c548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45782dfd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45782dfd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False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first line will just display the text and move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second line will display the text and wait for the user to press [enter] before moving on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64595c5488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64595c5488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64595c5488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64595c5488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64595c548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64595c548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4595c5488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4595c5488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4595c5488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4595c5488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4595c5488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64595c548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4595c548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4595c548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64595c5488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64595c5488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4595c5488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4595c5488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64595c5488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64595c5488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1c120d80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1c120d8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4595c5488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4595c5488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64595c5488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64595c5488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125c57dd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0125c57dd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c9bd5d98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c9bd5d98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c9bd5d988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c9bd5d988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c9bd5d988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c9bd5d988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c9bd5d988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c9bd5d988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0e611e1a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0e611e1a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0e611e1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0e611e1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00e611e1a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00e611e1a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f1c496c7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f1c496c7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00e611e1a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00e611e1a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00e611e1a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00e611e1a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00e611e1a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00e611e1a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00e611e1a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100e611e1a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100e611e1ac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100e611e1a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00e611e1a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00e611e1a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00e611e1a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00e611e1a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00e611e1ac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00e611e1ac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00e611e1a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00e611e1a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100e611e1ac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100e611e1a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c120d80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c120d8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00e611e1a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100e611e1a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00e611e1ac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100e611e1ac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10edef597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10edef597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0125c57dd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10125c57dd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1c120d80a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1c120d80a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cde6afe63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cde6afe6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c9bd5d9885_1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c9bd5d9885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4595c548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4595c548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4595c54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4595c54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imeo.com/844777135?share=copy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5" Type="http://schemas.openxmlformats.org/officeDocument/2006/relationships/image" Target="../media/image9.png"/><Relationship Id="rId6" Type="http://schemas.openxmlformats.org/officeDocument/2006/relationships/hyperlink" Target="https://csinschools.io/intro/cheat" TargetMode="External"/><Relationship Id="rId7" Type="http://schemas.openxmlformats.org/officeDocument/2006/relationships/image" Target="../media/image30.png"/><Relationship Id="rId8" Type="http://schemas.openxmlformats.org/officeDocument/2006/relationships/hyperlink" Target="https://csinschools.io/intro/0301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hyperlink" Target="https://vimeo.com/844783691?share=copy" TargetMode="External"/><Relationship Id="rId5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5" Type="http://schemas.openxmlformats.org/officeDocument/2006/relationships/image" Target="../media/image9.png"/><Relationship Id="rId6" Type="http://schemas.openxmlformats.org/officeDocument/2006/relationships/hyperlink" Target="https://csinschools.io/intro/cheat" TargetMode="External"/><Relationship Id="rId7" Type="http://schemas.openxmlformats.org/officeDocument/2006/relationships/image" Target="../media/image30.png"/><Relationship Id="rId8" Type="http://schemas.openxmlformats.org/officeDocument/2006/relationships/hyperlink" Target="https://csinschools.io/intro/0302e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vimeo.com/manage/videos/844816662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sinschools.io/intro/cheat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csinschools.io/intro/cheat/docx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hyperlink" Target="https://csinschools.io/intro/cheat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sinschools.io/intro/0301d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hyperlink" Target="https://vimeo.com/844769696?share=copy" TargetMode="External"/><Relationship Id="rId7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5" Type="http://schemas.openxmlformats.org/officeDocument/2006/relationships/image" Target="../media/image9.png"/><Relationship Id="rId6" Type="http://schemas.openxmlformats.org/officeDocument/2006/relationships/hyperlink" Target="https://csinschools.io/intro/cheat" TargetMode="External"/><Relationship Id="rId7" Type="http://schemas.openxmlformats.org/officeDocument/2006/relationships/image" Target="../media/image30.png"/><Relationship Id="rId8" Type="http://schemas.openxmlformats.org/officeDocument/2006/relationships/hyperlink" Target="https://csinschools.io/intro/0303e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2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Relationship Id="rId3" Type="http://schemas.openxmlformats.org/officeDocument/2006/relationships/hyperlink" Target="https://csinschools.com/" TargetMode="External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hyperlink" Target="https://www.flaticon.com/free-icon/clock_2784459" TargetMode="External"/><Relationship Id="rId6" Type="http://schemas.openxmlformats.org/officeDocument/2006/relationships/hyperlink" Target="https://www.flaticon.com/authors/freepik" TargetMode="External"/><Relationship Id="rId7" Type="http://schemas.openxmlformats.org/officeDocument/2006/relationships/hyperlink" Target="https://www.flaticon.com/authors/freepik" TargetMode="External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3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53613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Colour Your World!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50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Who’s Talking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1448975"/>
            <a:ext cx="5628300" cy="3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new feature that you haven’t seen before in this program?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b="1" lang="en" sz="5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o</a:t>
            </a:r>
            <a:r>
              <a:rPr b="1" lang="en" sz="50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="1" lang="en" sz="50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o</a:t>
            </a:r>
            <a:r>
              <a:rPr b="1" lang="en" sz="5000">
                <a:solidFill>
                  <a:srgbClr val="00FFFF"/>
                </a:solidFill>
                <a:latin typeface="Roboto Mono"/>
                <a:ea typeface="Roboto Mono"/>
                <a:cs typeface="Roboto Mono"/>
                <a:sym typeface="Roboto Mono"/>
              </a:rPr>
              <a:t>u</a:t>
            </a:r>
            <a:r>
              <a:rPr b="1" lang="en" sz="5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r</a:t>
            </a:r>
            <a:r>
              <a:rPr b="1" lang="en" sz="50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</a:t>
            </a:r>
            <a:r>
              <a:rPr b="1" lang="en" sz="50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!</a:t>
            </a:r>
            <a:endParaRPr b="1" sz="5000">
              <a:solidFill>
                <a:srgbClr val="00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learn how to use code that other people have written to help us colour our text</a:t>
            </a:r>
            <a:endParaRPr b="1" sz="6100">
              <a:solidFill>
                <a:srgbClr val="00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11" name="Google Shape;211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2" name="Google Shape;212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3" name="Google Shape;213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4550" y="1698675"/>
            <a:ext cx="2857200" cy="1600200"/>
          </a:xfrm>
          <a:prstGeom prst="roundRect">
            <a:avLst>
              <a:gd fmla="val 33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075" y="156375"/>
            <a:ext cx="793000" cy="86135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445025"/>
            <a:ext cx="756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other people’s code!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1700" y="1152475"/>
            <a:ext cx="7672500" cy="30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Python, as in many other programming languages, we do not have to reinvent the wheel by writing everything from scratch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the ability to reuse code that other people have written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there examples of code that you wish someone else had written and that you could just use? Chat with the person </a:t>
            </a:r>
            <a:r>
              <a:rPr lang="en"/>
              <a:t>next</a:t>
            </a:r>
            <a:r>
              <a:rPr lang="en"/>
              <a:t> to you!</a:t>
            </a:r>
            <a:endParaRPr/>
          </a:p>
        </p:txBody>
      </p:sp>
      <p:grpSp>
        <p:nvGrpSpPr>
          <p:cNvPr id="222" name="Google Shape;222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3" name="Google Shape;223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4" name="Google Shape;224;p35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5" name="Google Shape;22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1200" y="3435075"/>
            <a:ext cx="1441600" cy="14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 statement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1700" y="1152475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reuse other people’s code in our own programs we use the import statement:</a:t>
            </a:r>
            <a:endParaRPr/>
          </a:p>
          <a:p>
            <a:pPr indent="0" lvl="0" marL="45720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24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very similar to copying and pasting code</a:t>
            </a:r>
            <a:endParaRPr sz="1800"/>
          </a:p>
        </p:txBody>
      </p:sp>
      <p:grpSp>
        <p:nvGrpSpPr>
          <p:cNvPr id="232" name="Google Shape;232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3" name="Google Shape;233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4" name="Google Shape;234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 statement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1700" y="1152475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41" name="Google Shape;241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2" name="Google Shape;242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3" name="Google Shape;243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 statement</a:t>
            </a:r>
            <a:endParaRPr/>
          </a:p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311700" y="1152475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50" name="Google Shape;250;p3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51" name="Google Shape;251;p3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52" name="Google Shape;252;p3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 statement</a:t>
            </a:r>
            <a:endParaRPr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311700" y="1152475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this code, </a:t>
            </a:r>
            <a:r>
              <a:rPr b="1" lang="en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b="1" lang="en"/>
              <a:t> </a:t>
            </a:r>
            <a:r>
              <a:rPr lang="en"/>
              <a:t>is the name of a </a:t>
            </a:r>
            <a:r>
              <a:rPr b="1" lang="en">
                <a:solidFill>
                  <a:srgbClr val="E93761"/>
                </a:solidFill>
              </a:rPr>
              <a:t>module</a:t>
            </a:r>
            <a:endParaRPr b="1">
              <a:solidFill>
                <a:srgbClr val="E9376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b="1" lang="en">
                <a:solidFill>
                  <a:srgbClr val="E93761"/>
                </a:solidFill>
              </a:rPr>
              <a:t>module</a:t>
            </a:r>
            <a:r>
              <a:rPr b="1" lang="en"/>
              <a:t> </a:t>
            </a:r>
            <a:r>
              <a:rPr lang="en"/>
              <a:t>is a collection of code that is contained in a separate file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this case, the module we are using is called </a:t>
            </a:r>
            <a:r>
              <a:rPr b="1" lang="en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b="1" lang="en"/>
              <a:t> </a:t>
            </a:r>
            <a:r>
              <a:rPr lang="en"/>
              <a:t>(short for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CS in Sc</a:t>
            </a:r>
            <a:r>
              <a:rPr lang="en"/>
              <a:t>hools) and it was developed by the CS in Schools team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Importing this </a:t>
            </a:r>
            <a:r>
              <a:rPr b="1" lang="en">
                <a:solidFill>
                  <a:srgbClr val="E93761"/>
                </a:solidFill>
              </a:rPr>
              <a:t>module</a:t>
            </a:r>
            <a:r>
              <a:rPr lang="en"/>
              <a:t> means you don’t have to copy and paste the code, and you always get the latest version from the original creator</a:t>
            </a:r>
            <a:endParaRPr/>
          </a:p>
        </p:txBody>
      </p:sp>
      <p:grpSp>
        <p:nvGrpSpPr>
          <p:cNvPr id="259" name="Google Shape;259;p3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0" name="Google Shape;260;p3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1" name="Google Shape;261;p3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 statement</a:t>
            </a:r>
            <a:endParaRPr/>
          </a:p>
        </p:txBody>
      </p:sp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311700" y="1152475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csinsc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sz="2400">
              <a:highlight>
                <a:srgbClr val="FFFF00"/>
              </a:highlight>
            </a:endParaRPr>
          </a:p>
        </p:txBody>
      </p:sp>
      <p:grpSp>
        <p:nvGrpSpPr>
          <p:cNvPr id="268" name="Google Shape;268;p4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9" name="Google Shape;269;p4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70" name="Google Shape;270;p4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 statement</a:t>
            </a:r>
            <a:endParaRPr/>
          </a:p>
        </p:txBody>
      </p:sp>
      <p:sp>
        <p:nvSpPr>
          <p:cNvPr id="276" name="Google Shape;276;p41"/>
          <p:cNvSpPr txBox="1"/>
          <p:nvPr>
            <p:ph idx="1" type="body"/>
          </p:nvPr>
        </p:nvSpPr>
        <p:spPr>
          <a:xfrm>
            <a:off x="311850" y="1152478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csinsc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sz="24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asterisk </a:t>
            </a:r>
            <a:r>
              <a:rPr b="1" lang="en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/>
              <a:t> means that everything should be </a:t>
            </a:r>
            <a:r>
              <a:rPr b="1" lang="en">
                <a:solidFill>
                  <a:srgbClr val="E93761"/>
                </a:solidFill>
              </a:rPr>
              <a:t>imported</a:t>
            </a:r>
            <a:r>
              <a:rPr lang="en"/>
              <a:t> from the </a:t>
            </a:r>
            <a:r>
              <a:rPr b="1" lang="en">
                <a:solidFill>
                  <a:srgbClr val="E93761"/>
                </a:solidFill>
              </a:rPr>
              <a:t>module</a:t>
            </a:r>
            <a:endParaRPr b="1">
              <a:solidFill>
                <a:srgbClr val="E9376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Sometimes, you might only import what you need from the </a:t>
            </a:r>
            <a:r>
              <a:rPr b="1" lang="en">
                <a:solidFill>
                  <a:srgbClr val="E93761"/>
                </a:solidFill>
              </a:rPr>
              <a:t>module</a:t>
            </a:r>
            <a:r>
              <a:rPr lang="en"/>
              <a:t> (rather than telling Python to use everything)</a:t>
            </a:r>
            <a:endParaRPr b="1" sz="24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77" name="Google Shape;277;p4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78" name="Google Shape;278;p4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79" name="Google Shape;279;p4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colours</a:t>
            </a:r>
            <a:endParaRPr/>
          </a:p>
        </p:txBody>
      </p:sp>
      <p:sp>
        <p:nvSpPr>
          <p:cNvPr id="285" name="Google Shape;285;p42"/>
          <p:cNvSpPr txBox="1"/>
          <p:nvPr>
            <p:ph idx="1" type="body"/>
          </p:nvPr>
        </p:nvSpPr>
        <p:spPr>
          <a:xfrm>
            <a:off x="311700" y="1152475"/>
            <a:ext cx="63948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change colours and styles, we will use code from the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b="1" lang="en"/>
              <a:t> </a:t>
            </a:r>
            <a:r>
              <a:rPr lang="en"/>
              <a:t>module</a:t>
            </a:r>
            <a:br>
              <a:rPr lang="en"/>
            </a:br>
            <a:endParaRPr/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875" y="1990350"/>
            <a:ext cx="1689700" cy="168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4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88" name="Google Shape;288;p4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89" name="Google Shape;289;p42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colours</a:t>
            </a:r>
            <a:endParaRPr/>
          </a:p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311700" y="1152475"/>
            <a:ext cx="63948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we have imported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/>
              <a:t>, we can add the following text to our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/>
              <a:t> statement to display text in colour:</a:t>
            </a:r>
            <a:endParaRPr/>
          </a:p>
          <a:p>
            <a:pPr indent="45720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"This is green."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613" y="1753888"/>
            <a:ext cx="1690463" cy="169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325" y="1504825"/>
            <a:ext cx="933100" cy="93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4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99" name="Google Shape;299;p4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00" name="Google Shape;300;p43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A84F"/>
                </a:solidFill>
              </a:rPr>
              <a:t>True</a:t>
            </a:r>
            <a:r>
              <a:rPr b="1" lang="en" sz="2000"/>
              <a:t> or </a:t>
            </a:r>
            <a:r>
              <a:rPr b="1" lang="en" sz="2000">
                <a:solidFill>
                  <a:srgbClr val="CC0000"/>
                </a:solidFill>
              </a:rPr>
              <a:t>False</a:t>
            </a:r>
            <a:r>
              <a:rPr b="1" lang="en" sz="2000"/>
              <a:t>?</a:t>
            </a:r>
            <a:r>
              <a:rPr b="1" lang="en" sz="1600"/>
              <a:t> 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 blank lines between Python code lines will change how the program runs.</a:t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7" name="Google Shape;117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8" name="Google Shape;118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9" name="Google Shape;119;p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colours</a:t>
            </a:r>
            <a:endParaRPr/>
          </a:p>
        </p:txBody>
      </p:sp>
      <p:pic>
        <p:nvPicPr>
          <p:cNvPr id="306" name="Google Shape;30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613" y="1753888"/>
            <a:ext cx="1690463" cy="169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325" y="1504825"/>
            <a:ext cx="933100" cy="9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4"/>
          <p:cNvSpPr txBox="1"/>
          <p:nvPr>
            <p:ph idx="1" type="body"/>
          </p:nvPr>
        </p:nvSpPr>
        <p:spPr>
          <a:xfrm>
            <a:off x="311700" y="1152475"/>
            <a:ext cx="63948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we have imported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/>
              <a:t>, we can add the following text to our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/>
              <a:t> statement to display text in colour:</a:t>
            </a:r>
            <a:endParaRPr/>
          </a:p>
          <a:p>
            <a:pPr indent="45720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Colour</a:t>
            </a:r>
            <a:r>
              <a:rPr lang="en" sz="16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"This is green."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309" name="Google Shape;309;p4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10" name="Google Shape;310;p4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11" name="Google Shape;311;p44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colours</a:t>
            </a:r>
            <a:endParaRPr/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613" y="1753888"/>
            <a:ext cx="1690463" cy="169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325" y="1504825"/>
            <a:ext cx="933100" cy="9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5"/>
          <p:cNvSpPr txBox="1"/>
          <p:nvPr>
            <p:ph idx="1" type="body"/>
          </p:nvPr>
        </p:nvSpPr>
        <p:spPr>
          <a:xfrm>
            <a:off x="311700" y="1152475"/>
            <a:ext cx="63948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we have imported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/>
              <a:t>, we can add the following text to our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/>
              <a:t> statement to display text in colour:</a:t>
            </a:r>
            <a:endParaRPr/>
          </a:p>
          <a:p>
            <a:pPr indent="45720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Colour</a:t>
            </a:r>
            <a:r>
              <a:rPr lang="en" sz="16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"This is green."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0" name="Google Shape;320;p45"/>
          <p:cNvSpPr/>
          <p:nvPr/>
        </p:nvSpPr>
        <p:spPr>
          <a:xfrm>
            <a:off x="2994750" y="313425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can change the colour name here to use different colours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1" name="Google Shape;321;p45"/>
          <p:cNvCxnSpPr/>
          <p:nvPr/>
        </p:nvCxnSpPr>
        <p:spPr>
          <a:xfrm rot="10800000">
            <a:off x="2487150" y="2963633"/>
            <a:ext cx="507600" cy="4446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2" name="Google Shape;322;p4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23" name="Google Shape;323;p4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24" name="Google Shape;324;p45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colours</a:t>
            </a:r>
            <a:endParaRPr/>
          </a:p>
        </p:txBody>
      </p:sp>
      <p:pic>
        <p:nvPicPr>
          <p:cNvPr id="330" name="Google Shape;3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613" y="1753888"/>
            <a:ext cx="1690463" cy="169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325" y="1504825"/>
            <a:ext cx="933100" cy="9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6"/>
          <p:cNvSpPr txBox="1"/>
          <p:nvPr>
            <p:ph idx="1" type="body"/>
          </p:nvPr>
        </p:nvSpPr>
        <p:spPr>
          <a:xfrm>
            <a:off x="311700" y="1152475"/>
            <a:ext cx="63948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we have imported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/>
              <a:t>, we can add the following text to our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/>
              <a:t> statement to display text in colour:</a:t>
            </a:r>
            <a:endParaRPr/>
          </a:p>
          <a:p>
            <a:pPr indent="45720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"This is green."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333" name="Google Shape;333;p4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34" name="Google Shape;334;p4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35" name="Google Shape;335;p46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colours</a:t>
            </a:r>
            <a:endParaRPr/>
          </a:p>
        </p:txBody>
      </p:sp>
      <p:pic>
        <p:nvPicPr>
          <p:cNvPr id="341" name="Google Shape;34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613" y="1753888"/>
            <a:ext cx="1690463" cy="169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325" y="1504825"/>
            <a:ext cx="933100" cy="9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7"/>
          <p:cNvSpPr txBox="1"/>
          <p:nvPr>
            <p:ph idx="1" type="body"/>
          </p:nvPr>
        </p:nvSpPr>
        <p:spPr>
          <a:xfrm>
            <a:off x="311700" y="1152475"/>
            <a:ext cx="63948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we have imported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/>
              <a:t>, we can add the following text to our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/>
              <a:t> statement to display text in colour:</a:t>
            </a:r>
            <a:endParaRPr/>
          </a:p>
          <a:p>
            <a:pPr indent="45720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"This is green."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4" name="Google Shape;344;p47"/>
          <p:cNvSpPr/>
          <p:nvPr/>
        </p:nvSpPr>
        <p:spPr>
          <a:xfrm>
            <a:off x="3582663" y="33566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use the plus ‘+’ sign to ‘join’ the text to the colour.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5" name="Google Shape;345;p47"/>
          <p:cNvCxnSpPr>
            <a:stCxn id="344" idx="1"/>
          </p:cNvCxnSpPr>
          <p:nvPr/>
        </p:nvCxnSpPr>
        <p:spPr>
          <a:xfrm rot="10800000">
            <a:off x="3254463" y="2960675"/>
            <a:ext cx="328200" cy="8154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46" name="Google Shape;346;p4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47" name="Google Shape;347;p4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48" name="Google Shape;348;p47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colours</a:t>
            </a:r>
            <a:endParaRPr/>
          </a:p>
        </p:txBody>
      </p:sp>
      <p:sp>
        <p:nvSpPr>
          <p:cNvPr id="354" name="Google Shape;354;p48"/>
          <p:cNvSpPr txBox="1"/>
          <p:nvPr>
            <p:ph idx="1" type="body"/>
          </p:nvPr>
        </p:nvSpPr>
        <p:spPr>
          <a:xfrm>
            <a:off x="311700" y="1152475"/>
            <a:ext cx="80862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There are many different </a:t>
            </a:r>
            <a:r>
              <a:rPr i="1" lang="en" sz="1700"/>
              <a:t>colours</a:t>
            </a:r>
            <a:r>
              <a:rPr lang="en" sz="1700"/>
              <a:t>, </a:t>
            </a:r>
            <a:r>
              <a:rPr i="1" lang="en" sz="1700"/>
              <a:t>highlights</a:t>
            </a:r>
            <a:r>
              <a:rPr lang="en" sz="1700"/>
              <a:t>, and </a:t>
            </a:r>
            <a:r>
              <a:rPr i="1" lang="en" sz="1700"/>
              <a:t>styles</a:t>
            </a:r>
            <a:r>
              <a:rPr lang="en" sz="1700"/>
              <a:t> that you combine together to achieve many effects. We’ll see some code examples on the next slides.</a:t>
            </a:r>
            <a:endParaRPr sz="1700"/>
          </a:p>
        </p:txBody>
      </p:sp>
      <p:grpSp>
        <p:nvGrpSpPr>
          <p:cNvPr id="355" name="Google Shape;355;p48"/>
          <p:cNvGrpSpPr/>
          <p:nvPr/>
        </p:nvGrpSpPr>
        <p:grpSpPr>
          <a:xfrm>
            <a:off x="1363487" y="1817533"/>
            <a:ext cx="6417050" cy="3130992"/>
            <a:chOff x="63750" y="944758"/>
            <a:chExt cx="6417050" cy="3130992"/>
          </a:xfrm>
        </p:grpSpPr>
        <p:pic>
          <p:nvPicPr>
            <p:cNvPr id="356" name="Google Shape;356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750" y="1497600"/>
              <a:ext cx="1761650" cy="257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833500" y="10762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48"/>
            <p:cNvSpPr txBox="1"/>
            <p:nvPr/>
          </p:nvSpPr>
          <p:spPr>
            <a:xfrm>
              <a:off x="262200" y="1619875"/>
              <a:ext cx="1301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Colour names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48"/>
            <p:cNvSpPr txBox="1"/>
            <p:nvPr/>
          </p:nvSpPr>
          <p:spPr>
            <a:xfrm>
              <a:off x="262212" y="1963550"/>
              <a:ext cx="1465500" cy="18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</a:t>
              </a:r>
              <a:r>
                <a:rPr lang="en" sz="1000">
                  <a:solidFill>
                    <a:srgbClr val="FF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red</a:t>
              </a:r>
              <a:endParaRPr sz="1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9900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Colour.orange</a:t>
              </a:r>
              <a:endParaRPr sz="1000">
                <a:solidFill>
                  <a:srgbClr val="FF99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00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</a:t>
              </a:r>
              <a:r>
                <a:rPr lang="en" sz="1000">
                  <a:solidFill>
                    <a:srgbClr val="FFFF00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yellow</a:t>
              </a:r>
              <a:endParaRPr sz="1000">
                <a:solidFill>
                  <a:srgbClr val="FFFF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00FF00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Colour.green</a:t>
              </a:r>
              <a:endParaRPr sz="1000">
                <a:solidFill>
                  <a:srgbClr val="FFFF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00FFFF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Colour.cyan</a:t>
              </a:r>
              <a:endParaRPr sz="1000">
                <a:solidFill>
                  <a:srgbClr val="FFFF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</a:t>
              </a:r>
              <a:r>
                <a:rPr lang="en" sz="1000">
                  <a:solidFill>
                    <a:srgbClr val="00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blue</a:t>
              </a:r>
              <a:endParaRPr sz="1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7F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Colour.purple</a:t>
              </a:r>
              <a:endParaRPr sz="1000">
                <a:solidFill>
                  <a:srgbClr val="7F00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</a:t>
              </a:r>
              <a:r>
                <a:rPr lang="en" sz="1000">
                  <a:solidFill>
                    <a:srgbClr val="FF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magenta</a:t>
              </a:r>
              <a:endParaRPr sz="1000">
                <a:solidFill>
                  <a:srgbClr val="FF00FF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</a:t>
              </a:r>
              <a:r>
                <a:rPr lang="en" sz="1000">
                  <a:solidFill>
                    <a:schemeClr val="lt1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white</a:t>
              </a:r>
              <a:endParaRPr sz="10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0808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Colour.grey</a:t>
              </a:r>
              <a:r>
                <a:rPr lang="en" sz="100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00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Colour.reset</a:t>
              </a:r>
              <a:endParaRPr b="1" i="1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pic>
          <p:nvPicPr>
            <p:cNvPr id="360" name="Google Shape;360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37464" y="1497600"/>
              <a:ext cx="2069587" cy="2578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48"/>
            <p:cNvSpPr txBox="1"/>
            <p:nvPr/>
          </p:nvSpPr>
          <p:spPr>
            <a:xfrm>
              <a:off x="2475819" y="1650890"/>
              <a:ext cx="1708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Highlight </a:t>
              </a: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names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p48"/>
            <p:cNvSpPr txBox="1"/>
            <p:nvPr/>
          </p:nvSpPr>
          <p:spPr>
            <a:xfrm>
              <a:off x="2475813" y="1994575"/>
              <a:ext cx="1670400" cy="18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rgbClr val="FF00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</a:t>
              </a:r>
              <a:r>
                <a:rPr lang="en" sz="1000">
                  <a:solidFill>
                    <a:schemeClr val="lt1"/>
                  </a:solidFill>
                  <a:highlight>
                    <a:srgbClr val="FF00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.red</a:t>
              </a:r>
              <a:endParaRPr sz="1000">
                <a:solidFill>
                  <a:schemeClr val="lt1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99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Highlight.orange</a:t>
              </a:r>
              <a:endParaRPr sz="1000">
                <a:solidFill>
                  <a:schemeClr val="dk1"/>
                </a:solidFill>
                <a:highlight>
                  <a:srgbClr val="FF99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</a:t>
              </a:r>
              <a:r>
                <a:rPr lang="en" sz="1000">
                  <a:solidFill>
                    <a:schemeClr val="dk1"/>
                  </a:solidFill>
                  <a:highlight>
                    <a:srgbClr val="FFFF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.yellow</a:t>
              </a:r>
              <a:endParaRPr sz="10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00FF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Highlight.green</a:t>
              </a:r>
              <a:endParaRPr sz="10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00FF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Highlight.cyan</a:t>
              </a:r>
              <a:endParaRPr sz="1000">
                <a:solidFill>
                  <a:srgbClr val="FFFFFF"/>
                </a:solidFill>
                <a:highlight>
                  <a:srgbClr val="0000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highlight>
                    <a:srgbClr val="00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</a:t>
              </a:r>
              <a:r>
                <a:rPr lang="en" sz="1000">
                  <a:solidFill>
                    <a:srgbClr val="FFFFFF"/>
                  </a:solidFill>
                  <a:highlight>
                    <a:srgbClr val="00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.blue</a:t>
              </a:r>
              <a:endParaRPr sz="1000">
                <a:solidFill>
                  <a:srgbClr val="FFFFFF"/>
                </a:solidFill>
                <a:highlight>
                  <a:srgbClr val="0000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rgbClr val="7F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Highlight.purple</a:t>
              </a:r>
              <a:endParaRPr sz="1000">
                <a:solidFill>
                  <a:schemeClr val="lt1"/>
                </a:solidFill>
                <a:highlight>
                  <a:srgbClr val="7F00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rgbClr val="FF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</a:t>
              </a:r>
              <a:r>
                <a:rPr lang="en" sz="1000">
                  <a:solidFill>
                    <a:schemeClr val="lt1"/>
                  </a:solidFill>
                  <a:highlight>
                    <a:srgbClr val="FF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magenta</a:t>
              </a:r>
              <a:endParaRPr sz="1000">
                <a:solidFill>
                  <a:schemeClr val="lt1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.white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999999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Highlight.grey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pic>
          <p:nvPicPr>
            <p:cNvPr id="363" name="Google Shape;363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3054462" y="10762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9150" y="1482088"/>
              <a:ext cx="1761650" cy="257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5471950" y="1091762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48"/>
            <p:cNvSpPr txBox="1"/>
            <p:nvPr/>
          </p:nvSpPr>
          <p:spPr>
            <a:xfrm>
              <a:off x="4900650" y="1635388"/>
              <a:ext cx="1301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Style </a:t>
              </a: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names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48"/>
            <p:cNvSpPr txBox="1"/>
            <p:nvPr/>
          </p:nvSpPr>
          <p:spPr>
            <a:xfrm>
              <a:off x="4816813" y="1994575"/>
              <a:ext cx="1580100" cy="18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Roboto Mono"/>
                  <a:ea typeface="Roboto Mono"/>
                  <a:cs typeface="Roboto Mono"/>
                  <a:sym typeface="Roboto Mono"/>
                </a:rPr>
                <a:t>Style</a:t>
              </a:r>
              <a:r>
                <a:rPr b="1" lang="en" sz="1000">
                  <a:latin typeface="Roboto Mono"/>
                  <a:ea typeface="Roboto Mono"/>
                  <a:cs typeface="Roboto Mono"/>
                  <a:sym typeface="Roboto Mono"/>
                </a:rPr>
                <a:t>.bold</a:t>
              </a:r>
              <a:endParaRPr b="1" sz="1000"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u="sng">
                  <a:latin typeface="Roboto Mono"/>
                  <a:ea typeface="Roboto Mono"/>
                  <a:cs typeface="Roboto Mono"/>
                  <a:sym typeface="Roboto Mono"/>
                </a:rPr>
                <a:t>Style</a:t>
              </a:r>
              <a:r>
                <a:rPr lang="en" sz="1000" u="sng">
                  <a:latin typeface="Roboto Mono"/>
                  <a:ea typeface="Roboto Mono"/>
                  <a:cs typeface="Roboto Mono"/>
                  <a:sym typeface="Roboto Mono"/>
                </a:rPr>
                <a:t>.underline</a:t>
              </a:r>
              <a:endParaRPr sz="1000" u="sng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368" name="Google Shape;368;p4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69" name="Google Shape;369;p4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70" name="Google Shape;370;p48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Colour a Rainbow!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76" name="Google Shape;376;p4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77" name="Google Shape;377;p4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78" name="Google Shape;378;p4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79" name="Google Shape;379;p4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49"/>
          <p:cNvGrpSpPr/>
          <p:nvPr/>
        </p:nvGrpSpPr>
        <p:grpSpPr>
          <a:xfrm>
            <a:off x="5787713" y="1306678"/>
            <a:ext cx="2277626" cy="2512336"/>
            <a:chOff x="6173075" y="716158"/>
            <a:chExt cx="2659225" cy="2960217"/>
          </a:xfrm>
        </p:grpSpPr>
        <p:pic>
          <p:nvPicPr>
            <p:cNvPr id="381" name="Google Shape;381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49"/>
            <p:cNvSpPr txBox="1"/>
            <p:nvPr/>
          </p:nvSpPr>
          <p:spPr>
            <a:xfrm>
              <a:off x="6746838" y="1377691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49"/>
            <p:cNvSpPr txBox="1"/>
            <p:nvPr/>
          </p:nvSpPr>
          <p:spPr>
            <a:xfrm>
              <a:off x="6173092" y="1902086"/>
              <a:ext cx="26592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Remember, </a:t>
              </a:r>
              <a:r>
                <a:rPr lang="en" sz="120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needs a capital 'C'</a:t>
              </a:r>
              <a:b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Check the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cheat sheet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for the colours you can use!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85" name="Google Shape;385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9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9"/>
          <p:cNvSpPr txBox="1"/>
          <p:nvPr/>
        </p:nvSpPr>
        <p:spPr>
          <a:xfrm>
            <a:off x="841575" y="3957350"/>
            <a:ext cx="370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Activity 03.01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Colour a Rainbow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8" name="Google Shape;388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4775" y="1771763"/>
            <a:ext cx="1034125" cy="1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5" name="Google Shape;395;p50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6" name="Google Shape;39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397" name="Google Shape;397;p50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8" name="Google Shape;398;p50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5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00" name="Google Shape;400;p5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01" name="Google Shape;401;p5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2" name="Google Shape;402;p50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5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675" y="176763"/>
            <a:ext cx="793000" cy="86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1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410" name="Google Shape;410;p51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1" name="Google Shape;411;p51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5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13" name="Google Shape;413;p5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14" name="Google Shape;414;p5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" name="Google Shape;415;p5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6" name="Google Shape;416;p51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2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4" name="Google Shape;424;p52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5" name="Google Shape;42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426" name="Google Shape;426;p52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p5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2"/>
          <p:cNvSpPr/>
          <p:nvPr/>
        </p:nvSpPr>
        <p:spPr>
          <a:xfrm>
            <a:off x="3590238" y="8150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Reusing all the code in the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module.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9" name="Google Shape;429;p5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30" name="Google Shape;430;p5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31" name="Google Shape;431;p5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52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3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3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0" name="Google Shape;440;p53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1" name="Google Shape;44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442" name="Google Shape;442;p53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3" name="Google Shape;443;p53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3"/>
          <p:cNvSpPr/>
          <p:nvPr/>
        </p:nvSpPr>
        <p:spPr>
          <a:xfrm>
            <a:off x="3590238" y="8150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Without this, none of the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Highlight.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code below will work.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5" name="Google Shape;445;p5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46" name="Google Shape;446;p5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47" name="Google Shape;447;p5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A84F"/>
                </a:solidFill>
              </a:rPr>
              <a:t>True</a:t>
            </a:r>
            <a:r>
              <a:rPr b="1" lang="en" sz="2000"/>
              <a:t> or </a:t>
            </a:r>
            <a:r>
              <a:rPr b="1" lang="en" sz="2000">
                <a:solidFill>
                  <a:srgbClr val="CC0000"/>
                </a:solidFill>
              </a:rPr>
              <a:t>False</a:t>
            </a:r>
            <a:r>
              <a:rPr b="1" lang="en" sz="2000"/>
              <a:t>?</a:t>
            </a:r>
            <a:r>
              <a:rPr b="1" lang="en" sz="1600"/>
              <a:t> 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two lines of code do </a:t>
            </a:r>
            <a:r>
              <a:rPr b="1" lang="en"/>
              <a:t>exactly</a:t>
            </a:r>
            <a:r>
              <a:rPr lang="en"/>
              <a:t> the same thing.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       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4" name="Google Shape;134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5" name="Google Shape;135;p27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4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454" name="Google Shape;454;p54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5" name="Google Shape;455;p54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5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57" name="Google Shape;457;p5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58" name="Google Shape;458;p5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9" name="Google Shape;459;p54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0" name="Google Shape;460;p54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1" name="Google Shape;461;p54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5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5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469" name="Google Shape;469;p55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0" name="Google Shape;470;p55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5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/>
          </a:p>
        </p:txBody>
      </p:sp>
      <p:grpSp>
        <p:nvGrpSpPr>
          <p:cNvPr id="472" name="Google Shape;472;p5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73" name="Google Shape;473;p5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74" name="Google Shape;474;p5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5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6" name="Google Shape;476;p55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6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6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484" name="Google Shape;484;p56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5" name="Google Shape;485;p56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6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/>
          </a:p>
        </p:txBody>
      </p:sp>
      <p:grpSp>
        <p:nvGrpSpPr>
          <p:cNvPr id="487" name="Google Shape;487;p5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88" name="Google Shape;488;p5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89" name="Google Shape;489;p5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0" name="Google Shape;490;p56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1" name="Google Shape;491;p56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7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499" name="Google Shape;499;p57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0" name="Google Shape;500;p57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7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02" name="Google Shape;502;p5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03" name="Google Shape;503;p5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04" name="Google Shape;504;p5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5" name="Google Shape;505;p57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6" name="Google Shape;506;p57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8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8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514" name="Google Shape;514;p58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5" name="Google Shape;515;p58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8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17" name="Google Shape;517;p5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18" name="Google Shape;518;p5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19" name="Google Shape;519;p5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0" name="Google Shape;520;p58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1" name="Google Shape;521;p58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9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9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529" name="Google Shape;529;p59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0" name="Google Shape;530;p59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9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32" name="Google Shape;532;p5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33" name="Google Shape;533;p5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34" name="Google Shape;534;p5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5" name="Google Shape;535;p59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6" name="Google Shape;536;p59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0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0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4" name="Google Shape;544;p60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5" name="Google Shape;54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546" name="Google Shape;546;p60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7" name="Google Shape;547;p60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0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9" name="Google Shape;549;p60"/>
          <p:cNvSpPr/>
          <p:nvPr/>
        </p:nvSpPr>
        <p:spPr>
          <a:xfrm>
            <a:off x="4470263" y="173295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can combine styles together with the ‘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 sign!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0" name="Google Shape;550;p60"/>
          <p:cNvCxnSpPr>
            <a:stCxn id="549" idx="1"/>
          </p:cNvCxnSpPr>
          <p:nvPr/>
        </p:nvCxnSpPr>
        <p:spPr>
          <a:xfrm flipH="1">
            <a:off x="2482763" y="2152350"/>
            <a:ext cx="1987500" cy="6153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Google Shape;551;p60"/>
          <p:cNvCxnSpPr>
            <a:stCxn id="549" idx="1"/>
          </p:cNvCxnSpPr>
          <p:nvPr/>
        </p:nvCxnSpPr>
        <p:spPr>
          <a:xfrm flipH="1">
            <a:off x="3666263" y="2152350"/>
            <a:ext cx="804000" cy="6063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52" name="Google Shape;552;p6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53" name="Google Shape;553;p6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54" name="Google Shape;554;p6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1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1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562" name="Google Shape;562;p61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3" name="Google Shape;563;p61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1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65" name="Google Shape;565;p6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66" name="Google Shape;566;p6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67" name="Google Shape;567;p6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8" name="Google Shape;568;p6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9" name="Google Shape;569;p61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2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62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577" name="Google Shape;577;p62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8" name="Google Shape;578;p6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2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80" name="Google Shape;580;p6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81" name="Google Shape;581;p6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82" name="Google Shape;582;p6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3" name="Google Shape;583;p6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4" name="Google Shape;584;p62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3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63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3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2" name="Google Shape;592;p63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3" name="Google Shape;593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594" name="Google Shape;594;p63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5" name="Google Shape;595;p63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3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7" name="Google Shape;597;p63"/>
          <p:cNvSpPr/>
          <p:nvPr/>
        </p:nvSpPr>
        <p:spPr>
          <a:xfrm>
            <a:off x="4621988" y="29471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If we 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don’t change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the colour, highlight or style, it will "remember" the last one that was used.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8" name="Google Shape;598;p63"/>
          <p:cNvCxnSpPr>
            <a:endCxn id="597" idx="1"/>
          </p:cNvCxnSpPr>
          <p:nvPr/>
        </p:nvCxnSpPr>
        <p:spPr>
          <a:xfrm flipH="1" rot="10800000">
            <a:off x="4035788" y="3366500"/>
            <a:ext cx="586200" cy="21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99" name="Google Shape;599;p6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00" name="Google Shape;600;p6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01" name="Google Shape;601;p6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A84F"/>
                </a:solidFill>
              </a:rPr>
              <a:t>True</a:t>
            </a:r>
            <a:r>
              <a:rPr b="1" lang="en" sz="2000"/>
              <a:t> or </a:t>
            </a:r>
            <a:r>
              <a:rPr b="1" lang="en" sz="2000">
                <a:solidFill>
                  <a:srgbClr val="CC0000"/>
                </a:solidFill>
              </a:rPr>
              <a:t>False</a:t>
            </a:r>
            <a:r>
              <a:rPr b="1" lang="en" sz="2000"/>
              <a:t>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two lines of code do </a:t>
            </a:r>
            <a:r>
              <a:rPr b="1" lang="en"/>
              <a:t>exactly</a:t>
            </a:r>
            <a:r>
              <a:rPr lang="en"/>
              <a:t> the same thing.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"Press [ENTER] to continue."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"Press [ENTER] to continue."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2" name="Google Shape;142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7" name="Google Shape;147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8" name="Google Shape;148;p28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4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64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64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9" name="Google Shape;609;p64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1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Highlight.</a:t>
            </a:r>
            <a:r>
              <a:rPr lang="en" sz="1200">
                <a:solidFill>
                  <a:srgbClr val="9900FF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0" name="Google Shape;610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611" name="Google Shape;611;p64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2" name="Google Shape;612;p64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4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614" name="Google Shape;614;p64"/>
          <p:cNvCxnSpPr>
            <a:stCxn id="615" idx="1"/>
          </p:cNvCxnSpPr>
          <p:nvPr/>
        </p:nvCxnSpPr>
        <p:spPr>
          <a:xfrm rot="10800000">
            <a:off x="2287088" y="3016700"/>
            <a:ext cx="2334900" cy="3498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6" name="Google Shape;616;p64"/>
          <p:cNvCxnSpPr/>
          <p:nvPr/>
        </p:nvCxnSpPr>
        <p:spPr>
          <a:xfrm flipH="1" rot="10800000">
            <a:off x="4035788" y="3366500"/>
            <a:ext cx="586200" cy="21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17" name="Google Shape;617;p6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18" name="Google Shape;618;p6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19" name="Google Shape;619;p6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0" name="Google Shape;620;p64"/>
          <p:cNvSpPr/>
          <p:nvPr/>
        </p:nvSpPr>
        <p:spPr>
          <a:xfrm>
            <a:off x="4621988" y="29471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In this case, we didn’t change the highlight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so it will "remember" the last </a:t>
            </a:r>
            <a:r>
              <a:rPr lang="en" sz="1200">
                <a:solidFill>
                  <a:schemeClr val="dk1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highlight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setting and use that.</a:t>
            </a:r>
            <a:endParaRPr sz="1200"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5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65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628" name="Google Shape;628;p65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9" name="Google Shape;629;p65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5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1" name="Google Shape;631;p6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2" name="Google Shape;632;p65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1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Highlight.</a:t>
            </a:r>
            <a:r>
              <a:rPr lang="en" sz="1200">
                <a:solidFill>
                  <a:srgbClr val="9900FF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3" name="Google Shape;633;p65"/>
          <p:cNvSpPr/>
          <p:nvPr/>
        </p:nvSpPr>
        <p:spPr>
          <a:xfrm>
            <a:off x="4621988" y="29471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In this case, we didn’t change the highlight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so it will "remember" the last </a:t>
            </a:r>
            <a:r>
              <a:rPr lang="en" sz="1200">
                <a:solidFill>
                  <a:schemeClr val="dk1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highlight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setting and use that.</a:t>
            </a:r>
            <a:endParaRPr sz="1200"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4" name="Google Shape;634;p65"/>
          <p:cNvCxnSpPr>
            <a:stCxn id="633" idx="1"/>
          </p:cNvCxnSpPr>
          <p:nvPr/>
        </p:nvCxnSpPr>
        <p:spPr>
          <a:xfrm rot="10800000">
            <a:off x="2287088" y="3016700"/>
            <a:ext cx="2334900" cy="3498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5" name="Google Shape;635;p65"/>
          <p:cNvCxnSpPr/>
          <p:nvPr/>
        </p:nvCxnSpPr>
        <p:spPr>
          <a:xfrm flipH="1" rot="10800000">
            <a:off x="4035788" y="3366500"/>
            <a:ext cx="586200" cy="21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36" name="Google Shape;636;p6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37" name="Google Shape;637;p6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38" name="Google Shape;638;p6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39" name="Google Shape;639;p65"/>
          <p:cNvCxnSpPr/>
          <p:nvPr/>
        </p:nvCxnSpPr>
        <p:spPr>
          <a:xfrm flipH="1" rot="10800000">
            <a:off x="2313675" y="1267025"/>
            <a:ext cx="2761500" cy="14916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6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6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647" name="Google Shape;647;p66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8" name="Google Shape;648;p66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66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50" name="Google Shape;650;p6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51" name="Google Shape;651;p6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52" name="Google Shape;652;p6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3" name="Google Shape;653;p66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54" name="Google Shape;654;p66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7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67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67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62" name="Google Shape;662;p67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 sz="1200">
                <a:solidFill>
                  <a:srgbClr val="9900FF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63" name="Google Shape;663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664" name="Google Shape;664;p67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5" name="Google Shape;665;p67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67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67" name="Google Shape;667;p67"/>
          <p:cNvSpPr/>
          <p:nvPr/>
        </p:nvSpPr>
        <p:spPr>
          <a:xfrm>
            <a:off x="4571988" y="382732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will reset all the colours, highlights and styles to their default values.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8" name="Google Shape;668;p67"/>
          <p:cNvCxnSpPr/>
          <p:nvPr/>
        </p:nvCxnSpPr>
        <p:spPr>
          <a:xfrm rot="10800000">
            <a:off x="2189088" y="3977625"/>
            <a:ext cx="2382900" cy="2691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69" name="Google Shape;669;p6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70" name="Google Shape;670;p6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71" name="Google Shape;671;p6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8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68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679" name="Google Shape;679;p68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0" name="Google Shape;680;p68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8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82" name="Google Shape;682;p6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83" name="Google Shape;683;p6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84" name="Google Shape;684;p6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5" name="Google Shape;685;p68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6" name="Google Shape;686;p68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9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69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694" name="Google Shape;694;p69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5" name="Google Shape;695;p69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69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97" name="Google Shape;697;p6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98" name="Google Shape;698;p6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99" name="Google Shape;699;p6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0" name="Google Shape;700;p69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01" name="Google Shape;701;p69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0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70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709" name="Google Shape;709;p70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0" name="Google Shape;710;p70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70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712" name="Google Shape;712;p7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13" name="Google Shape;713;p7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14" name="Google Shape;714;p7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5" name="Google Shape;715;p7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16" name="Google Shape;716;p70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1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71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7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24" name="Google Shape;724;p71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25" name="Google Shape;725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726" name="Google Shape;726;p71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7" name="Google Shape;727;p71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71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29" name="Google Shape;729;p71"/>
          <p:cNvSpPr/>
          <p:nvPr/>
        </p:nvSpPr>
        <p:spPr>
          <a:xfrm>
            <a:off x="4493013" y="31820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can change colours and styles in the same line by using the ‘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 between bits of text.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0" name="Google Shape;730;p71"/>
          <p:cNvCxnSpPr>
            <a:stCxn id="729" idx="1"/>
          </p:cNvCxnSpPr>
          <p:nvPr/>
        </p:nvCxnSpPr>
        <p:spPr>
          <a:xfrm flipH="1">
            <a:off x="2865513" y="3601475"/>
            <a:ext cx="1627500" cy="687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1" name="Google Shape;731;p71"/>
          <p:cNvCxnSpPr>
            <a:stCxn id="729" idx="1"/>
          </p:cNvCxnSpPr>
          <p:nvPr/>
        </p:nvCxnSpPr>
        <p:spPr>
          <a:xfrm flipH="1">
            <a:off x="4013313" y="3601475"/>
            <a:ext cx="479700" cy="678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2" name="Google Shape;732;p71"/>
          <p:cNvCxnSpPr/>
          <p:nvPr/>
        </p:nvCxnSpPr>
        <p:spPr>
          <a:xfrm flipH="1">
            <a:off x="2295813" y="3601475"/>
            <a:ext cx="2197200" cy="678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33" name="Google Shape;733;p7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34" name="Google Shape;734;p7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35" name="Google Shape;735;p7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2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72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7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3" name="Google Shape;743;p72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"*" 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"*")</a:t>
            </a:r>
            <a:endParaRPr sz="13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4" name="Google Shape;744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745" name="Google Shape;745;p72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6" name="Google Shape;746;p7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72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8" name="Google Shape;748;p72"/>
          <p:cNvSpPr/>
          <p:nvPr/>
        </p:nvSpPr>
        <p:spPr>
          <a:xfrm>
            <a:off x="4493013" y="31820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can change colours and styles in the same line by using the ‘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 between bits of text.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49" name="Google Shape;749;p7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50" name="Google Shape;750;p7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51" name="Google Shape;751;p7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52" name="Google Shape;752;p72"/>
          <p:cNvCxnSpPr/>
          <p:nvPr/>
        </p:nvCxnSpPr>
        <p:spPr>
          <a:xfrm flipH="1">
            <a:off x="4013313" y="3601475"/>
            <a:ext cx="479700" cy="678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3" name="Google Shape;753;p72"/>
          <p:cNvCxnSpPr/>
          <p:nvPr/>
        </p:nvCxnSpPr>
        <p:spPr>
          <a:xfrm flipH="1">
            <a:off x="2865513" y="3601475"/>
            <a:ext cx="1627500" cy="687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4" name="Google Shape;754;p72"/>
          <p:cNvCxnSpPr/>
          <p:nvPr/>
        </p:nvCxnSpPr>
        <p:spPr>
          <a:xfrm flipH="1">
            <a:off x="2295813" y="3601475"/>
            <a:ext cx="2197200" cy="678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3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73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73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2" name="Google Shape;762;p73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 sz="1200">
                <a:solidFill>
                  <a:srgbClr val="9900FF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 + </a:t>
            </a:r>
            <a:r>
              <a:rPr lang="en" sz="1200">
                <a:solidFill>
                  <a:schemeClr val="dk1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 sz="1200">
                <a:solidFill>
                  <a:srgbClr val="9900FF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3" name="Google Shape;763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764" name="Google Shape;764;p73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5" name="Google Shape;765;p73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73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7" name="Google Shape;767;p73"/>
          <p:cNvSpPr/>
          <p:nvPr/>
        </p:nvSpPr>
        <p:spPr>
          <a:xfrm>
            <a:off x="4493013" y="31820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can change colours and styles in the same line by using the ‘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 between bits of text.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8" name="Google Shape;768;p73"/>
          <p:cNvCxnSpPr/>
          <p:nvPr/>
        </p:nvCxnSpPr>
        <p:spPr>
          <a:xfrm flipH="1">
            <a:off x="2011113" y="3601475"/>
            <a:ext cx="2481900" cy="643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9" name="Google Shape;769;p73"/>
          <p:cNvCxnSpPr/>
          <p:nvPr/>
        </p:nvCxnSpPr>
        <p:spPr>
          <a:xfrm flipH="1">
            <a:off x="3773013" y="3601475"/>
            <a:ext cx="720000" cy="652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70" name="Google Shape;770;p7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71" name="Google Shape;771;p7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72" name="Google Shape;772;p7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152475"/>
            <a:ext cx="6854700" cy="25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By the end of this lesson, you should be able to: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understand how to reuse other people’s code in Python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understand how to change the text colour, highlighting, and styles!</a:t>
            </a:r>
            <a:endParaRPr sz="1700"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100" y="2585052"/>
            <a:ext cx="1159405" cy="11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675" y="1017737"/>
            <a:ext cx="1416325" cy="141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8" name="Google Shape;158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9" name="Google Shape;159;p29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4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74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74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80" name="Google Shape;780;p74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"*"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chemeClr val="dk1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200">
                <a:solidFill>
                  <a:schemeClr val="dk1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*"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81" name="Google Shape;781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782" name="Google Shape;782;p74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3" name="Google Shape;783;p74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4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85" name="Google Shape;785;p74"/>
          <p:cNvSpPr/>
          <p:nvPr/>
        </p:nvSpPr>
        <p:spPr>
          <a:xfrm>
            <a:off x="4493013" y="31820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can change colours and styles in the same line by using the ‘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 between bits of text.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6" name="Google Shape;786;p74"/>
          <p:cNvCxnSpPr/>
          <p:nvPr/>
        </p:nvCxnSpPr>
        <p:spPr>
          <a:xfrm flipH="1">
            <a:off x="2633913" y="3601475"/>
            <a:ext cx="1859100" cy="6345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7" name="Google Shape;787;p74"/>
          <p:cNvCxnSpPr/>
          <p:nvPr/>
        </p:nvCxnSpPr>
        <p:spPr>
          <a:xfrm flipH="1">
            <a:off x="4280313" y="3601475"/>
            <a:ext cx="212700" cy="6165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88" name="Google Shape;788;p7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89" name="Google Shape;789;p7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90" name="Google Shape;790;p7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5"/>
          <p:cNvSpPr/>
          <p:nvPr/>
        </p:nvSpPr>
        <p:spPr>
          <a:xfrm>
            <a:off x="4877325" y="0"/>
            <a:ext cx="42738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75"/>
          <p:cNvSpPr/>
          <p:nvPr/>
        </p:nvSpPr>
        <p:spPr>
          <a:xfrm>
            <a:off x="0" y="0"/>
            <a:ext cx="9144000" cy="62400"/>
          </a:xfrm>
          <a:prstGeom prst="rect">
            <a:avLst/>
          </a:prstGeom>
          <a:solidFill>
            <a:srgbClr val="30DDAE"/>
          </a:solidFill>
          <a:ln cap="flat" cmpd="sng" w="952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798" name="Google Shape;798;p75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>
              <a:solidFill>
                <a:srgbClr val="03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9" name="Google Shape;799;p75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75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In red.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Roboto Mono"/>
                <a:ea typeface="Roboto Mono"/>
                <a:cs typeface="Roboto Mono"/>
                <a:sym typeface="Roboto Mono"/>
              </a:rPr>
              <a:t>In blue.</a:t>
            </a:r>
            <a:endParaRPr>
              <a:solidFill>
                <a:srgbClr val="3D85C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=)</a:t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xD</a:t>
            </a:r>
            <a:endParaRPr b="1">
              <a:solidFill>
                <a:srgbClr val="666666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 to normal!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00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801" name="Google Shape;801;p7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02" name="Google Shape;802;p7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03" name="Google Shape;803;p7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4" name="Google Shape;804;p7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05" name="Google Shape;805;p75"/>
          <p:cNvSpPr txBox="1"/>
          <p:nvPr>
            <p:ph idx="1" type="body"/>
          </p:nvPr>
        </p:nvSpPr>
        <p:spPr>
          <a:xfrm>
            <a:off x="386875" y="1215025"/>
            <a:ext cx="42738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csinsc </a:t>
            </a:r>
            <a:r>
              <a:rPr lang="en" sz="1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*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red."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blue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"In blue."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(Highlight.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cyan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"=)"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(Style.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bold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"xD"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reset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"Back to normal!"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green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 + Colour.</a:t>
            </a:r>
            <a:r>
              <a:rPr lang="en" sz="12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red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"*")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06" name="Google Shape;806;p75"/>
          <p:cNvSpPr/>
          <p:nvPr/>
        </p:nvSpPr>
        <p:spPr>
          <a:xfrm>
            <a:off x="1251600" y="4566750"/>
            <a:ext cx="2533800" cy="4629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done!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No Signal!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12" name="Google Shape;812;p7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813" name="Google Shape;813;p7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14" name="Google Shape;814;p7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15" name="Google Shape;815;p7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6" name="Google Shape;816;p76"/>
          <p:cNvGrpSpPr/>
          <p:nvPr/>
        </p:nvGrpSpPr>
        <p:grpSpPr>
          <a:xfrm>
            <a:off x="5787713" y="1306678"/>
            <a:ext cx="2277626" cy="2512336"/>
            <a:chOff x="6173075" y="716158"/>
            <a:chExt cx="2659225" cy="2960217"/>
          </a:xfrm>
        </p:grpSpPr>
        <p:pic>
          <p:nvPicPr>
            <p:cNvPr id="817" name="Google Shape;817;p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8" name="Google Shape;818;p7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9" name="Google Shape;819;p76"/>
            <p:cNvSpPr txBox="1"/>
            <p:nvPr/>
          </p:nvSpPr>
          <p:spPr>
            <a:xfrm>
              <a:off x="6746838" y="1377691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0" name="Google Shape;820;p76"/>
            <p:cNvSpPr txBox="1"/>
            <p:nvPr/>
          </p:nvSpPr>
          <p:spPr>
            <a:xfrm>
              <a:off x="6173090" y="1902086"/>
              <a:ext cx="26592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You should change colours multiple times in one </a:t>
              </a:r>
              <a:r>
                <a:rPr lang="en" sz="1200">
                  <a:solidFill>
                    <a:srgbClr val="99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print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statement</a:t>
              </a:r>
              <a:b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Check the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cheat sheet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for the colours you </a:t>
              </a:r>
              <a:b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can use!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21" name="Google Shape;821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76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76"/>
          <p:cNvSpPr txBox="1"/>
          <p:nvPr/>
        </p:nvSpPr>
        <p:spPr>
          <a:xfrm>
            <a:off x="841575" y="3957350"/>
            <a:ext cx="370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Activity 03.02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No Signal!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4" name="Google Shape;824;p7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74775" y="1771763"/>
            <a:ext cx="1034125" cy="1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7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075" y="156375"/>
            <a:ext cx="793000" cy="861356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77"/>
          <p:cNvSpPr txBox="1"/>
          <p:nvPr>
            <p:ph type="title"/>
          </p:nvPr>
        </p:nvSpPr>
        <p:spPr>
          <a:xfrm>
            <a:off x="311700" y="445025"/>
            <a:ext cx="762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0000FF"/>
                </a:solidFill>
              </a:rPr>
              <a:t> </a:t>
            </a:r>
            <a:r>
              <a:rPr lang="en"/>
              <a:t>statement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77"/>
          <p:cNvSpPr txBox="1"/>
          <p:nvPr>
            <p:ph idx="1" type="body"/>
          </p:nvPr>
        </p:nvSpPr>
        <p:spPr>
          <a:xfrm>
            <a:off x="311700" y="1152475"/>
            <a:ext cx="7672500" cy="30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don’t always import everything (using the asterisk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/>
              <a:t>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</a:t>
            </a:r>
            <a:r>
              <a:rPr b="1" lang="en">
                <a:solidFill>
                  <a:srgbClr val="E93761"/>
                </a:solidFill>
              </a:rPr>
              <a:t>modules</a:t>
            </a:r>
            <a:r>
              <a:rPr lang="en"/>
              <a:t> are quite big, and it would slow down our program if we </a:t>
            </a:r>
            <a:r>
              <a:rPr b="1" lang="en">
                <a:solidFill>
                  <a:srgbClr val="E93761"/>
                </a:solidFill>
              </a:rPr>
              <a:t>imported</a:t>
            </a:r>
            <a:r>
              <a:rPr lang="en"/>
              <a:t> everything in those modules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There’s no point importing things we don’t need and won’t use!</a:t>
            </a:r>
            <a:endParaRPr/>
          </a:p>
        </p:txBody>
      </p:sp>
      <p:grpSp>
        <p:nvGrpSpPr>
          <p:cNvPr id="832" name="Google Shape;832;p7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33" name="Google Shape;833;p7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34" name="Google Shape;834;p77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our program wait</a:t>
            </a:r>
            <a:endParaRPr/>
          </a:p>
        </p:txBody>
      </p:sp>
      <p:sp>
        <p:nvSpPr>
          <p:cNvPr id="840" name="Google Shape;840;p78"/>
          <p:cNvSpPr txBox="1"/>
          <p:nvPr>
            <p:ph idx="1" type="body"/>
          </p:nvPr>
        </p:nvSpPr>
        <p:spPr>
          <a:xfrm>
            <a:off x="311850" y="1152478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 sz="24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841" name="Google Shape;841;p7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42" name="Google Shape;842;p7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43" name="Google Shape;843;p7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our program wait</a:t>
            </a:r>
            <a:endParaRPr/>
          </a:p>
        </p:txBody>
      </p:sp>
      <p:sp>
        <p:nvSpPr>
          <p:cNvPr id="849" name="Google Shape;849;p79"/>
          <p:cNvSpPr txBox="1"/>
          <p:nvPr>
            <p:ph idx="1" type="body"/>
          </p:nvPr>
        </p:nvSpPr>
        <p:spPr>
          <a:xfrm>
            <a:off x="311850" y="1152478"/>
            <a:ext cx="8008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time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endParaRPr sz="24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Here’s another example of using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 with a different module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time</a:t>
            </a:r>
            <a:r>
              <a:rPr lang="en"/>
              <a:t> module is quite big, and includes lots of helpful commands that involve time, dates and more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/>
              <a:t> is a very useful command that makes the program wait for a certain amount of seconds</a:t>
            </a:r>
            <a:endParaRPr/>
          </a:p>
        </p:txBody>
      </p:sp>
      <p:grpSp>
        <p:nvGrpSpPr>
          <p:cNvPr id="850" name="Google Shape;850;p7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51" name="Google Shape;851;p7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52" name="Google Shape;852;p7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0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8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9" name="Google Shape;859;p80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60" name="Google Shape;860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861" name="Google Shape;861;p80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2" name="Google Shape;862;p80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80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864" name="Google Shape;864;p8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65" name="Google Shape;865;p8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66" name="Google Shape;866;p8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1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8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3" name="Google Shape;873;p81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4" name="Google Shape;874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875" name="Google Shape;875;p81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6" name="Google Shape;876;p81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81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878" name="Google Shape;878;p8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79" name="Google Shape;879;p8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80" name="Google Shape;880;p8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2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8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87" name="Google Shape;887;p82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88" name="Google Shape;888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889" name="Google Shape;889;p82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0" name="Google Shape;890;p8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82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892" name="Google Shape;892;p8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93" name="Google Shape;893;p8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94" name="Google Shape;894;p8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5" name="Google Shape;895;p82"/>
          <p:cNvSpPr/>
          <p:nvPr/>
        </p:nvSpPr>
        <p:spPr>
          <a:xfrm>
            <a:off x="3590238" y="8150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Importing the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command from the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time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module.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3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83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02" name="Google Shape;902;p83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03" name="Google Shape;903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904" name="Google Shape;904;p83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5" name="Google Shape;905;p83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83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07" name="Google Shape;907;p8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08" name="Google Shape;908;p8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09" name="Google Shape;909;p8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0" name="Google Shape;910;p83"/>
          <p:cNvSpPr/>
          <p:nvPr/>
        </p:nvSpPr>
        <p:spPr>
          <a:xfrm>
            <a:off x="3590238" y="8150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Without this, we can’t use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sleep()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911" name="Google Shape;911;p83"/>
          <p:cNvCxnSpPr>
            <a:stCxn id="910" idx="2"/>
          </p:cNvCxnSpPr>
          <p:nvPr/>
        </p:nvCxnSpPr>
        <p:spPr>
          <a:xfrm flipH="1">
            <a:off x="1592988" y="1653800"/>
            <a:ext cx="3574500" cy="19323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739650" y="208263"/>
            <a:ext cx="577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Reference Sheet</a:t>
            </a:r>
            <a:endParaRPr/>
          </a:p>
        </p:txBody>
      </p:sp>
      <p:pic>
        <p:nvPicPr>
          <p:cNvPr id="165" name="Google Shape;165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737" l="0" r="0" t="1746"/>
          <a:stretch/>
        </p:blipFill>
        <p:spPr>
          <a:xfrm>
            <a:off x="1992475" y="857163"/>
            <a:ext cx="3265151" cy="407807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6" name="Google Shape;166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7" name="Google Shape;167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8" name="Google Shape;168;p30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30"/>
          <p:cNvGrpSpPr/>
          <p:nvPr/>
        </p:nvGrpSpPr>
        <p:grpSpPr>
          <a:xfrm>
            <a:off x="5745125" y="475833"/>
            <a:ext cx="2659225" cy="2960217"/>
            <a:chOff x="6173075" y="716158"/>
            <a:chExt cx="2659225" cy="2960217"/>
          </a:xfrm>
        </p:grpSpPr>
        <p:pic>
          <p:nvPicPr>
            <p:cNvPr id="170" name="Google Shape;170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30"/>
            <p:cNvSpPr txBox="1"/>
            <p:nvPr/>
          </p:nvSpPr>
          <p:spPr>
            <a:xfrm>
              <a:off x="6431237" y="1467488"/>
              <a:ext cx="2142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Python Reference Sheet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30"/>
            <p:cNvSpPr txBox="1"/>
            <p:nvPr/>
          </p:nvSpPr>
          <p:spPr>
            <a:xfrm>
              <a:off x="6184175" y="1861075"/>
              <a:ext cx="24984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Print it out and use it!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Get it online.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9"/>
                </a:rPr>
                <a:t>Microsoft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5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84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84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8" name="Google Shape;918;p84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9" name="Google Shape;919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920" name="Google Shape;920;p84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1" name="Google Shape;921;p84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84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23" name="Google Shape;923;p8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24" name="Google Shape;924;p8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25" name="Google Shape;925;p8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85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8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32" name="Google Shape;932;p85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33" name="Google Shape;933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934" name="Google Shape;934;p85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5" name="Google Shape;935;p85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85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37" name="Google Shape;937;p8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38" name="Google Shape;938;p8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39" name="Google Shape;939;p8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86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86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46" name="Google Shape;946;p86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47" name="Google Shape;947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948" name="Google Shape;948;p86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9" name="Google Shape;949;p86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86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51" name="Google Shape;951;p8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52" name="Google Shape;952;p8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53" name="Google Shape;953;p8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87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87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60" name="Google Shape;960;p87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61" name="Google Shape;961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962" name="Google Shape;962;p87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3" name="Google Shape;963;p87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87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65" name="Google Shape;965;p8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66" name="Google Shape;966;p8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67" name="Google Shape;967;p8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88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88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74" name="Google Shape;974;p88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75" name="Google Shape;975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976" name="Google Shape;976;p88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7" name="Google Shape;977;p88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88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79" name="Google Shape;979;p8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80" name="Google Shape;980;p8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81" name="Google Shape;981;p8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89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89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88" name="Google Shape;988;p89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89" name="Google Shape;989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990" name="Google Shape;990;p89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1" name="Google Shape;991;p89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89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93" name="Google Shape;993;p8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94" name="Google Shape;994;p8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95" name="Google Shape;995;p8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6" name="Google Shape;996;p89"/>
          <p:cNvSpPr/>
          <p:nvPr/>
        </p:nvSpPr>
        <p:spPr>
          <a:xfrm>
            <a:off x="4493013" y="31820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Note that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NOT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inside quotation marks!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90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9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3" name="Google Shape;1003;p90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4" name="Google Shape;1004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1005" name="Google Shape;1005;p90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6" name="Google Shape;1006;p90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90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008" name="Google Shape;1008;p9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09" name="Google Shape;1009;p9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10" name="Google Shape;1010;p9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1" name="Google Shape;1011;p90"/>
          <p:cNvSpPr/>
          <p:nvPr/>
        </p:nvSpPr>
        <p:spPr>
          <a:xfrm>
            <a:off x="4493013" y="31820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This means it is a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number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not </a:t>
            </a:r>
            <a:r>
              <a:rPr b="1"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text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91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9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8" name="Google Shape;1018;p91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9" name="Google Shape;1019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1020" name="Google Shape;1020;p91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1" name="Google Shape;1021;p91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91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023" name="Google Shape;1023;p9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24" name="Google Shape;1024;p9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25" name="Google Shape;1025;p9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92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9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32" name="Google Shape;1032;p92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33" name="Google Shape;1033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1034" name="Google Shape;1034;p92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5" name="Google Shape;1035;p9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92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037" name="Google Shape;1037;p9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38" name="Google Shape;1038;p9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39" name="Google Shape;1039;p9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0" name="Google Shape;1040;p92"/>
          <p:cNvSpPr/>
          <p:nvPr/>
        </p:nvSpPr>
        <p:spPr>
          <a:xfrm>
            <a:off x="4493013" y="3182075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Wait 5 seconds...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1" name="Google Shape;104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275" y="13379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93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93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48" name="Google Shape;1048;p93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49" name="Google Shape;1049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1050" name="Google Shape;1050;p93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1" name="Google Shape;1051;p93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93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053" name="Google Shape;1053;p9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54" name="Google Shape;1054;p9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55" name="Google Shape;1055;p9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Who’s Talking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2021250" y="4000175"/>
            <a:ext cx="510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Can you identify the mystery cartoon character?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250" y="1143325"/>
            <a:ext cx="5101500" cy="2856900"/>
          </a:xfrm>
          <a:prstGeom prst="roundRect">
            <a:avLst>
              <a:gd fmla="val 3383" name="adj"/>
            </a:avLst>
          </a:prstGeom>
          <a:noFill/>
          <a:ln>
            <a:noFill/>
          </a:ln>
        </p:spPr>
      </p:pic>
      <p:grpSp>
        <p:nvGrpSpPr>
          <p:cNvPr id="181" name="Google Shape;181;p3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2" name="Google Shape;182;p3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3" name="Google Shape;183;p31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3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57080" y="156375"/>
            <a:ext cx="792995" cy="8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94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94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62" name="Google Shape;1062;p94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63" name="Google Shape;1063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1064" name="Google Shape;1064;p94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5" name="Google Shape;1065;p94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94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Okay, good to go!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067" name="Google Shape;1067;p9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68" name="Google Shape;1068;p9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69" name="Google Shape;1069;p9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95"/>
          <p:cNvSpPr/>
          <p:nvPr/>
        </p:nvSpPr>
        <p:spPr>
          <a:xfrm>
            <a:off x="4877325" y="71200"/>
            <a:ext cx="4273800" cy="50853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9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6" name="Google Shape;1076;p95"/>
          <p:cNvSpPr txBox="1"/>
          <p:nvPr>
            <p:ph idx="1" type="body"/>
          </p:nvPr>
        </p:nvSpPr>
        <p:spPr>
          <a:xfrm>
            <a:off x="311700" y="1164175"/>
            <a:ext cx="45669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"Give me a sec..."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"Okay, good to go!"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7" name="Google Shape;1077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example</a:t>
            </a:r>
            <a:endParaRPr/>
          </a:p>
        </p:txBody>
      </p:sp>
      <p:sp>
        <p:nvSpPr>
          <p:cNvPr id="1078" name="Google Shape;1078;p95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9" name="Google Shape;1079;p95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95"/>
          <p:cNvSpPr txBox="1"/>
          <p:nvPr/>
        </p:nvSpPr>
        <p:spPr>
          <a:xfrm>
            <a:off x="5016075" y="187350"/>
            <a:ext cx="4065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Give me a sec...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Okay, good to go!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081" name="Google Shape;1081;p9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82" name="Google Shape;1082;p9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EEEEEE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EEEEEE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83" name="Google Shape;1083;p9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4" name="Google Shape;1084;p95"/>
          <p:cNvSpPr/>
          <p:nvPr/>
        </p:nvSpPr>
        <p:spPr>
          <a:xfrm>
            <a:off x="1251600" y="4566750"/>
            <a:ext cx="2533800" cy="4629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done!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colours</a:t>
            </a:r>
            <a:endParaRPr/>
          </a:p>
        </p:txBody>
      </p:sp>
      <p:sp>
        <p:nvSpPr>
          <p:cNvPr id="1090" name="Google Shape;1090;p96"/>
          <p:cNvSpPr txBox="1"/>
          <p:nvPr>
            <p:ph idx="1" type="body"/>
          </p:nvPr>
        </p:nvSpPr>
        <p:spPr>
          <a:xfrm>
            <a:off x="311700" y="1152475"/>
            <a:ext cx="80862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There are many different </a:t>
            </a:r>
            <a:r>
              <a:rPr i="1" lang="en" sz="1700"/>
              <a:t>colours</a:t>
            </a:r>
            <a:r>
              <a:rPr lang="en" sz="1700"/>
              <a:t>, </a:t>
            </a:r>
            <a:r>
              <a:rPr i="1" lang="en" sz="1700"/>
              <a:t>highlights</a:t>
            </a:r>
            <a:r>
              <a:rPr lang="en" sz="1700"/>
              <a:t>, and </a:t>
            </a:r>
            <a:r>
              <a:rPr i="1" lang="en" sz="1700"/>
              <a:t>styles</a:t>
            </a:r>
            <a:r>
              <a:rPr lang="en" sz="1700"/>
              <a:t> that you combine together to achieve many effects. We’ll see some code examples on the next slides.</a:t>
            </a:r>
            <a:endParaRPr sz="1700"/>
          </a:p>
        </p:txBody>
      </p:sp>
      <p:grpSp>
        <p:nvGrpSpPr>
          <p:cNvPr id="1091" name="Google Shape;1091;p96"/>
          <p:cNvGrpSpPr/>
          <p:nvPr/>
        </p:nvGrpSpPr>
        <p:grpSpPr>
          <a:xfrm>
            <a:off x="1363487" y="1817533"/>
            <a:ext cx="6417050" cy="3130992"/>
            <a:chOff x="63750" y="944758"/>
            <a:chExt cx="6417050" cy="3130992"/>
          </a:xfrm>
        </p:grpSpPr>
        <p:pic>
          <p:nvPicPr>
            <p:cNvPr id="1092" name="Google Shape;1092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750" y="1497600"/>
              <a:ext cx="1761650" cy="257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3" name="Google Shape;1093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833500" y="10762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4" name="Google Shape;1094;p96"/>
            <p:cNvSpPr txBox="1"/>
            <p:nvPr/>
          </p:nvSpPr>
          <p:spPr>
            <a:xfrm>
              <a:off x="262200" y="1619875"/>
              <a:ext cx="1301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Colour names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5" name="Google Shape;1095;p96"/>
            <p:cNvSpPr txBox="1"/>
            <p:nvPr/>
          </p:nvSpPr>
          <p:spPr>
            <a:xfrm>
              <a:off x="262212" y="1963550"/>
              <a:ext cx="1465500" cy="18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Colour.red</a:t>
              </a:r>
              <a:endParaRPr sz="1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9900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Colour.orange</a:t>
              </a:r>
              <a:endParaRPr sz="1000">
                <a:solidFill>
                  <a:srgbClr val="FF99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00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Colour.yellow</a:t>
              </a:r>
              <a:endParaRPr sz="1000">
                <a:solidFill>
                  <a:srgbClr val="FFFF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FF00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Colour.green</a:t>
              </a:r>
              <a:endParaRPr sz="1000">
                <a:solidFill>
                  <a:srgbClr val="FFFF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FFFF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Colour.cyan</a:t>
              </a:r>
              <a:endParaRPr sz="1000">
                <a:solidFill>
                  <a:srgbClr val="FFFF00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Colour.blue</a:t>
              </a:r>
              <a:endParaRPr sz="1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7F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Colour.purple</a:t>
              </a:r>
              <a:endParaRPr sz="1000">
                <a:solidFill>
                  <a:srgbClr val="7F00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Colour.magenta</a:t>
              </a:r>
              <a:endParaRPr sz="1000">
                <a:solidFill>
                  <a:srgbClr val="FF00FF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chemeClr val="dk1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Colour.white</a:t>
              </a:r>
              <a:endParaRPr sz="10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0808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Colour.grey</a:t>
              </a:r>
              <a:r>
                <a:rPr lang="en" sz="100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00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Colour.reset</a:t>
              </a:r>
              <a:endParaRPr b="1" i="1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pic>
          <p:nvPicPr>
            <p:cNvPr id="1096" name="Google Shape;1096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37464" y="1497600"/>
              <a:ext cx="2069587" cy="2578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7" name="Google Shape;1097;p96"/>
            <p:cNvSpPr txBox="1"/>
            <p:nvPr/>
          </p:nvSpPr>
          <p:spPr>
            <a:xfrm>
              <a:off x="2475819" y="1650890"/>
              <a:ext cx="1708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Highlight names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8" name="Google Shape;1098;p96"/>
            <p:cNvSpPr txBox="1"/>
            <p:nvPr/>
          </p:nvSpPr>
          <p:spPr>
            <a:xfrm>
              <a:off x="2475813" y="1994575"/>
              <a:ext cx="1670400" cy="18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rgbClr val="FF00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Highlight.red</a:t>
              </a:r>
              <a:endParaRPr sz="1000">
                <a:solidFill>
                  <a:schemeClr val="lt1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99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Highlight.orange</a:t>
              </a:r>
              <a:endParaRPr sz="1000">
                <a:solidFill>
                  <a:schemeClr val="dk1"/>
                </a:solidFill>
                <a:highlight>
                  <a:srgbClr val="FF99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Highlight.yellow</a:t>
              </a:r>
              <a:endParaRPr sz="10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00FF00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Highlight.green</a:t>
              </a:r>
              <a:endParaRPr sz="10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00FF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Highlight.cyan</a:t>
              </a:r>
              <a:endParaRPr sz="1000">
                <a:solidFill>
                  <a:srgbClr val="FFFFFF"/>
                </a:solidFill>
                <a:highlight>
                  <a:srgbClr val="0000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highlight>
                    <a:srgbClr val="00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Highlight.blue</a:t>
              </a:r>
              <a:endParaRPr sz="1000">
                <a:solidFill>
                  <a:srgbClr val="FFFFFF"/>
                </a:solidFill>
                <a:highlight>
                  <a:srgbClr val="0000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rgbClr val="7F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Highlight.purple</a:t>
              </a:r>
              <a:endParaRPr sz="1000">
                <a:solidFill>
                  <a:schemeClr val="lt1"/>
                </a:solidFill>
                <a:highlight>
                  <a:srgbClr val="7F00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highlight>
                    <a:srgbClr val="FF00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Highlight.magenta</a:t>
              </a:r>
              <a:endParaRPr sz="1000">
                <a:solidFill>
                  <a:schemeClr val="lt1"/>
                </a:solidFill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Highlight.white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999999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Highlight.grey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pic>
          <p:nvPicPr>
            <p:cNvPr id="1099" name="Google Shape;1099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3054462" y="10762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0" name="Google Shape;1100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9150" y="1482088"/>
              <a:ext cx="1761650" cy="257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1" name="Google Shape;1101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5471950" y="1091762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2" name="Google Shape;1102;p96"/>
            <p:cNvSpPr txBox="1"/>
            <p:nvPr/>
          </p:nvSpPr>
          <p:spPr>
            <a:xfrm>
              <a:off x="4900650" y="1635388"/>
              <a:ext cx="1301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Style names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3" name="Google Shape;1103;p96"/>
            <p:cNvSpPr txBox="1"/>
            <p:nvPr/>
          </p:nvSpPr>
          <p:spPr>
            <a:xfrm>
              <a:off x="4816813" y="1994575"/>
              <a:ext cx="1580100" cy="18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Roboto Mono"/>
                  <a:ea typeface="Roboto Mono"/>
                  <a:cs typeface="Roboto Mono"/>
                  <a:sym typeface="Roboto Mono"/>
                </a:rPr>
                <a:t>Style.bold</a:t>
              </a:r>
              <a:endParaRPr b="1" sz="1000"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u="sng">
                  <a:latin typeface="Roboto Mono"/>
                  <a:ea typeface="Roboto Mono"/>
                  <a:cs typeface="Roboto Mono"/>
                  <a:sym typeface="Roboto Mono"/>
                </a:rPr>
                <a:t>Style.underline</a:t>
              </a:r>
              <a:endParaRPr sz="1000" u="sng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1104" name="Google Shape;1104;p9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05" name="Google Shape;1105;p9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06" name="Google Shape;1106;p96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Rubber Ducky!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12" name="Google Shape;1112;p9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13" name="Google Shape;1113;p9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14" name="Google Shape;1114;p9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15" name="Google Shape;1115;p9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6" name="Google Shape;1116;p97"/>
          <p:cNvGrpSpPr/>
          <p:nvPr/>
        </p:nvGrpSpPr>
        <p:grpSpPr>
          <a:xfrm>
            <a:off x="5787713" y="1306678"/>
            <a:ext cx="2277626" cy="2512336"/>
            <a:chOff x="6173075" y="716158"/>
            <a:chExt cx="2659225" cy="2960217"/>
          </a:xfrm>
        </p:grpSpPr>
        <p:pic>
          <p:nvPicPr>
            <p:cNvPr id="1117" name="Google Shape;1117;p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8" name="Google Shape;1118;p9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9" name="Google Shape;1119;p97"/>
            <p:cNvSpPr txBox="1"/>
            <p:nvPr/>
          </p:nvSpPr>
          <p:spPr>
            <a:xfrm>
              <a:off x="6746838" y="1377691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0" name="Google Shape;1120;p97"/>
            <p:cNvSpPr txBox="1"/>
            <p:nvPr/>
          </p:nvSpPr>
          <p:spPr>
            <a:xfrm>
              <a:off x="6173092" y="1902086"/>
              <a:ext cx="26592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Copy the duck ASCII art from the markdown tab</a:t>
              </a:r>
              <a:b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Check the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cheat sheet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for the colours you can use!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21" name="Google Shape;1121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97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97"/>
          <p:cNvSpPr txBox="1"/>
          <p:nvPr/>
        </p:nvSpPr>
        <p:spPr>
          <a:xfrm>
            <a:off x="841575" y="3957350"/>
            <a:ext cx="370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Activity 03.03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Rubber Ducky!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4" name="Google Shape;1124;p9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2174775" y="1771763"/>
            <a:ext cx="1034125" cy="1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130" name="Google Shape;1130;p98"/>
          <p:cNvSpPr txBox="1"/>
          <p:nvPr>
            <p:ph idx="1" type="body"/>
          </p:nvPr>
        </p:nvSpPr>
        <p:spPr>
          <a:xfrm>
            <a:off x="311700" y="1152475"/>
            <a:ext cx="64431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/>
              <a:t>We can reuse other people’s code in Python by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/>
              <a:t>ing module</a:t>
            </a:r>
            <a:r>
              <a:rPr lang="en"/>
              <a:t>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/>
              <a:t>We use the </a:t>
            </a:r>
            <a:r>
              <a:rPr b="1"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Colour.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Highlight.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595959"/>
                </a:solidFill>
              </a:rPr>
              <a:t>and</a:t>
            </a:r>
            <a:r>
              <a:rPr lang="en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Style.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/>
              <a:t>settings in the </a:t>
            </a:r>
            <a:r>
              <a:rPr b="1"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csinsc</a:t>
            </a:r>
            <a:r>
              <a:rPr lang="en"/>
              <a:t> module to display text in different colours and styles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/>
              <a:t>We use the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/>
              <a:t> command from the </a:t>
            </a:r>
            <a:r>
              <a:rPr b="1"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time</a:t>
            </a:r>
            <a:r>
              <a:rPr lang="en"/>
              <a:t> module to make the computer sleep for a certain number of seconds</a:t>
            </a:r>
            <a:br>
              <a:rPr lang="en" sz="1600"/>
            </a:br>
            <a:endParaRPr b="1" sz="1600">
              <a:solidFill>
                <a:srgbClr val="38761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31" name="Google Shape;1131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250" y="1322525"/>
            <a:ext cx="1844750" cy="1844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2" name="Google Shape;1132;p9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33" name="Google Shape;1133;p9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34" name="Google Shape;1134;p98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Reflection: Exit pass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40" name="Google Shape;1140;p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one new thing you learnt today?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it on a sticky note and stick it on the board before you leave the classroom</a:t>
            </a:r>
            <a:endParaRPr/>
          </a:p>
        </p:txBody>
      </p:sp>
      <p:sp>
        <p:nvSpPr>
          <p:cNvPr id="1141" name="Google Shape;1141;p9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142" name="Google Shape;1142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90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48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4" name="Google Shape;1144;p9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45" name="Google Shape;1145;p9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46" name="Google Shape;1146;p99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00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 Information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3" name="Google Shape;1153;p100"/>
          <p:cNvSpPr txBox="1"/>
          <p:nvPr>
            <p:ph idx="1" type="body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These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CS in Schools</a:t>
            </a:r>
            <a:r>
              <a:rPr lang="en" sz="1400"/>
              <a:t> lessons plans, worksheets, and other materials were created by Toan Huynh and Hugh Williams. They are licensed under a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Creative Commons Attribution-ShareAlike 4.0 International License</a:t>
            </a:r>
            <a:r>
              <a:rPr lang="en" sz="1400"/>
              <a:t>.</a:t>
            </a:r>
            <a:endParaRPr sz="14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Clock</a:t>
            </a:r>
            <a:r>
              <a:rPr lang="en" sz="1000">
                <a:solidFill>
                  <a:srgbClr val="374957"/>
                </a:solidFill>
                <a:highlight>
                  <a:schemeClr val="lt1"/>
                </a:highlight>
              </a:rPr>
              <a:t>"</a:t>
            </a:r>
            <a:r>
              <a:rPr lang="en" sz="1000">
                <a:solidFill>
                  <a:srgbClr val="374957"/>
                </a:solidFill>
                <a:highlight>
                  <a:schemeClr val="lt1"/>
                </a:highlight>
              </a:rPr>
              <a:t> by </a:t>
            </a:r>
            <a:r>
              <a:rPr lang="en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/>
              <a:t> on </a:t>
            </a:r>
            <a:r>
              <a:rPr lang="en" sz="10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flaticon.com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54" name="Google Shape;1154;p10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55" name="Google Shape;1155;p10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56" name="Google Shape;1156;p10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57" name="Google Shape;1157;p100"/>
            <p:cNvPicPr preferRelativeResize="0"/>
            <p:nvPr/>
          </p:nvPicPr>
          <p:blipFill rotWithShape="1">
            <a:blip r:embed="rId8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550" y="1698675"/>
            <a:ext cx="2857200" cy="1600200"/>
          </a:xfrm>
          <a:prstGeom prst="roundRect">
            <a:avLst>
              <a:gd fmla="val 3383" name="adj"/>
            </a:avLst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Who’s Talking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448975"/>
            <a:ext cx="5628300" cy="27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new feature that you haven’t seen before in this program?</a:t>
            </a:r>
            <a:endParaRPr sz="1800"/>
          </a:p>
        </p:txBody>
      </p:sp>
      <p:grpSp>
        <p:nvGrpSpPr>
          <p:cNvPr id="192" name="Google Shape;192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3" name="Google Shape;193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4" name="Google Shape;194;p32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Who’s Talking</a:t>
            </a:r>
            <a:endParaRPr/>
          </a:p>
        </p:txBody>
      </p:sp>
      <p:grpSp>
        <p:nvGrpSpPr>
          <p:cNvPr id="200" name="Google Shape;200;p3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1" name="Google Shape;201;p3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2" name="Google Shape;202;p3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1448975"/>
            <a:ext cx="5628300" cy="3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new feature that you haven’t seen before in this program?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b="1" lang="en" sz="5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o</a:t>
            </a:r>
            <a:r>
              <a:rPr b="1" lang="en" sz="50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="1" lang="en" sz="50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o</a:t>
            </a:r>
            <a:r>
              <a:rPr b="1" lang="en" sz="5000">
                <a:solidFill>
                  <a:srgbClr val="00FFFF"/>
                </a:solidFill>
                <a:latin typeface="Roboto Mono"/>
                <a:ea typeface="Roboto Mono"/>
                <a:cs typeface="Roboto Mono"/>
                <a:sym typeface="Roboto Mono"/>
              </a:rPr>
              <a:t>u</a:t>
            </a:r>
            <a:r>
              <a:rPr b="1" lang="en" sz="50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r</a:t>
            </a:r>
            <a:r>
              <a:rPr b="1" lang="en" sz="50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s</a:t>
            </a:r>
            <a:r>
              <a:rPr b="1" lang="en" sz="50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!</a:t>
            </a:r>
            <a:endParaRPr b="1" sz="50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100">
              <a:solidFill>
                <a:srgbClr val="00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4550" y="1698675"/>
            <a:ext cx="2857200" cy="1600200"/>
          </a:xfrm>
          <a:prstGeom prst="roundRect">
            <a:avLst>
              <a:gd fmla="val 33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