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5143500" cx="9144000"/>
  <p:notesSz cx="6858000" cy="9144000"/>
  <p:embeddedFontLst>
    <p:embeddedFont>
      <p:font typeface="Roboto"/>
      <p:regular r:id="rId33"/>
      <p:bold r:id="rId34"/>
      <p:italic r:id="rId35"/>
      <p:boldItalic r:id="rId36"/>
    </p:embeddedFont>
    <p:embeddedFont>
      <p:font typeface="Francois One"/>
      <p:regular r:id="rId37"/>
    </p:embeddedFont>
    <p:embeddedFont>
      <p:font typeface="Roboto Mono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Mono-italic.fntdata"/><Relationship Id="rId20" Type="http://schemas.openxmlformats.org/officeDocument/2006/relationships/slide" Target="slides/slide16.xml"/><Relationship Id="rId41" Type="http://schemas.openxmlformats.org/officeDocument/2006/relationships/font" Target="fonts/RobotoMono-bold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Roboto-regular.fntdata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Roboto-italic.fntdata"/><Relationship Id="rId12" Type="http://schemas.openxmlformats.org/officeDocument/2006/relationships/slide" Target="slides/slide8.xml"/><Relationship Id="rId34" Type="http://schemas.openxmlformats.org/officeDocument/2006/relationships/font" Target="fonts/Roboto-bold.fntdata"/><Relationship Id="rId15" Type="http://schemas.openxmlformats.org/officeDocument/2006/relationships/slide" Target="slides/slide11.xml"/><Relationship Id="rId37" Type="http://schemas.openxmlformats.org/officeDocument/2006/relationships/font" Target="fonts/FrancoisOne-regular.fntdata"/><Relationship Id="rId14" Type="http://schemas.openxmlformats.org/officeDocument/2006/relationships/slide" Target="slides/slide10.xml"/><Relationship Id="rId36" Type="http://schemas.openxmlformats.org/officeDocument/2006/relationships/font" Target="fonts/Roboto-boldItalic.fntdata"/><Relationship Id="rId17" Type="http://schemas.openxmlformats.org/officeDocument/2006/relationships/slide" Target="slides/slide13.xml"/><Relationship Id="rId39" Type="http://schemas.openxmlformats.org/officeDocument/2006/relationships/font" Target="fonts/RobotoMono-bold.fntdata"/><Relationship Id="rId16" Type="http://schemas.openxmlformats.org/officeDocument/2006/relationships/slide" Target="slides/slide12.xml"/><Relationship Id="rId38" Type="http://schemas.openxmlformats.org/officeDocument/2006/relationships/font" Target="fonts/RobotoMono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f26152e9d1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f26152e9d1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f26152e9d1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f26152e9d1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06ce8f191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06ce8f191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f26152e9d1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f26152e9d1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06ce8f191e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106ce8f191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06ce8f191e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06ce8f191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06ce8f191e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06ce8f191e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06ce8f191e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106ce8f191e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f26152e9d1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f26152e9d1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f26152e9d1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f26152e9d1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e460923f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e460923f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f26152e9d1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f26152e9d1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f26152e9d1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f26152e9d1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106ce8f191e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106ce8f191e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06ce8f191e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106ce8f191e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06ce8f191e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106ce8f191e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06ce8f191e_0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106ce8f191e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645ad3e31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645ad3e31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4e51015e92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4e51015e92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7b875e74b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7b875e74b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59b826932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59b826932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3989d3d7d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3989d3d7d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3989d3d7d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63989d3d7d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63989d3d7d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63989d3d7d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06ce8f191e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06ce8f191e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3989d3d7d_0_4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63989d3d7d_0_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3989d3d7d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63989d3d7d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C2A4A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 rot="-5400000">
            <a:off x="4955688" y="961013"/>
            <a:ext cx="5149325" cy="3227300"/>
          </a:xfrm>
          <a:prstGeom prst="flowChartManualInpu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28325"/>
            <a:ext cx="8520600" cy="104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Francois One"/>
              <a:buNone/>
              <a:defRPr sz="5200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6149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DDAE"/>
              </a:buClr>
              <a:buSzPts val="2800"/>
              <a:buFont typeface="Francois One"/>
              <a:buNone/>
              <a:defRPr sz="2800">
                <a:solidFill>
                  <a:srgbClr val="30DDAE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" name="Google Shape;52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3600"/>
              <a:buFont typeface="Francois One"/>
              <a:buNone/>
              <a:defRPr sz="3600">
                <a:solidFill>
                  <a:srgbClr val="25326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2800"/>
              <a:buNone/>
              <a:defRPr>
                <a:solidFill>
                  <a:srgbClr val="25326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7" name="Google Shape;37;p7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4" name="Google Shape;44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2800"/>
              <a:buFont typeface="Francois One"/>
              <a:buNone/>
              <a:defRPr sz="2800">
                <a:solidFill>
                  <a:srgbClr val="25326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2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Relationship Id="rId4" Type="http://schemas.openxmlformats.org/officeDocument/2006/relationships/image" Target="../media/image25.png"/><Relationship Id="rId5" Type="http://schemas.openxmlformats.org/officeDocument/2006/relationships/image" Target="../media/image24.png"/><Relationship Id="rId6" Type="http://schemas.openxmlformats.org/officeDocument/2006/relationships/image" Target="../media/image15.png"/><Relationship Id="rId7" Type="http://schemas.openxmlformats.org/officeDocument/2006/relationships/hyperlink" Target="https://csinschools.io/intro/0102e" TargetMode="External"/><Relationship Id="rId8" Type="http://schemas.openxmlformats.org/officeDocument/2006/relationships/image" Target="../media/image2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3.png"/><Relationship Id="rId4" Type="http://schemas.openxmlformats.org/officeDocument/2006/relationships/image" Target="../media/image25.png"/><Relationship Id="rId5" Type="http://schemas.openxmlformats.org/officeDocument/2006/relationships/image" Target="../media/image24.png"/><Relationship Id="rId6" Type="http://schemas.openxmlformats.org/officeDocument/2006/relationships/image" Target="../media/image15.png"/><Relationship Id="rId7" Type="http://schemas.openxmlformats.org/officeDocument/2006/relationships/hyperlink" Target="https://csinschools.io/intro/0103e" TargetMode="External"/><Relationship Id="rId8" Type="http://schemas.openxmlformats.org/officeDocument/2006/relationships/image" Target="../media/image3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csinschools.io/intro/0104v" TargetMode="External"/><Relationship Id="rId4" Type="http://schemas.openxmlformats.org/officeDocument/2006/relationships/hyperlink" Target="https://csinschools.io/intro/0104e" TargetMode="External"/><Relationship Id="rId9" Type="http://schemas.openxmlformats.org/officeDocument/2006/relationships/image" Target="../media/image31.png"/><Relationship Id="rId5" Type="http://schemas.openxmlformats.org/officeDocument/2006/relationships/image" Target="../media/image23.png"/><Relationship Id="rId6" Type="http://schemas.openxmlformats.org/officeDocument/2006/relationships/image" Target="../media/image25.png"/><Relationship Id="rId7" Type="http://schemas.openxmlformats.org/officeDocument/2006/relationships/image" Target="../media/image24.png"/><Relationship Id="rId8" Type="http://schemas.openxmlformats.org/officeDocument/2006/relationships/hyperlink" Target="https://csinschools.io/intro/0104v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2.png"/><Relationship Id="rId4" Type="http://schemas.openxmlformats.org/officeDocument/2006/relationships/image" Target="../media/image27.png"/><Relationship Id="rId5" Type="http://schemas.openxmlformats.org/officeDocument/2006/relationships/image" Target="../media/image23.png"/></Relationships>
</file>

<file path=ppt/slides/_rels/slide28.xml.rels><?xml version="1.0" encoding="UTF-8" standalone="yes"?><Relationships xmlns="http://schemas.openxmlformats.org/package/2006/relationships"><Relationship Id="rId20" Type="http://schemas.openxmlformats.org/officeDocument/2006/relationships/image" Target="../media/image23.png"/><Relationship Id="rId11" Type="http://schemas.openxmlformats.org/officeDocument/2006/relationships/hyperlink" Target="https://commons.wikimedia.org/wiki/File:Waymo_self-driving_car_front_view.gk.jpg" TargetMode="External"/><Relationship Id="rId10" Type="http://schemas.openxmlformats.org/officeDocument/2006/relationships/hyperlink" Target="https://www.flaticon.com/" TargetMode="External"/><Relationship Id="rId13" Type="http://schemas.openxmlformats.org/officeDocument/2006/relationships/hyperlink" Target="https://www.flickr.com/photos/janpersiel/9873781113" TargetMode="External"/><Relationship Id="rId12" Type="http://schemas.openxmlformats.org/officeDocument/2006/relationships/hyperlink" Target="https://commons.wikimedia.org/wiki/File:NAO_Robot_(bleu_et_rouge)_.jpg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csinschools.com/" TargetMode="External"/><Relationship Id="rId4" Type="http://schemas.openxmlformats.org/officeDocument/2006/relationships/hyperlink" Target="https://creativecommons.org/licenses/by-sa/4.0/" TargetMode="External"/><Relationship Id="rId9" Type="http://schemas.openxmlformats.org/officeDocument/2006/relationships/hyperlink" Target="https://www.flaticon.com/authors/freepik" TargetMode="External"/><Relationship Id="rId15" Type="http://schemas.openxmlformats.org/officeDocument/2006/relationships/hyperlink" Target="https://www.maxpixel.net/Silhouette-Teamwork-Isolated-Computer-Man-Business-3120378" TargetMode="External"/><Relationship Id="rId14" Type="http://schemas.openxmlformats.org/officeDocument/2006/relationships/hyperlink" Target="https://www.flickr.com/photos/bagogames/39943037982" TargetMode="External"/><Relationship Id="rId17" Type="http://schemas.openxmlformats.org/officeDocument/2006/relationships/hyperlink" Target="https://unsplash.com/photos/GwsXX--WwjU" TargetMode="External"/><Relationship Id="rId16" Type="http://schemas.openxmlformats.org/officeDocument/2006/relationships/hyperlink" Target="https://creativecommons.org/publicdomain/zero/1.0/deed.en" TargetMode="External"/><Relationship Id="rId5" Type="http://schemas.openxmlformats.org/officeDocument/2006/relationships/hyperlink" Target="https://www.flaticon.com/free-icon/video-conference_5618802" TargetMode="External"/><Relationship Id="rId19" Type="http://schemas.openxmlformats.org/officeDocument/2006/relationships/hyperlink" Target="https://unsplash.com/" TargetMode="External"/><Relationship Id="rId6" Type="http://schemas.openxmlformats.org/officeDocument/2006/relationships/hyperlink" Target="https://www.flaticon.com/authors/freepik" TargetMode="External"/><Relationship Id="rId18" Type="http://schemas.openxmlformats.org/officeDocument/2006/relationships/hyperlink" Target="https://unsplash.com/@rawpixel" TargetMode="External"/><Relationship Id="rId7" Type="http://schemas.openxmlformats.org/officeDocument/2006/relationships/hyperlink" Target="https://www.flaticon.com/" TargetMode="External"/><Relationship Id="rId8" Type="http://schemas.openxmlformats.org/officeDocument/2006/relationships/hyperlink" Target="https://www.flaticon.com/free-icon/video-conference_5618775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csinschools.io/intro/1w" TargetMode="External"/><Relationship Id="rId4" Type="http://schemas.openxmlformats.org/officeDocument/2006/relationships/hyperlink" Target="https://csinschools.io/intro/1w/docx" TargetMode="External"/><Relationship Id="rId5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vimeo.com/843531995?share=copy" TargetMode="External"/><Relationship Id="rId4" Type="http://schemas.openxmlformats.org/officeDocument/2006/relationships/image" Target="../media/image4.png"/><Relationship Id="rId11" Type="http://schemas.openxmlformats.org/officeDocument/2006/relationships/image" Target="../media/image23.png"/><Relationship Id="rId10" Type="http://schemas.openxmlformats.org/officeDocument/2006/relationships/image" Target="../media/image10.jpg"/><Relationship Id="rId9" Type="http://schemas.openxmlformats.org/officeDocument/2006/relationships/image" Target="../media/image2.png"/><Relationship Id="rId5" Type="http://schemas.openxmlformats.org/officeDocument/2006/relationships/image" Target="../media/image20.png"/><Relationship Id="rId6" Type="http://schemas.openxmlformats.org/officeDocument/2006/relationships/image" Target="../media/image14.png"/><Relationship Id="rId7" Type="http://schemas.openxmlformats.org/officeDocument/2006/relationships/image" Target="../media/image16.png"/><Relationship Id="rId8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vimeo.com/843536620?share=copy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15.png"/><Relationship Id="rId6" Type="http://schemas.openxmlformats.org/officeDocument/2006/relationships/hyperlink" Target="https://csinschools.io/intro/0101e" TargetMode="External"/><Relationship Id="rId7" Type="http://schemas.openxmlformats.org/officeDocument/2006/relationships/hyperlink" Target="https://csinschools.io/intro/0101e" TargetMode="External"/><Relationship Id="rId8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vimeo.com/843532044?share=copy" TargetMode="External"/><Relationship Id="rId4" Type="http://schemas.openxmlformats.org/officeDocument/2006/relationships/image" Target="../media/image17.png"/><Relationship Id="rId5" Type="http://schemas.openxmlformats.org/officeDocument/2006/relationships/image" Target="../media/image19.png"/><Relationship Id="rId6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C2A4A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>
            <p:ph type="ctrTitle"/>
          </p:nvPr>
        </p:nvSpPr>
        <p:spPr>
          <a:xfrm>
            <a:off x="578925" y="743925"/>
            <a:ext cx="4656300" cy="99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Lesson 1</a:t>
            </a:r>
            <a:endParaRPr>
              <a:solidFill>
                <a:srgbClr val="FFFFF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61" name="Google Shape;61;p13"/>
          <p:cNvSpPr txBox="1"/>
          <p:nvPr>
            <p:ph idx="1" type="subTitle"/>
          </p:nvPr>
        </p:nvSpPr>
        <p:spPr>
          <a:xfrm>
            <a:off x="579000" y="1621225"/>
            <a:ext cx="4797000" cy="12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0DDAE"/>
                </a:solidFill>
                <a:latin typeface="Francois One"/>
                <a:ea typeface="Francois One"/>
                <a:cs typeface="Francois One"/>
                <a:sym typeface="Francois One"/>
              </a:rPr>
              <a:t>Introduction to </a:t>
            </a:r>
            <a:r>
              <a:rPr lang="en-GB"/>
              <a:t>Coding</a:t>
            </a:r>
            <a:endParaRPr>
              <a:solidFill>
                <a:srgbClr val="30DDAE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7028" y="1460763"/>
            <a:ext cx="1800002" cy="222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0948" y="2687475"/>
            <a:ext cx="1410325" cy="14103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>
            <p:ph idx="4294967295" type="body"/>
          </p:nvPr>
        </p:nvSpPr>
        <p:spPr>
          <a:xfrm>
            <a:off x="6285725" y="4736975"/>
            <a:ext cx="2757300" cy="3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1400">
                <a:solidFill>
                  <a:srgbClr val="CCCCCC"/>
                </a:solidFill>
              </a:rPr>
              <a:t>csinschools.com</a:t>
            </a:r>
            <a:endParaRPr sz="1400">
              <a:solidFill>
                <a:srgbClr val="CCCCC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2"/>
          <p:cNvSpPr/>
          <p:nvPr/>
        </p:nvSpPr>
        <p:spPr>
          <a:xfrm>
            <a:off x="311700" y="1152475"/>
            <a:ext cx="48807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-GB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"Hello, world!"</a:t>
            </a:r>
            <a:r>
              <a:rPr lang="en-GB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5" name="Google Shape;165;p22"/>
          <p:cNvSpPr/>
          <p:nvPr/>
        </p:nvSpPr>
        <p:spPr>
          <a:xfrm>
            <a:off x="5350125" y="0"/>
            <a:ext cx="3801000" cy="51564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2"/>
          <p:cNvSpPr txBox="1"/>
          <p:nvPr>
            <p:ph type="title"/>
          </p:nvPr>
        </p:nvSpPr>
        <p:spPr>
          <a:xfrm>
            <a:off x="311700" y="445025"/>
            <a:ext cx="488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Your first Python program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67" name="Google Shape;167;p22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168" name="Google Shape;168;p22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69" name="Google Shape;169;p22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chemeClr val="lt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chemeClr val="lt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70" name="Google Shape;170;p22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/>
          <p:nvPr/>
        </p:nvSpPr>
        <p:spPr>
          <a:xfrm>
            <a:off x="311700" y="1152475"/>
            <a:ext cx="48807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-GB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"Hello, world!"</a:t>
            </a:r>
            <a:r>
              <a:rPr lang="en-GB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6" name="Google Shape;176;p23"/>
          <p:cNvSpPr/>
          <p:nvPr/>
        </p:nvSpPr>
        <p:spPr>
          <a:xfrm>
            <a:off x="5350125" y="0"/>
            <a:ext cx="3801000" cy="51564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7" name="Google Shape;177;p23"/>
          <p:cNvSpPr txBox="1"/>
          <p:nvPr>
            <p:ph type="title"/>
          </p:nvPr>
        </p:nvSpPr>
        <p:spPr>
          <a:xfrm>
            <a:off x="311700" y="445025"/>
            <a:ext cx="488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Your first Python program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78" name="Google Shape;178;p23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179" name="Google Shape;179;p23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80" name="Google Shape;180;p23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chemeClr val="lt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chemeClr val="lt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81" name="Google Shape;181;p23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2" name="Google Shape;182;p23"/>
          <p:cNvSpPr/>
          <p:nvPr/>
        </p:nvSpPr>
        <p:spPr>
          <a:xfrm>
            <a:off x="2456550" y="2185800"/>
            <a:ext cx="4230900" cy="784800"/>
          </a:xfrm>
          <a:prstGeom prst="roundRect">
            <a:avLst>
              <a:gd fmla="val 6453" name="adj"/>
            </a:avLst>
          </a:prstGeom>
          <a:solidFill>
            <a:schemeClr val="lt1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This is a </a:t>
            </a:r>
            <a:r>
              <a:rPr b="1" lang="en-GB">
                <a:solidFill>
                  <a:srgbClr val="E93761"/>
                </a:solidFill>
                <a:latin typeface="Roboto"/>
                <a:ea typeface="Roboto"/>
                <a:cs typeface="Roboto"/>
                <a:sym typeface="Roboto"/>
              </a:rPr>
              <a:t>command</a:t>
            </a: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. It's one of the </a:t>
            </a: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ways we can tell the computer to do something in Python!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3" name="Google Shape;183;p23"/>
          <p:cNvCxnSpPr>
            <a:stCxn id="182" idx="1"/>
          </p:cNvCxnSpPr>
          <p:nvPr/>
        </p:nvCxnSpPr>
        <p:spPr>
          <a:xfrm rot="10800000">
            <a:off x="1072050" y="1669200"/>
            <a:ext cx="1384500" cy="909000"/>
          </a:xfrm>
          <a:prstGeom prst="straightConnector1">
            <a:avLst/>
          </a:prstGeom>
          <a:noFill/>
          <a:ln cap="flat" cmpd="sng" w="19050">
            <a:solidFill>
              <a:srgbClr val="E9376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/>
          <p:nvPr/>
        </p:nvSpPr>
        <p:spPr>
          <a:xfrm>
            <a:off x="311700" y="1152475"/>
            <a:ext cx="48807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-GB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"Hello, world!"</a:t>
            </a:r>
            <a:r>
              <a:rPr lang="en-GB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5350125" y="0"/>
            <a:ext cx="3801000" cy="51564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4"/>
          <p:cNvSpPr txBox="1"/>
          <p:nvPr>
            <p:ph type="title"/>
          </p:nvPr>
        </p:nvSpPr>
        <p:spPr>
          <a:xfrm>
            <a:off x="311700" y="445025"/>
            <a:ext cx="488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Your first Python program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192" name="Google Shape;192;p24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93" name="Google Shape;193;p24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chemeClr val="lt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chemeClr val="lt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94" name="Google Shape;194;p24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5" name="Google Shape;195;p24"/>
          <p:cNvSpPr/>
          <p:nvPr/>
        </p:nvSpPr>
        <p:spPr>
          <a:xfrm>
            <a:off x="2456550" y="2185800"/>
            <a:ext cx="4230900" cy="784800"/>
          </a:xfrm>
          <a:prstGeom prst="roundRect">
            <a:avLst>
              <a:gd fmla="val 6453" name="adj"/>
            </a:avLst>
          </a:prstGeom>
          <a:solidFill>
            <a:schemeClr val="dk2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This is a </a:t>
            </a:r>
            <a:r>
              <a:rPr b="1" lang="en-GB">
                <a:solidFill>
                  <a:srgbClr val="E93761"/>
                </a:solidFill>
                <a:latin typeface="Roboto"/>
                <a:ea typeface="Roboto"/>
                <a:cs typeface="Roboto"/>
                <a:sym typeface="Roboto"/>
              </a:rPr>
              <a:t>command</a:t>
            </a: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. It's one of the ways we can tell the computer to do something in Python!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6" name="Google Shape;196;p24"/>
          <p:cNvCxnSpPr>
            <a:stCxn id="195" idx="1"/>
          </p:cNvCxnSpPr>
          <p:nvPr/>
        </p:nvCxnSpPr>
        <p:spPr>
          <a:xfrm rot="10800000">
            <a:off x="1072050" y="1669200"/>
            <a:ext cx="1384500" cy="909000"/>
          </a:xfrm>
          <a:prstGeom prst="straightConnector1">
            <a:avLst/>
          </a:prstGeom>
          <a:noFill/>
          <a:ln cap="flat" cmpd="sng" w="19050">
            <a:solidFill>
              <a:srgbClr val="E9376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7" name="Google Shape;197;p24"/>
          <p:cNvSpPr/>
          <p:nvPr/>
        </p:nvSpPr>
        <p:spPr>
          <a:xfrm>
            <a:off x="2608950" y="2338200"/>
            <a:ext cx="4230900" cy="784800"/>
          </a:xfrm>
          <a:prstGeom prst="roundRect">
            <a:avLst>
              <a:gd fmla="val 6453" name="adj"/>
            </a:avLst>
          </a:prstGeom>
          <a:solidFill>
            <a:schemeClr val="lt1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 this case, we're telling it to </a:t>
            </a:r>
            <a:r>
              <a:rPr lang="en-GB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something, which means to display some </a:t>
            </a:r>
            <a:r>
              <a:rPr b="1" lang="en-GB">
                <a:solidFill>
                  <a:srgbClr val="E93761"/>
                </a:solidFill>
                <a:latin typeface="Roboto"/>
                <a:ea typeface="Roboto"/>
                <a:cs typeface="Roboto"/>
                <a:sym typeface="Roboto"/>
              </a:rPr>
              <a:t>text</a:t>
            </a: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in the </a:t>
            </a:r>
            <a:r>
              <a:rPr b="1" lang="en-GB">
                <a:solidFill>
                  <a:srgbClr val="E93761"/>
                </a:solidFill>
                <a:latin typeface="Roboto"/>
                <a:ea typeface="Roboto"/>
                <a:cs typeface="Roboto"/>
                <a:sym typeface="Roboto"/>
              </a:rPr>
              <a:t>console</a:t>
            </a: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/>
          <p:nvPr/>
        </p:nvSpPr>
        <p:spPr>
          <a:xfrm>
            <a:off x="311700" y="1152475"/>
            <a:ext cx="48807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-GB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-GB" sz="1800">
                <a:solidFill>
                  <a:srgbClr val="980000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"Hello, world!"</a:t>
            </a:r>
            <a:r>
              <a:rPr lang="en-GB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03" name="Google Shape;203;p25"/>
          <p:cNvSpPr/>
          <p:nvPr/>
        </p:nvSpPr>
        <p:spPr>
          <a:xfrm>
            <a:off x="5350125" y="0"/>
            <a:ext cx="3801000" cy="51564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5"/>
          <p:cNvSpPr txBox="1"/>
          <p:nvPr>
            <p:ph type="title"/>
          </p:nvPr>
        </p:nvSpPr>
        <p:spPr>
          <a:xfrm>
            <a:off x="311700" y="445025"/>
            <a:ext cx="488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Your first Python program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05" name="Google Shape;205;p25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206" name="Google Shape;206;p25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07" name="Google Shape;207;p25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chemeClr val="lt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chemeClr val="lt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08" name="Google Shape;208;p25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9" name="Google Shape;209;p25"/>
          <p:cNvSpPr/>
          <p:nvPr/>
        </p:nvSpPr>
        <p:spPr>
          <a:xfrm>
            <a:off x="2095500" y="2938900"/>
            <a:ext cx="3991200" cy="1078200"/>
          </a:xfrm>
          <a:prstGeom prst="roundRect">
            <a:avLst>
              <a:gd fmla="val 6453" name="adj"/>
            </a:avLst>
          </a:prstGeom>
          <a:solidFill>
            <a:schemeClr val="lt1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95959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This is the</a:t>
            </a:r>
            <a:r>
              <a:rPr lang="en-GB">
                <a:solidFill>
                  <a:schemeClr val="dk1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-GB">
                <a:solidFill>
                  <a:srgbClr val="E93761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text</a:t>
            </a:r>
            <a:r>
              <a:rPr lang="en-GB">
                <a:solidFill>
                  <a:schemeClr val="dk2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>
                <a:solidFill>
                  <a:srgbClr val="595959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we want to</a:t>
            </a:r>
            <a:r>
              <a:rPr lang="en-GB">
                <a:solidFill>
                  <a:schemeClr val="dk2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>
                <a:solidFill>
                  <a:srgbClr val="9900FF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. We put it inside round brackets </a:t>
            </a: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 )</a:t>
            </a: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so that Python knows this is all we want to </a:t>
            </a:r>
            <a:r>
              <a:rPr lang="en-GB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10" name="Google Shape;210;p25"/>
          <p:cNvCxnSpPr>
            <a:stCxn id="209" idx="0"/>
          </p:cNvCxnSpPr>
          <p:nvPr/>
        </p:nvCxnSpPr>
        <p:spPr>
          <a:xfrm rot="10800000">
            <a:off x="2395200" y="1662400"/>
            <a:ext cx="1695900" cy="1276500"/>
          </a:xfrm>
          <a:prstGeom prst="straightConnector1">
            <a:avLst/>
          </a:prstGeom>
          <a:noFill/>
          <a:ln cap="flat" cmpd="sng" w="19050">
            <a:solidFill>
              <a:srgbClr val="E9376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6"/>
          <p:cNvSpPr/>
          <p:nvPr/>
        </p:nvSpPr>
        <p:spPr>
          <a:xfrm>
            <a:off x="311700" y="1152475"/>
            <a:ext cx="48807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-GB" sz="1800">
                <a:solidFill>
                  <a:srgbClr val="000000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"Hello, world!"</a:t>
            </a:r>
            <a:r>
              <a:rPr lang="en-GB" sz="1800">
                <a:solidFill>
                  <a:srgbClr val="000000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solidFill>
                <a:srgbClr val="0000FF"/>
              </a:solidFill>
              <a:highlight>
                <a:srgbClr val="FFFF00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16" name="Google Shape;216;p26"/>
          <p:cNvSpPr/>
          <p:nvPr/>
        </p:nvSpPr>
        <p:spPr>
          <a:xfrm>
            <a:off x="5350125" y="0"/>
            <a:ext cx="3801000" cy="51564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6"/>
          <p:cNvSpPr txBox="1"/>
          <p:nvPr>
            <p:ph type="title"/>
          </p:nvPr>
        </p:nvSpPr>
        <p:spPr>
          <a:xfrm>
            <a:off x="311700" y="445025"/>
            <a:ext cx="488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Your first Python program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18" name="Google Shape;218;p26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219" name="Google Shape;219;p26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20" name="Google Shape;220;p26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chemeClr val="lt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chemeClr val="lt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21" name="Google Shape;221;p26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2" name="Google Shape;222;p26"/>
          <p:cNvSpPr/>
          <p:nvPr/>
        </p:nvSpPr>
        <p:spPr>
          <a:xfrm>
            <a:off x="2095500" y="2938900"/>
            <a:ext cx="3991200" cy="1078200"/>
          </a:xfrm>
          <a:prstGeom prst="roundRect">
            <a:avLst>
              <a:gd fmla="val 6453" name="adj"/>
            </a:avLst>
          </a:prstGeom>
          <a:solidFill>
            <a:schemeClr val="lt1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This is the</a:t>
            </a:r>
            <a:r>
              <a:rPr lang="en-GB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-GB">
                <a:solidFill>
                  <a:srgbClr val="E93761"/>
                </a:solidFill>
                <a:latin typeface="Roboto"/>
                <a:ea typeface="Roboto"/>
                <a:cs typeface="Roboto"/>
                <a:sym typeface="Roboto"/>
              </a:rPr>
              <a:t>text</a:t>
            </a: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we want to</a:t>
            </a: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. We put it </a:t>
            </a:r>
            <a:r>
              <a:rPr lang="en-GB">
                <a:solidFill>
                  <a:schemeClr val="dk2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inside round brackets </a:t>
            </a:r>
            <a:r>
              <a:rPr lang="en-GB">
                <a:solidFill>
                  <a:schemeClr val="dk1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( )</a:t>
            </a: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so that Python knows this is all we want to </a:t>
            </a:r>
            <a:r>
              <a:rPr lang="en-GB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3" name="Google Shape;223;p26"/>
          <p:cNvCxnSpPr>
            <a:stCxn id="222" idx="0"/>
          </p:cNvCxnSpPr>
          <p:nvPr/>
        </p:nvCxnSpPr>
        <p:spPr>
          <a:xfrm rot="10800000">
            <a:off x="3440400" y="1615000"/>
            <a:ext cx="650700" cy="1323900"/>
          </a:xfrm>
          <a:prstGeom prst="straightConnector1">
            <a:avLst/>
          </a:prstGeom>
          <a:noFill/>
          <a:ln cap="flat" cmpd="sng" w="19050">
            <a:solidFill>
              <a:srgbClr val="E9376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4" name="Google Shape;224;p26"/>
          <p:cNvCxnSpPr/>
          <p:nvPr/>
        </p:nvCxnSpPr>
        <p:spPr>
          <a:xfrm rot="10800000">
            <a:off x="1329900" y="1621900"/>
            <a:ext cx="2761200" cy="1317000"/>
          </a:xfrm>
          <a:prstGeom prst="straightConnector1">
            <a:avLst/>
          </a:prstGeom>
          <a:noFill/>
          <a:ln cap="flat" cmpd="sng" w="19050">
            <a:solidFill>
              <a:srgbClr val="E9376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7"/>
          <p:cNvSpPr/>
          <p:nvPr/>
        </p:nvSpPr>
        <p:spPr>
          <a:xfrm>
            <a:off x="311700" y="1152475"/>
            <a:ext cx="48807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-GB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-GB" sz="1800">
                <a:solidFill>
                  <a:srgbClr val="980000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"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Hello, world!</a:t>
            </a:r>
            <a:r>
              <a:rPr lang="en-GB" sz="1800">
                <a:solidFill>
                  <a:srgbClr val="980000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"</a:t>
            </a:r>
            <a:r>
              <a:rPr lang="en-GB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30" name="Google Shape;230;p27"/>
          <p:cNvSpPr/>
          <p:nvPr/>
        </p:nvSpPr>
        <p:spPr>
          <a:xfrm>
            <a:off x="5350125" y="0"/>
            <a:ext cx="3801000" cy="51564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7"/>
          <p:cNvSpPr txBox="1"/>
          <p:nvPr>
            <p:ph type="title"/>
          </p:nvPr>
        </p:nvSpPr>
        <p:spPr>
          <a:xfrm>
            <a:off x="311700" y="445025"/>
            <a:ext cx="488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Your first Python program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32" name="Google Shape;232;p27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233" name="Google Shape;233;p27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34" name="Google Shape;234;p27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chemeClr val="lt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chemeClr val="lt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35" name="Google Shape;235;p27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6" name="Google Shape;236;p27"/>
          <p:cNvSpPr/>
          <p:nvPr/>
        </p:nvSpPr>
        <p:spPr>
          <a:xfrm>
            <a:off x="2095500" y="2938900"/>
            <a:ext cx="3991200" cy="1078200"/>
          </a:xfrm>
          <a:prstGeom prst="roundRect">
            <a:avLst>
              <a:gd fmla="val 6453" name="adj"/>
            </a:avLst>
          </a:prstGeom>
          <a:solidFill>
            <a:schemeClr val="dk2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37" name="Google Shape;237;p27"/>
          <p:cNvCxnSpPr>
            <a:stCxn id="236" idx="0"/>
          </p:cNvCxnSpPr>
          <p:nvPr/>
        </p:nvCxnSpPr>
        <p:spPr>
          <a:xfrm rot="10800000">
            <a:off x="3331800" y="1621900"/>
            <a:ext cx="759300" cy="1317000"/>
          </a:xfrm>
          <a:prstGeom prst="straightConnector1">
            <a:avLst/>
          </a:prstGeom>
          <a:noFill/>
          <a:ln cap="flat" cmpd="sng" w="19050">
            <a:solidFill>
              <a:srgbClr val="E9376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8" name="Google Shape;238;p27"/>
          <p:cNvCxnSpPr/>
          <p:nvPr/>
        </p:nvCxnSpPr>
        <p:spPr>
          <a:xfrm rot="10800000">
            <a:off x="1458900" y="1567600"/>
            <a:ext cx="2632200" cy="1371300"/>
          </a:xfrm>
          <a:prstGeom prst="straightConnector1">
            <a:avLst/>
          </a:prstGeom>
          <a:noFill/>
          <a:ln cap="flat" cmpd="sng" w="19050">
            <a:solidFill>
              <a:srgbClr val="E9376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9" name="Google Shape;239;p27"/>
          <p:cNvSpPr/>
          <p:nvPr/>
        </p:nvSpPr>
        <p:spPr>
          <a:xfrm>
            <a:off x="2247900" y="3091300"/>
            <a:ext cx="3991200" cy="1078200"/>
          </a:xfrm>
          <a:prstGeom prst="roundRect">
            <a:avLst>
              <a:gd fmla="val 6453" name="adj"/>
            </a:avLst>
          </a:prstGeom>
          <a:solidFill>
            <a:schemeClr val="lt1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So that Python knows this isn't code, we also put the </a:t>
            </a:r>
            <a:r>
              <a:rPr b="1" lang="en-GB">
                <a:solidFill>
                  <a:srgbClr val="E93761"/>
                </a:solidFill>
                <a:latin typeface="Roboto"/>
                <a:ea typeface="Roboto"/>
                <a:cs typeface="Roboto"/>
                <a:sym typeface="Roboto"/>
              </a:rPr>
              <a:t>text</a:t>
            </a: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inside </a:t>
            </a:r>
            <a:r>
              <a:rPr lang="en-GB">
                <a:solidFill>
                  <a:schemeClr val="dk2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quotation marks</a:t>
            </a: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8"/>
          <p:cNvSpPr/>
          <p:nvPr/>
        </p:nvSpPr>
        <p:spPr>
          <a:xfrm>
            <a:off x="311700" y="1152475"/>
            <a:ext cx="48807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-GB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-GB" sz="1800">
                <a:solidFill>
                  <a:srgbClr val="980000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"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Hello, world!</a:t>
            </a:r>
            <a:r>
              <a:rPr lang="en-GB" sz="1800">
                <a:solidFill>
                  <a:srgbClr val="980000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"</a:t>
            </a:r>
            <a:r>
              <a:rPr lang="en-GB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45" name="Google Shape;245;p28"/>
          <p:cNvSpPr/>
          <p:nvPr/>
        </p:nvSpPr>
        <p:spPr>
          <a:xfrm>
            <a:off x="5350125" y="0"/>
            <a:ext cx="3801000" cy="51564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8"/>
          <p:cNvSpPr txBox="1"/>
          <p:nvPr>
            <p:ph type="title"/>
          </p:nvPr>
        </p:nvSpPr>
        <p:spPr>
          <a:xfrm>
            <a:off x="311700" y="445025"/>
            <a:ext cx="488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Your first Python program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47" name="Google Shape;247;p28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248" name="Google Shape;248;p28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49" name="Google Shape;249;p28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chemeClr val="lt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chemeClr val="lt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50" name="Google Shape;250;p28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1" name="Google Shape;251;p28"/>
          <p:cNvSpPr/>
          <p:nvPr/>
        </p:nvSpPr>
        <p:spPr>
          <a:xfrm>
            <a:off x="2095500" y="2938900"/>
            <a:ext cx="3991200" cy="1078200"/>
          </a:xfrm>
          <a:prstGeom prst="roundRect">
            <a:avLst>
              <a:gd fmla="val 6453" name="adj"/>
            </a:avLst>
          </a:prstGeom>
          <a:solidFill>
            <a:schemeClr val="dk2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52" name="Google Shape;252;p28"/>
          <p:cNvCxnSpPr>
            <a:stCxn id="251" idx="0"/>
          </p:cNvCxnSpPr>
          <p:nvPr/>
        </p:nvCxnSpPr>
        <p:spPr>
          <a:xfrm rot="10800000">
            <a:off x="3331800" y="1621900"/>
            <a:ext cx="759300" cy="1317000"/>
          </a:xfrm>
          <a:prstGeom prst="straightConnector1">
            <a:avLst/>
          </a:prstGeom>
          <a:noFill/>
          <a:ln cap="flat" cmpd="sng" w="19050">
            <a:solidFill>
              <a:srgbClr val="E9376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3" name="Google Shape;253;p28"/>
          <p:cNvCxnSpPr/>
          <p:nvPr/>
        </p:nvCxnSpPr>
        <p:spPr>
          <a:xfrm rot="10800000">
            <a:off x="1458900" y="1567600"/>
            <a:ext cx="2632200" cy="1371300"/>
          </a:xfrm>
          <a:prstGeom prst="straightConnector1">
            <a:avLst/>
          </a:prstGeom>
          <a:noFill/>
          <a:ln cap="flat" cmpd="sng" w="19050">
            <a:solidFill>
              <a:srgbClr val="E9376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4" name="Google Shape;254;p28"/>
          <p:cNvSpPr/>
          <p:nvPr/>
        </p:nvSpPr>
        <p:spPr>
          <a:xfrm>
            <a:off x="2247900" y="3091300"/>
            <a:ext cx="3991200" cy="1078200"/>
          </a:xfrm>
          <a:prstGeom prst="roundRect">
            <a:avLst>
              <a:gd fmla="val 6453" name="adj"/>
            </a:avLst>
          </a:prstGeom>
          <a:solidFill>
            <a:schemeClr val="dk2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So that Python knows this isn't code, we also put the </a:t>
            </a:r>
            <a:r>
              <a:rPr b="1" lang="en-GB">
                <a:solidFill>
                  <a:srgbClr val="E93761"/>
                </a:solidFill>
                <a:latin typeface="Roboto"/>
                <a:ea typeface="Roboto"/>
                <a:cs typeface="Roboto"/>
                <a:sym typeface="Roboto"/>
              </a:rPr>
              <a:t>text</a:t>
            </a: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inside </a:t>
            </a:r>
            <a:r>
              <a:rPr lang="en-GB">
                <a:solidFill>
                  <a:schemeClr val="dk2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quotation marks</a:t>
            </a: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5" name="Google Shape;255;p28"/>
          <p:cNvSpPr/>
          <p:nvPr/>
        </p:nvSpPr>
        <p:spPr>
          <a:xfrm>
            <a:off x="2400300" y="3243700"/>
            <a:ext cx="3991200" cy="1078200"/>
          </a:xfrm>
          <a:prstGeom prst="roundRect">
            <a:avLst>
              <a:gd fmla="val 6453" name="adj"/>
            </a:avLst>
          </a:prstGeom>
          <a:solidFill>
            <a:schemeClr val="lt1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We've used </a:t>
            </a:r>
            <a:r>
              <a:rPr lang="en-GB">
                <a:solidFill>
                  <a:schemeClr val="dk2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double quotes " "</a:t>
            </a: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here, but you can use single quotes ' ' if you like!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9"/>
          <p:cNvSpPr/>
          <p:nvPr/>
        </p:nvSpPr>
        <p:spPr>
          <a:xfrm>
            <a:off x="311700" y="1152475"/>
            <a:ext cx="48807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-GB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-GB" sz="1800">
                <a:solidFill>
                  <a:srgbClr val="980000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'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Hello, world!</a:t>
            </a:r>
            <a:r>
              <a:rPr lang="en-GB" sz="1800">
                <a:solidFill>
                  <a:srgbClr val="980000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'</a:t>
            </a:r>
            <a:r>
              <a:rPr lang="en-GB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61" name="Google Shape;261;p29"/>
          <p:cNvSpPr/>
          <p:nvPr/>
        </p:nvSpPr>
        <p:spPr>
          <a:xfrm>
            <a:off x="5350125" y="0"/>
            <a:ext cx="3801000" cy="51564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9"/>
          <p:cNvSpPr txBox="1"/>
          <p:nvPr>
            <p:ph type="title"/>
          </p:nvPr>
        </p:nvSpPr>
        <p:spPr>
          <a:xfrm>
            <a:off x="311700" y="445025"/>
            <a:ext cx="488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Your first Python program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63" name="Google Shape;263;p29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264" name="Google Shape;264;p29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65" name="Google Shape;265;p29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chemeClr val="lt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chemeClr val="lt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66" name="Google Shape;266;p29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7" name="Google Shape;267;p29"/>
          <p:cNvSpPr/>
          <p:nvPr/>
        </p:nvSpPr>
        <p:spPr>
          <a:xfrm>
            <a:off x="2095500" y="2938900"/>
            <a:ext cx="3991200" cy="1078200"/>
          </a:xfrm>
          <a:prstGeom prst="roundRect">
            <a:avLst>
              <a:gd fmla="val 6453" name="adj"/>
            </a:avLst>
          </a:prstGeom>
          <a:solidFill>
            <a:schemeClr val="dk2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68" name="Google Shape;268;p29"/>
          <p:cNvCxnSpPr>
            <a:stCxn id="267" idx="0"/>
          </p:cNvCxnSpPr>
          <p:nvPr/>
        </p:nvCxnSpPr>
        <p:spPr>
          <a:xfrm rot="10800000">
            <a:off x="3331800" y="1621900"/>
            <a:ext cx="759300" cy="1317000"/>
          </a:xfrm>
          <a:prstGeom prst="straightConnector1">
            <a:avLst/>
          </a:prstGeom>
          <a:noFill/>
          <a:ln cap="flat" cmpd="sng" w="19050">
            <a:solidFill>
              <a:srgbClr val="E9376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9" name="Google Shape;269;p29"/>
          <p:cNvCxnSpPr/>
          <p:nvPr/>
        </p:nvCxnSpPr>
        <p:spPr>
          <a:xfrm rot="10800000">
            <a:off x="1458900" y="1567600"/>
            <a:ext cx="2632200" cy="1371300"/>
          </a:xfrm>
          <a:prstGeom prst="straightConnector1">
            <a:avLst/>
          </a:prstGeom>
          <a:noFill/>
          <a:ln cap="flat" cmpd="sng" w="19050">
            <a:solidFill>
              <a:srgbClr val="E9376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0" name="Google Shape;270;p29"/>
          <p:cNvSpPr/>
          <p:nvPr/>
        </p:nvSpPr>
        <p:spPr>
          <a:xfrm>
            <a:off x="2247900" y="3091300"/>
            <a:ext cx="3991200" cy="1078200"/>
          </a:xfrm>
          <a:prstGeom prst="roundRect">
            <a:avLst>
              <a:gd fmla="val 6453" name="adj"/>
            </a:avLst>
          </a:prstGeom>
          <a:solidFill>
            <a:schemeClr val="dk2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So that Python knows this isn't code, we also put the </a:t>
            </a:r>
            <a:r>
              <a:rPr b="1" lang="en-GB">
                <a:solidFill>
                  <a:srgbClr val="E93761"/>
                </a:solidFill>
                <a:latin typeface="Roboto"/>
                <a:ea typeface="Roboto"/>
                <a:cs typeface="Roboto"/>
                <a:sym typeface="Roboto"/>
              </a:rPr>
              <a:t>text</a:t>
            </a: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inside </a:t>
            </a:r>
            <a:r>
              <a:rPr lang="en-GB">
                <a:solidFill>
                  <a:schemeClr val="dk2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quotation marks</a:t>
            </a: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Google Shape;271;p29"/>
          <p:cNvSpPr/>
          <p:nvPr/>
        </p:nvSpPr>
        <p:spPr>
          <a:xfrm>
            <a:off x="2400300" y="3243700"/>
            <a:ext cx="3991200" cy="1078200"/>
          </a:xfrm>
          <a:prstGeom prst="roundRect">
            <a:avLst>
              <a:gd fmla="val 6453" name="adj"/>
            </a:avLst>
          </a:prstGeom>
          <a:solidFill>
            <a:schemeClr val="lt1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We've used double quotes " " here, but you can use </a:t>
            </a:r>
            <a:r>
              <a:rPr lang="en-GB">
                <a:solidFill>
                  <a:schemeClr val="dk2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single quotes ' '</a:t>
            </a: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if you like!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0"/>
          <p:cNvSpPr/>
          <p:nvPr/>
        </p:nvSpPr>
        <p:spPr>
          <a:xfrm>
            <a:off x="311700" y="1152475"/>
            <a:ext cx="48807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-GB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"Hello, world!"</a:t>
            </a:r>
            <a:r>
              <a:rPr lang="en-GB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77" name="Google Shape;277;p30"/>
          <p:cNvSpPr/>
          <p:nvPr/>
        </p:nvSpPr>
        <p:spPr>
          <a:xfrm>
            <a:off x="5350125" y="0"/>
            <a:ext cx="3801000" cy="51564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0"/>
          <p:cNvSpPr txBox="1"/>
          <p:nvPr>
            <p:ph type="title"/>
          </p:nvPr>
        </p:nvSpPr>
        <p:spPr>
          <a:xfrm>
            <a:off x="311700" y="445025"/>
            <a:ext cx="488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Your first Python program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79" name="Google Shape;279;p30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280" name="Google Shape;280;p30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81" name="Google Shape;281;p30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chemeClr val="lt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chemeClr val="lt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82" name="Google Shape;282;p30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3" name="Google Shape;283;p30"/>
          <p:cNvSpPr/>
          <p:nvPr/>
        </p:nvSpPr>
        <p:spPr>
          <a:xfrm>
            <a:off x="2095500" y="2938900"/>
            <a:ext cx="3991200" cy="1078200"/>
          </a:xfrm>
          <a:prstGeom prst="roundRect">
            <a:avLst>
              <a:gd fmla="val 6453" name="adj"/>
            </a:avLst>
          </a:prstGeom>
          <a:solidFill>
            <a:schemeClr val="lt1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Let's </a:t>
            </a:r>
            <a:r>
              <a:rPr b="1" lang="en-GB">
                <a:solidFill>
                  <a:srgbClr val="E93761"/>
                </a:solidFill>
                <a:latin typeface="Roboto"/>
                <a:ea typeface="Roboto"/>
                <a:cs typeface="Roboto"/>
                <a:sym typeface="Roboto"/>
              </a:rPr>
              <a:t>run </a:t>
            </a: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this code to find out what it does! We'll see the </a:t>
            </a:r>
            <a:r>
              <a:rPr b="1" lang="en-GB">
                <a:solidFill>
                  <a:srgbClr val="E93761"/>
                </a:solidFill>
                <a:latin typeface="Roboto"/>
                <a:ea typeface="Roboto"/>
                <a:cs typeface="Roboto"/>
                <a:sym typeface="Roboto"/>
              </a:rPr>
              <a:t>output </a:t>
            </a: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of our program in the </a:t>
            </a:r>
            <a:r>
              <a:rPr b="1" lang="en-GB">
                <a:solidFill>
                  <a:srgbClr val="E93761"/>
                </a:solidFill>
                <a:latin typeface="Roboto"/>
                <a:ea typeface="Roboto"/>
                <a:cs typeface="Roboto"/>
                <a:sym typeface="Roboto"/>
              </a:rPr>
              <a:t>console </a:t>
            </a: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on the right hand side.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1"/>
          <p:cNvSpPr/>
          <p:nvPr/>
        </p:nvSpPr>
        <p:spPr>
          <a:xfrm>
            <a:off x="311700" y="1152475"/>
            <a:ext cx="48807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-GB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"Hello, world!"</a:t>
            </a:r>
            <a:r>
              <a:rPr lang="en-GB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89" name="Google Shape;289;p31"/>
          <p:cNvSpPr/>
          <p:nvPr/>
        </p:nvSpPr>
        <p:spPr>
          <a:xfrm>
            <a:off x="5350125" y="0"/>
            <a:ext cx="3801000" cy="51564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1"/>
          <p:cNvSpPr txBox="1"/>
          <p:nvPr>
            <p:ph type="title"/>
          </p:nvPr>
        </p:nvSpPr>
        <p:spPr>
          <a:xfrm>
            <a:off x="311700" y="445025"/>
            <a:ext cx="488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Your first Python program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291" name="Google Shape;291;p31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292" name="Google Shape;292;p31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293" name="Google Shape;293;p31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chemeClr val="lt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chemeClr val="lt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294" name="Google Shape;294;p31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5" name="Google Shape;295;p31"/>
          <p:cNvSpPr txBox="1"/>
          <p:nvPr/>
        </p:nvSpPr>
        <p:spPr>
          <a:xfrm>
            <a:off x="5593975" y="415950"/>
            <a:ext cx="3274800" cy="36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Hello, world!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Learning objectives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11700" y="1152475"/>
            <a:ext cx="6184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By the end of this lesson, you should be able to: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-GB"/>
              <a:t>access the course resources, and have them working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play a text adventure game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understand what a programming language is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write your first program!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play a game and explore how to modify it</a:t>
            </a:r>
            <a:endParaRPr/>
          </a:p>
        </p:txBody>
      </p:sp>
      <p:sp>
        <p:nvSpPr>
          <p:cNvPr id="71" name="Google Shape;71;p14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0875" y="1211325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3925" y="1939388"/>
            <a:ext cx="988525" cy="98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0875" y="2676187"/>
            <a:ext cx="988525" cy="988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" name="Google Shape;75;p14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76" name="Google Shape;76;p14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77" name="Google Shape;77;p14"/>
            <p:cNvPicPr preferRelativeResize="0"/>
            <p:nvPr/>
          </p:nvPicPr>
          <p:blipFill rotWithShape="1">
            <a:blip r:embed="rId6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2"/>
          <p:cNvSpPr/>
          <p:nvPr/>
        </p:nvSpPr>
        <p:spPr>
          <a:xfrm>
            <a:off x="311700" y="1152475"/>
            <a:ext cx="48807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-GB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"Hello, world!"</a:t>
            </a:r>
            <a:r>
              <a:rPr lang="en-GB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01" name="Google Shape;301;p32"/>
          <p:cNvSpPr/>
          <p:nvPr/>
        </p:nvSpPr>
        <p:spPr>
          <a:xfrm>
            <a:off x="5350125" y="0"/>
            <a:ext cx="3801000" cy="51564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2"/>
          <p:cNvSpPr txBox="1"/>
          <p:nvPr>
            <p:ph type="title"/>
          </p:nvPr>
        </p:nvSpPr>
        <p:spPr>
          <a:xfrm>
            <a:off x="311700" y="445025"/>
            <a:ext cx="488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Your first Python program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303" name="Google Shape;303;p32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304" name="Google Shape;304;p32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305" name="Google Shape;305;p32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chemeClr val="lt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chemeClr val="lt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306" name="Google Shape;306;p32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7" name="Google Shape;307;p32"/>
          <p:cNvSpPr txBox="1"/>
          <p:nvPr/>
        </p:nvSpPr>
        <p:spPr>
          <a:xfrm>
            <a:off x="5593975" y="415950"/>
            <a:ext cx="3274800" cy="36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Hello, world!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08" name="Google Shape;308;p32"/>
          <p:cNvSpPr/>
          <p:nvPr/>
        </p:nvSpPr>
        <p:spPr>
          <a:xfrm>
            <a:off x="2095500" y="2938900"/>
            <a:ext cx="3991200" cy="1078200"/>
          </a:xfrm>
          <a:prstGeom prst="roundRect">
            <a:avLst>
              <a:gd fmla="val 6453" name="adj"/>
            </a:avLst>
          </a:prstGeom>
          <a:solidFill>
            <a:schemeClr val="lt1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Awesome! We got </a:t>
            </a:r>
            <a:r>
              <a:rPr lang="en-GB">
                <a:solidFill>
                  <a:schemeClr val="lt1"/>
                </a:solidFill>
                <a:highlight>
                  <a:srgbClr val="1C2333"/>
                </a:highlight>
                <a:latin typeface="Roboto Mono"/>
                <a:ea typeface="Roboto Mono"/>
                <a:cs typeface="Roboto Mono"/>
                <a:sym typeface="Roboto Mono"/>
              </a:rPr>
              <a:t>Hello, world!</a:t>
            </a: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as our </a:t>
            </a:r>
            <a:r>
              <a:rPr b="1" lang="en-GB">
                <a:solidFill>
                  <a:srgbClr val="E93761"/>
                </a:solidFill>
                <a:latin typeface="Roboto"/>
                <a:ea typeface="Roboto"/>
                <a:cs typeface="Roboto"/>
                <a:sym typeface="Roboto"/>
              </a:rPr>
              <a:t>output</a:t>
            </a: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!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Notice how the quotation marks don't appear.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3"/>
          <p:cNvSpPr/>
          <p:nvPr/>
        </p:nvSpPr>
        <p:spPr>
          <a:xfrm>
            <a:off x="311700" y="1152475"/>
            <a:ext cx="48807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-GB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-GB" sz="1800">
                <a:solidFill>
                  <a:srgbClr val="980000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"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Hello, world!</a:t>
            </a:r>
            <a:r>
              <a:rPr lang="en-GB" sz="1800">
                <a:solidFill>
                  <a:srgbClr val="980000"/>
                </a:solidFill>
                <a:highlight>
                  <a:srgbClr val="FFFF00"/>
                </a:highlight>
                <a:latin typeface="Roboto Mono"/>
                <a:ea typeface="Roboto Mono"/>
                <a:cs typeface="Roboto Mono"/>
                <a:sym typeface="Roboto Mono"/>
              </a:rPr>
              <a:t>"</a:t>
            </a:r>
            <a:r>
              <a:rPr lang="en-GB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14" name="Google Shape;314;p33"/>
          <p:cNvSpPr/>
          <p:nvPr/>
        </p:nvSpPr>
        <p:spPr>
          <a:xfrm>
            <a:off x="5350125" y="0"/>
            <a:ext cx="3801000" cy="51564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3"/>
          <p:cNvSpPr txBox="1"/>
          <p:nvPr>
            <p:ph type="title"/>
          </p:nvPr>
        </p:nvSpPr>
        <p:spPr>
          <a:xfrm>
            <a:off x="311700" y="445025"/>
            <a:ext cx="488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Your first Python program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316" name="Google Shape;316;p33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317" name="Google Shape;317;p33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318" name="Google Shape;318;p33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chemeClr val="lt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chemeClr val="lt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319" name="Google Shape;319;p33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0" name="Google Shape;320;p33"/>
          <p:cNvSpPr txBox="1"/>
          <p:nvPr/>
        </p:nvSpPr>
        <p:spPr>
          <a:xfrm>
            <a:off x="5593975" y="415950"/>
            <a:ext cx="3274800" cy="36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Hello, world!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21" name="Google Shape;321;p33"/>
          <p:cNvSpPr/>
          <p:nvPr/>
        </p:nvSpPr>
        <p:spPr>
          <a:xfrm>
            <a:off x="5517351" y="565775"/>
            <a:ext cx="123000" cy="160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3"/>
          <p:cNvSpPr/>
          <p:nvPr/>
        </p:nvSpPr>
        <p:spPr>
          <a:xfrm>
            <a:off x="7469976" y="565775"/>
            <a:ext cx="123000" cy="160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23" name="Google Shape;323;p33"/>
          <p:cNvCxnSpPr>
            <a:stCxn id="324" idx="0"/>
            <a:endCxn id="321" idx="2"/>
          </p:cNvCxnSpPr>
          <p:nvPr/>
        </p:nvCxnSpPr>
        <p:spPr>
          <a:xfrm rot="-5400000">
            <a:off x="3728850" y="1088950"/>
            <a:ext cx="2212200" cy="1487700"/>
          </a:xfrm>
          <a:prstGeom prst="bentConnector3">
            <a:avLst>
              <a:gd fmla="val 50003" name="adj1"/>
            </a:avLst>
          </a:prstGeom>
          <a:noFill/>
          <a:ln cap="flat" cmpd="sng" w="28575">
            <a:solidFill>
              <a:srgbClr val="E9376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5" name="Google Shape;325;p33"/>
          <p:cNvCxnSpPr>
            <a:stCxn id="324" idx="0"/>
            <a:endCxn id="322" idx="2"/>
          </p:cNvCxnSpPr>
          <p:nvPr/>
        </p:nvCxnSpPr>
        <p:spPr>
          <a:xfrm rot="-5400000">
            <a:off x="4705200" y="112600"/>
            <a:ext cx="2212200" cy="3440400"/>
          </a:xfrm>
          <a:prstGeom prst="bentConnector3">
            <a:avLst>
              <a:gd fmla="val 50003" name="adj1"/>
            </a:avLst>
          </a:prstGeom>
          <a:noFill/>
          <a:ln cap="flat" cmpd="sng" w="28575">
            <a:solidFill>
              <a:srgbClr val="E9376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4" name="Google Shape;324;p33"/>
          <p:cNvSpPr/>
          <p:nvPr/>
        </p:nvSpPr>
        <p:spPr>
          <a:xfrm>
            <a:off x="2095500" y="2938900"/>
            <a:ext cx="3991200" cy="1078200"/>
          </a:xfrm>
          <a:prstGeom prst="roundRect">
            <a:avLst>
              <a:gd fmla="val 6453" name="adj"/>
            </a:avLst>
          </a:prstGeom>
          <a:solidFill>
            <a:schemeClr val="lt1"/>
          </a:solidFill>
          <a:ln cap="flat" cmpd="sng" w="19050">
            <a:solidFill>
              <a:srgbClr val="E9376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Awesome! We got </a:t>
            </a:r>
            <a:r>
              <a:rPr lang="en-GB">
                <a:solidFill>
                  <a:schemeClr val="lt1"/>
                </a:solidFill>
                <a:highlight>
                  <a:srgbClr val="1C2333"/>
                </a:highlight>
                <a:latin typeface="Roboto Mono"/>
                <a:ea typeface="Roboto Mono"/>
                <a:cs typeface="Roboto Mono"/>
                <a:sym typeface="Roboto Mono"/>
              </a:rPr>
              <a:t>Hello, world!</a:t>
            </a: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as our </a:t>
            </a:r>
            <a:r>
              <a:rPr b="1" lang="en-GB">
                <a:solidFill>
                  <a:srgbClr val="E93761"/>
                </a:solidFill>
                <a:latin typeface="Roboto"/>
                <a:ea typeface="Roboto"/>
                <a:cs typeface="Roboto"/>
                <a:sym typeface="Roboto"/>
              </a:rPr>
              <a:t>output</a:t>
            </a: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!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Notice how the </a:t>
            </a:r>
            <a:r>
              <a:rPr lang="en-GB">
                <a:solidFill>
                  <a:schemeClr val="dk2"/>
                </a:solidFill>
                <a:highlight>
                  <a:srgbClr val="FFFF00"/>
                </a:highlight>
                <a:latin typeface="Roboto"/>
                <a:ea typeface="Roboto"/>
                <a:cs typeface="Roboto"/>
                <a:sym typeface="Roboto"/>
              </a:rPr>
              <a:t>quotation marks</a:t>
            </a:r>
            <a:r>
              <a:rPr lang="en-GB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don't appear.</a:t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4"/>
          <p:cNvSpPr/>
          <p:nvPr/>
        </p:nvSpPr>
        <p:spPr>
          <a:xfrm>
            <a:off x="311700" y="1152475"/>
            <a:ext cx="48807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-GB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"Hello, world!"</a:t>
            </a:r>
            <a:r>
              <a:rPr lang="en-GB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31" name="Google Shape;331;p34"/>
          <p:cNvSpPr/>
          <p:nvPr/>
        </p:nvSpPr>
        <p:spPr>
          <a:xfrm>
            <a:off x="5350125" y="0"/>
            <a:ext cx="3801000" cy="51564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4"/>
          <p:cNvSpPr txBox="1"/>
          <p:nvPr>
            <p:ph type="title"/>
          </p:nvPr>
        </p:nvSpPr>
        <p:spPr>
          <a:xfrm>
            <a:off x="311700" y="445025"/>
            <a:ext cx="488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Your first Python program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333" name="Google Shape;333;p34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334" name="Google Shape;334;p34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335" name="Google Shape;335;p34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chemeClr val="lt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chemeClr val="lt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336" name="Google Shape;336;p34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7" name="Google Shape;337;p34"/>
          <p:cNvSpPr txBox="1"/>
          <p:nvPr/>
        </p:nvSpPr>
        <p:spPr>
          <a:xfrm>
            <a:off x="5593975" y="415950"/>
            <a:ext cx="3274800" cy="36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Hello, world!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5"/>
          <p:cNvSpPr/>
          <p:nvPr/>
        </p:nvSpPr>
        <p:spPr>
          <a:xfrm>
            <a:off x="311700" y="1152475"/>
            <a:ext cx="4880700" cy="3643200"/>
          </a:xfrm>
          <a:prstGeom prst="roundRect">
            <a:avLst>
              <a:gd fmla="val 6453" name="adj"/>
            </a:avLst>
          </a:prstGeom>
          <a:solidFill>
            <a:srgbClr val="FAFAFA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9900FF"/>
                </a:solidFill>
                <a:latin typeface="Roboto Mono"/>
                <a:ea typeface="Roboto Mono"/>
                <a:cs typeface="Roboto Mono"/>
                <a:sym typeface="Roboto Mono"/>
              </a:rPr>
              <a:t>print</a:t>
            </a:r>
            <a:r>
              <a:rPr lang="en-GB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-GB" sz="1800">
                <a:solidFill>
                  <a:srgbClr val="980000"/>
                </a:solidFill>
                <a:latin typeface="Roboto Mono"/>
                <a:ea typeface="Roboto Mono"/>
                <a:cs typeface="Roboto Mono"/>
                <a:sym typeface="Roboto Mono"/>
              </a:rPr>
              <a:t>"Hello, world!"</a:t>
            </a:r>
            <a:r>
              <a:rPr lang="en-GB" sz="1800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sz="1800">
              <a:solidFill>
                <a:srgbClr val="0000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43" name="Google Shape;343;p35"/>
          <p:cNvSpPr/>
          <p:nvPr/>
        </p:nvSpPr>
        <p:spPr>
          <a:xfrm>
            <a:off x="5350125" y="0"/>
            <a:ext cx="3801000" cy="5156400"/>
          </a:xfrm>
          <a:prstGeom prst="rect">
            <a:avLst/>
          </a:prstGeom>
          <a:solidFill>
            <a:srgbClr val="1C233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5"/>
          <p:cNvSpPr txBox="1"/>
          <p:nvPr>
            <p:ph type="title"/>
          </p:nvPr>
        </p:nvSpPr>
        <p:spPr>
          <a:xfrm>
            <a:off x="311700" y="445025"/>
            <a:ext cx="488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Your first Python program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345" name="Google Shape;345;p35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346" name="Google Shape;346;p35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347" name="Google Shape;347;p35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chemeClr val="lt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chemeClr val="lt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348" name="Google Shape;348;p35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9" name="Google Shape;349;p35"/>
          <p:cNvSpPr txBox="1"/>
          <p:nvPr/>
        </p:nvSpPr>
        <p:spPr>
          <a:xfrm>
            <a:off x="5593975" y="415950"/>
            <a:ext cx="3274800" cy="36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rPr>
              <a:t>Hello, world!</a:t>
            </a:r>
            <a:endParaRPr sz="1800">
              <a:solidFill>
                <a:schemeClr val="lt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50" name="Google Shape;350;p35"/>
          <p:cNvSpPr/>
          <p:nvPr/>
        </p:nvSpPr>
        <p:spPr>
          <a:xfrm>
            <a:off x="1485150" y="2742625"/>
            <a:ext cx="2533800" cy="462900"/>
          </a:xfrm>
          <a:prstGeom prst="roundRect">
            <a:avLst>
              <a:gd fmla="val 16667" name="adj"/>
            </a:avLst>
          </a:prstGeom>
          <a:solidFill>
            <a:srgbClr val="30DDA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All done!</a:t>
            </a:r>
            <a:endParaRPr b="1" sz="16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Activity: Hello World!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356" name="Google Shape;356;p36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357" name="Google Shape;357;p36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358" name="Google Shape;358;p36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359" name="Google Shape;359;p36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0" name="Google Shape;360;p36"/>
          <p:cNvGrpSpPr/>
          <p:nvPr/>
        </p:nvGrpSpPr>
        <p:grpSpPr>
          <a:xfrm>
            <a:off x="5787713" y="1306678"/>
            <a:ext cx="2277626" cy="2512336"/>
            <a:chOff x="6173075" y="716158"/>
            <a:chExt cx="2659225" cy="2960217"/>
          </a:xfrm>
        </p:grpSpPr>
        <p:pic>
          <p:nvPicPr>
            <p:cNvPr id="361" name="Google Shape;361;p3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173075" y="1237975"/>
              <a:ext cx="2659225" cy="243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2" name="Google Shape;362;p3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2700000">
              <a:off x="7403275" y="847650"/>
              <a:ext cx="634900" cy="634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3" name="Google Shape;363;p36"/>
            <p:cNvSpPr txBox="1"/>
            <p:nvPr/>
          </p:nvSpPr>
          <p:spPr>
            <a:xfrm>
              <a:off x="6746838" y="1377691"/>
              <a:ext cx="1511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5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-GB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Helpful Hints</a:t>
              </a:r>
              <a:endParaRPr b="1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4" name="Google Shape;364;p36"/>
            <p:cNvSpPr txBox="1"/>
            <p:nvPr/>
          </p:nvSpPr>
          <p:spPr>
            <a:xfrm>
              <a:off x="6173092" y="1902086"/>
              <a:ext cx="2659200" cy="121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3600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Roboto"/>
                <a:buChar char="●"/>
              </a:pPr>
              <a:r>
                <a:rPr lang="en-GB" sz="12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This is your very first program!</a:t>
              </a:r>
              <a:br>
                <a:rPr lang="en-GB" sz="12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endParaRPr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3600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Roboto"/>
                <a:buChar char="●"/>
              </a:pPr>
              <a:r>
                <a:rPr lang="en-GB" sz="12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You’ll need to use:</a:t>
              </a:r>
              <a:endParaRPr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1" marL="719999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Roboto"/>
                <a:buChar char="○"/>
              </a:pPr>
              <a:r>
                <a:rPr lang="en-GB" sz="1200">
                  <a:solidFill>
                    <a:srgbClr val="9900FF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print</a:t>
              </a:r>
              <a:r>
                <a:rPr lang="en-GB" sz="1200">
                  <a:solidFill>
                    <a:schemeClr val="dk1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()</a:t>
              </a:r>
              <a:endParaRPr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</p:grpSp>
      <p:pic>
        <p:nvPicPr>
          <p:cNvPr id="365" name="Google Shape;365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1525" y="1351675"/>
            <a:ext cx="3023300" cy="2605676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36"/>
          <p:cNvSpPr/>
          <p:nvPr/>
        </p:nvSpPr>
        <p:spPr>
          <a:xfrm>
            <a:off x="1464255" y="1648178"/>
            <a:ext cx="2455200" cy="1281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7" name="Google Shape;367;p36"/>
          <p:cNvSpPr txBox="1"/>
          <p:nvPr/>
        </p:nvSpPr>
        <p:spPr>
          <a:xfrm>
            <a:off x="841575" y="3957350"/>
            <a:ext cx="37032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latin typeface="Roboto"/>
                <a:ea typeface="Roboto"/>
                <a:cs typeface="Roboto"/>
                <a:sym typeface="Roboto"/>
              </a:rPr>
              <a:t>Activity 01.02</a:t>
            </a:r>
            <a:br>
              <a:rPr lang="en-GB" sz="1900">
                <a:latin typeface="Roboto"/>
                <a:ea typeface="Roboto"/>
                <a:cs typeface="Roboto"/>
                <a:sym typeface="Roboto"/>
              </a:rPr>
            </a:br>
            <a:r>
              <a:rPr lang="en-GB" sz="19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Hello, World!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68" name="Google Shape;368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76113" y="1771762"/>
            <a:ext cx="1034125" cy="103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Activity: Hi to You!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374" name="Google Shape;374;p37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375" name="Google Shape;375;p37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376" name="Google Shape;376;p37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377" name="Google Shape;377;p37"/>
            <p:cNvPicPr preferRelativeResize="0"/>
            <p:nvPr/>
          </p:nvPicPr>
          <p:blipFill rotWithShape="1">
            <a:blip r:embed="rId3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8" name="Google Shape;378;p37"/>
          <p:cNvGrpSpPr/>
          <p:nvPr/>
        </p:nvGrpSpPr>
        <p:grpSpPr>
          <a:xfrm>
            <a:off x="5787713" y="1306678"/>
            <a:ext cx="2277626" cy="2512336"/>
            <a:chOff x="6173075" y="716158"/>
            <a:chExt cx="2659225" cy="2960217"/>
          </a:xfrm>
        </p:grpSpPr>
        <p:pic>
          <p:nvPicPr>
            <p:cNvPr id="379" name="Google Shape;379;p3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173075" y="1237975"/>
              <a:ext cx="2659225" cy="243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0" name="Google Shape;380;p3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2700000">
              <a:off x="7403275" y="847650"/>
              <a:ext cx="634900" cy="634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1" name="Google Shape;381;p37"/>
            <p:cNvSpPr txBox="1"/>
            <p:nvPr/>
          </p:nvSpPr>
          <p:spPr>
            <a:xfrm>
              <a:off x="6746838" y="1377691"/>
              <a:ext cx="1511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5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-GB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Helpful Hints</a:t>
              </a:r>
              <a:endParaRPr b="1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2" name="Google Shape;382;p37"/>
            <p:cNvSpPr txBox="1"/>
            <p:nvPr/>
          </p:nvSpPr>
          <p:spPr>
            <a:xfrm>
              <a:off x="6173092" y="1902086"/>
              <a:ext cx="2659200" cy="121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3600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Roboto"/>
                <a:buChar char="●"/>
              </a:pPr>
              <a:r>
                <a:rPr lang="en-GB" sz="12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Now, remember your quotation marks!</a:t>
              </a:r>
              <a:br>
                <a:rPr lang="en-GB" sz="12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endParaRPr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36000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Roboto"/>
                <a:buChar char="●"/>
              </a:pPr>
              <a:r>
                <a:rPr lang="en-GB" sz="12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You’ll need to use:</a:t>
              </a:r>
              <a:endParaRPr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1" marL="719999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Roboto"/>
                <a:buChar char="○"/>
              </a:pPr>
              <a:r>
                <a:rPr lang="en-GB" sz="1200">
                  <a:solidFill>
                    <a:srgbClr val="9900FF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print</a:t>
              </a:r>
              <a:r>
                <a:rPr lang="en-GB" sz="1200">
                  <a:solidFill>
                    <a:schemeClr val="dk1"/>
                  </a:solidFill>
                  <a:latin typeface="Roboto Mono"/>
                  <a:ea typeface="Roboto Mono"/>
                  <a:cs typeface="Roboto Mono"/>
                  <a:sym typeface="Roboto Mono"/>
                </a:rPr>
                <a:t>()</a:t>
              </a:r>
              <a:endParaRPr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endParaRPr>
            </a:p>
          </p:txBody>
        </p:sp>
      </p:grpSp>
      <p:pic>
        <p:nvPicPr>
          <p:cNvPr id="383" name="Google Shape;383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81525" y="1351675"/>
            <a:ext cx="3023300" cy="2605676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7"/>
          <p:cNvSpPr/>
          <p:nvPr/>
        </p:nvSpPr>
        <p:spPr>
          <a:xfrm>
            <a:off x="1464255" y="1648178"/>
            <a:ext cx="2455200" cy="1281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5" name="Google Shape;385;p37"/>
          <p:cNvSpPr txBox="1"/>
          <p:nvPr/>
        </p:nvSpPr>
        <p:spPr>
          <a:xfrm>
            <a:off x="841575" y="3957350"/>
            <a:ext cx="37032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900">
                <a:latin typeface="Roboto"/>
                <a:ea typeface="Roboto"/>
                <a:cs typeface="Roboto"/>
                <a:sym typeface="Roboto"/>
              </a:rPr>
              <a:t>Activity 01.03</a:t>
            </a:r>
            <a:br>
              <a:rPr lang="en-GB" sz="1900">
                <a:latin typeface="Roboto"/>
                <a:ea typeface="Roboto"/>
                <a:cs typeface="Roboto"/>
                <a:sym typeface="Roboto"/>
              </a:rPr>
            </a:br>
            <a:r>
              <a:rPr lang="en-GB" sz="19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Hi to You!</a:t>
            </a: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86" name="Google Shape;386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76125" y="1771775"/>
            <a:ext cx="1034100" cy="103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8"/>
          <p:cNvSpPr txBox="1"/>
          <p:nvPr>
            <p:ph type="title"/>
          </p:nvPr>
        </p:nvSpPr>
        <p:spPr>
          <a:xfrm>
            <a:off x="311700" y="445025"/>
            <a:ext cx="5588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Extension Activity: Snake!</a:t>
            </a:r>
            <a:endParaRPr/>
          </a:p>
        </p:txBody>
      </p:sp>
      <p:sp>
        <p:nvSpPr>
          <p:cNvPr id="392" name="Google Shape;392;p38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sp>
        <p:nvSpPr>
          <p:cNvPr id="393" name="Google Shape;393;p38"/>
          <p:cNvSpPr txBox="1"/>
          <p:nvPr>
            <p:ph idx="1" type="body"/>
          </p:nvPr>
        </p:nvSpPr>
        <p:spPr>
          <a:xfrm>
            <a:off x="311700" y="1152475"/>
            <a:ext cx="5588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  <p:sp>
        <p:nvSpPr>
          <p:cNvPr id="394" name="Google Shape;394;p38"/>
          <p:cNvSpPr txBox="1"/>
          <p:nvPr/>
        </p:nvSpPr>
        <p:spPr>
          <a:xfrm>
            <a:off x="466275" y="1762825"/>
            <a:ext cx="2995500" cy="21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Snake is a classic game that you can make with Python!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Watch </a:t>
            </a:r>
            <a:r>
              <a:rPr lang="en-GB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this video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and then 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try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the game and edit the code</a:t>
            </a:r>
            <a:r>
              <a:rPr lang="en-GB" sz="18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GB" sz="18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here</a:t>
            </a:r>
            <a:r>
              <a:rPr lang="en-GB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!</a:t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95" name="Google Shape;395;p38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396" name="Google Shape;396;p38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397" name="Google Shape;397;p38"/>
            <p:cNvPicPr preferRelativeResize="0"/>
            <p:nvPr/>
          </p:nvPicPr>
          <p:blipFill rotWithShape="1">
            <a:blip r:embed="rId5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8" name="Google Shape;398;p38"/>
          <p:cNvGrpSpPr/>
          <p:nvPr/>
        </p:nvGrpSpPr>
        <p:grpSpPr>
          <a:xfrm>
            <a:off x="6082475" y="445020"/>
            <a:ext cx="2659225" cy="2960217"/>
            <a:chOff x="6173075" y="716158"/>
            <a:chExt cx="2659225" cy="2960217"/>
          </a:xfrm>
        </p:grpSpPr>
        <p:pic>
          <p:nvPicPr>
            <p:cNvPr id="399" name="Google Shape;399;p3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173075" y="1237975"/>
              <a:ext cx="2659225" cy="2438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0" name="Google Shape;400;p3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2700000">
              <a:off x="7403275" y="847650"/>
              <a:ext cx="634900" cy="634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1" name="Google Shape;401;p38"/>
            <p:cNvSpPr txBox="1"/>
            <p:nvPr/>
          </p:nvSpPr>
          <p:spPr>
            <a:xfrm>
              <a:off x="6746838" y="1467475"/>
              <a:ext cx="1511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5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-GB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Tutorial Video</a:t>
              </a:r>
              <a:endParaRPr b="1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2" name="Google Shape;402;p38"/>
            <p:cNvSpPr txBox="1"/>
            <p:nvPr/>
          </p:nvSpPr>
          <p:spPr>
            <a:xfrm>
              <a:off x="6184175" y="1861075"/>
              <a:ext cx="2498400" cy="121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04800" lvl="0" marL="45720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Roboto"/>
                <a:buChar char="●"/>
              </a:pPr>
              <a:r>
                <a:rPr lang="en-GB" sz="120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Need some help?</a:t>
              </a:r>
              <a:endParaRPr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04800" lvl="0" marL="45720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200"/>
                <a:buFont typeface="Roboto"/>
                <a:buChar char="●"/>
              </a:pPr>
              <a:r>
                <a:rPr lang="en-GB" sz="1200" u="sng">
                  <a:solidFill>
                    <a:schemeClr val="hlink"/>
                  </a:solidFill>
                  <a:latin typeface="Roboto"/>
                  <a:ea typeface="Roboto"/>
                  <a:cs typeface="Roboto"/>
                  <a:sym typeface="Roboto"/>
                  <a:hlinkClick r:id="rId8"/>
                </a:rPr>
                <a:t>Watch the tutorial video.</a:t>
              </a:r>
              <a:endParaRPr sz="12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403" name="Google Shape;403;p38"/>
          <p:cNvPicPr preferRelativeResize="0"/>
          <p:nvPr/>
        </p:nvPicPr>
        <p:blipFill rotWithShape="1">
          <a:blip r:embed="rId9">
            <a:alphaModFix/>
          </a:blip>
          <a:srcRect b="0" l="99" r="89" t="0"/>
          <a:stretch/>
        </p:blipFill>
        <p:spPr>
          <a:xfrm>
            <a:off x="3538238" y="1289775"/>
            <a:ext cx="2073000" cy="3141900"/>
          </a:xfrm>
          <a:prstGeom prst="roundRect">
            <a:avLst>
              <a:gd fmla="val 7782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Reflection: Exit pass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409" name="Google Shape;409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What is one new thing you learnt today?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Write it on a sticky note and stick it on the board before you leave the classroom</a:t>
            </a:r>
            <a:endParaRPr/>
          </a:p>
        </p:txBody>
      </p:sp>
      <p:sp>
        <p:nvSpPr>
          <p:cNvPr id="410" name="Google Shape;410;p39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pic>
        <p:nvPicPr>
          <p:cNvPr id="411" name="Google Shape;41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0907" y="2440750"/>
            <a:ext cx="1357005" cy="13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07487" y="2440750"/>
            <a:ext cx="1357005" cy="135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3" name="Google Shape;413;p39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414" name="Google Shape;414;p39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415" name="Google Shape;415;p39"/>
            <p:cNvPicPr preferRelativeResize="0"/>
            <p:nvPr/>
          </p:nvPicPr>
          <p:blipFill rotWithShape="1">
            <a:blip r:embed="rId5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0"/>
          <p:cNvSpPr/>
          <p:nvPr/>
        </p:nvSpPr>
        <p:spPr>
          <a:xfrm flipH="1" rot="-5400000">
            <a:off x="4955688" y="961013"/>
            <a:ext cx="5149325" cy="3227300"/>
          </a:xfrm>
          <a:prstGeom prst="flowChartManualInpu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License Information</a:t>
            </a:r>
            <a:endParaRPr/>
          </a:p>
        </p:txBody>
      </p:sp>
      <p:sp>
        <p:nvSpPr>
          <p:cNvPr id="422" name="Google Shape;422;p40"/>
          <p:cNvSpPr txBox="1"/>
          <p:nvPr>
            <p:ph idx="1" type="body"/>
          </p:nvPr>
        </p:nvSpPr>
        <p:spPr>
          <a:xfrm>
            <a:off x="311700" y="1152475"/>
            <a:ext cx="5906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/>
              <a:t>These </a:t>
            </a:r>
            <a:r>
              <a:rPr lang="en-GB" sz="14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CS in Schools</a:t>
            </a:r>
            <a:r>
              <a:rPr lang="en-GB" sz="1400"/>
              <a:t> lessons plans, worksheets, and other materials were created by Toan Huynh and Hugh Williams. They are licensed under a </a:t>
            </a:r>
            <a:r>
              <a:rPr lang="en-GB" sz="14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Attribution-ShareAlike 4.0 International License</a:t>
            </a:r>
            <a:r>
              <a:rPr lang="en-GB" sz="1400"/>
              <a:t>.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200"/>
              <a:t>Images, in order of appearance:</a:t>
            </a:r>
            <a:endParaRPr sz="1200"/>
          </a:p>
          <a:p>
            <a:pPr indent="-292100" lvl="0" marL="457200" rtl="0" algn="l">
              <a:spcBef>
                <a:spcPts val="1600"/>
              </a:spcBef>
              <a:spcAft>
                <a:spcPts val="0"/>
              </a:spcAft>
              <a:buSzPts val="1000"/>
              <a:buChar char="●"/>
            </a:pPr>
            <a:r>
              <a:rPr lang="en-GB" sz="1000"/>
              <a:t>"</a:t>
            </a:r>
            <a:r>
              <a:rPr lang="en-GB" sz="1000" u="sng">
                <a:solidFill>
                  <a:schemeClr val="hlink"/>
                </a:solidFill>
                <a:hlinkClick r:id="rId5"/>
              </a:rPr>
              <a:t>Video Conference 1</a:t>
            </a:r>
            <a:r>
              <a:rPr lang="en-GB" sz="1000"/>
              <a:t>" by </a:t>
            </a:r>
            <a:r>
              <a:rPr lang="en-GB" sz="1000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-GB" sz="1000"/>
              <a:t> on </a:t>
            </a:r>
            <a:r>
              <a:rPr lang="en-GB" sz="1000" u="sng">
                <a:solidFill>
                  <a:schemeClr val="accent5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 sz="1000"/>
              <a:t>"</a:t>
            </a:r>
            <a:r>
              <a:rPr lang="en-GB" sz="1000" u="sng">
                <a:solidFill>
                  <a:schemeClr val="hlink"/>
                </a:solidFill>
                <a:hlinkClick r:id="rId8"/>
              </a:rPr>
              <a:t>Video Conference 2</a:t>
            </a:r>
            <a:r>
              <a:rPr lang="en-GB" sz="1000"/>
              <a:t>" by </a:t>
            </a:r>
            <a:r>
              <a:rPr lang="en-GB" sz="1000" u="sng">
                <a:solidFill>
                  <a:schemeClr val="accent5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-GB" sz="1000"/>
              <a:t> on </a:t>
            </a:r>
            <a:r>
              <a:rPr lang="en-GB" sz="1000" u="sng">
                <a:solidFill>
                  <a:schemeClr val="accent5"/>
                </a:solid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 sz="1000"/>
              <a:t>"</a:t>
            </a:r>
            <a:r>
              <a:rPr lang="en-GB" sz="1000" u="sng">
                <a:solidFill>
                  <a:schemeClr val="hlink"/>
                </a:solidFill>
                <a:hlinkClick r:id="rId11"/>
              </a:rPr>
              <a:t>Waymo self-driving car front view</a:t>
            </a:r>
            <a:r>
              <a:rPr lang="en-GB" sz="1000"/>
              <a:t>"</a:t>
            </a:r>
            <a:r>
              <a:rPr lang="en-GB" sz="1000"/>
              <a:t> by Grendelkhan is licensed under CC BY-SA 4.0</a:t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 sz="1000"/>
              <a:t>"</a:t>
            </a:r>
            <a:r>
              <a:rPr lang="en-GB" sz="1000" u="sng">
                <a:solidFill>
                  <a:schemeClr val="hlink"/>
                </a:solidFill>
                <a:hlinkClick r:id="rId12"/>
              </a:rPr>
              <a:t>NAO Robot (bleu et rouge)</a:t>
            </a:r>
            <a:r>
              <a:rPr lang="en-GB" sz="1000"/>
              <a:t>"</a:t>
            </a:r>
            <a:r>
              <a:rPr lang="en-GB" sz="1000"/>
              <a:t> by Softbank Robotics Europe is licensed under CC BY-SA 4.0</a:t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 sz="1000"/>
              <a:t>"</a:t>
            </a:r>
            <a:r>
              <a:rPr lang="en-GB" sz="1000" u="sng">
                <a:solidFill>
                  <a:schemeClr val="hlink"/>
                </a:solidFill>
                <a:hlinkClick r:id="rId13"/>
              </a:rPr>
              <a:t>iOS7 Homescreen blurred (DSC_0719)</a:t>
            </a:r>
            <a:r>
              <a:rPr lang="en-GB" sz="1000"/>
              <a:t>"</a:t>
            </a:r>
            <a:r>
              <a:rPr lang="en-GB" sz="1000"/>
              <a:t> by Jan Piersel is licensed under CC BY-SA 2.0</a:t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 sz="1000"/>
              <a:t>"</a:t>
            </a:r>
            <a:r>
              <a:rPr lang="en-GB" sz="1000" u="sng">
                <a:solidFill>
                  <a:schemeClr val="hlink"/>
                </a:solidFill>
                <a:hlinkClick r:id="rId14"/>
              </a:rPr>
              <a:t>Fortnite Battle Royale Receives New Snipers-Only Mode</a:t>
            </a:r>
            <a:r>
              <a:rPr lang="en-GB" sz="1000"/>
              <a:t>" by BagoGames is licensed under CC BY 2.0</a:t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 sz="1000"/>
              <a:t>"</a:t>
            </a:r>
            <a:r>
              <a:rPr lang="en-GB" sz="1000" u="sng">
                <a:solidFill>
                  <a:schemeClr val="hlink"/>
                </a:solidFill>
                <a:hlinkClick r:id="rId15"/>
              </a:rPr>
              <a:t>Silhouette Teamwork Isolated Computer Man Business</a:t>
            </a:r>
            <a:r>
              <a:rPr lang="en-GB" sz="1000"/>
              <a:t>" is licensed under </a:t>
            </a:r>
            <a:r>
              <a:rPr lang="en-GB" sz="1000" u="sng">
                <a:solidFill>
                  <a:schemeClr val="hlink"/>
                </a:solidFill>
                <a:hlinkClick r:id="rId16"/>
              </a:rPr>
              <a:t>CC0 1.0</a:t>
            </a:r>
            <a:endParaRPr sz="1000"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GB" sz="1000"/>
              <a:t>"</a:t>
            </a:r>
            <a:r>
              <a:rPr lang="en-GB" sz="1000" u="sng">
                <a:solidFill>
                  <a:schemeClr val="hlink"/>
                </a:solidFill>
                <a:hlinkClick r:id="rId17"/>
              </a:rPr>
              <a:t>Yeah!! text</a:t>
            </a:r>
            <a:r>
              <a:rPr lang="en-GB" sz="1000"/>
              <a:t>" by </a:t>
            </a:r>
            <a:r>
              <a:rPr lang="en-GB" sz="1000" u="sng">
                <a:solidFill>
                  <a:schemeClr val="hlink"/>
                </a:solidFill>
                <a:hlinkClick r:id="rId18"/>
              </a:rPr>
              <a:t>rawpixel</a:t>
            </a:r>
            <a:r>
              <a:rPr lang="en-GB" sz="1000"/>
              <a:t> on </a:t>
            </a:r>
            <a:r>
              <a:rPr lang="en-GB" sz="1000" u="sng">
                <a:solidFill>
                  <a:schemeClr val="hlink"/>
                </a:solidFill>
                <a:hlinkClick r:id="rId19"/>
              </a:rPr>
              <a:t>Unsplash</a:t>
            </a:r>
            <a:endParaRPr sz="10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423" name="Google Shape;423;p40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grpSp>
        <p:nvGrpSpPr>
          <p:cNvPr id="424" name="Google Shape;424;p40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425" name="Google Shape;425;p40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426" name="Google Shape;426;p40"/>
            <p:cNvPicPr preferRelativeResize="0"/>
            <p:nvPr/>
          </p:nvPicPr>
          <p:blipFill rotWithShape="1">
            <a:blip r:embed="rId20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Introduction Worksheet &amp; </a:t>
            </a:r>
            <a:r>
              <a:rPr lang="en-GB"/>
              <a:t>Scavenger</a:t>
            </a:r>
            <a:r>
              <a:rPr lang="en-GB"/>
              <a:t> Hunt</a:t>
            </a:r>
            <a:endParaRPr/>
          </a:p>
        </p:txBody>
      </p:sp>
      <p:sp>
        <p:nvSpPr>
          <p:cNvPr id="83" name="Google Shape;83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u="sng">
                <a:solidFill>
                  <a:schemeClr val="hlink"/>
                </a:solidFill>
                <a:hlinkClick r:id="rId3"/>
              </a:rPr>
              <a:t>Make a copy and complete this worksheet</a:t>
            </a:r>
            <a:r>
              <a:rPr lang="en-GB"/>
              <a:t> (</a:t>
            </a:r>
            <a:r>
              <a:rPr lang="en-GB" u="sng">
                <a:solidFill>
                  <a:schemeClr val="hlink"/>
                </a:solidFill>
                <a:hlinkClick r:id="rId4"/>
              </a:rPr>
              <a:t>Microsoft Version</a:t>
            </a:r>
            <a:r>
              <a:rPr lang="en-GB"/>
              <a:t>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Complete it by yourself</a:t>
            </a:r>
            <a:r>
              <a:rPr lang="en-GB"/>
              <a:t>, or together as a class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When you're done, share what you wrote with the person next to you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Review as a class</a:t>
            </a:r>
            <a:endParaRPr/>
          </a:p>
        </p:txBody>
      </p:sp>
      <p:grpSp>
        <p:nvGrpSpPr>
          <p:cNvPr id="84" name="Google Shape;84;p15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85" name="Google Shape;85;p15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86" name="Google Shape;86;p15"/>
            <p:cNvPicPr preferRelativeResize="0"/>
            <p:nvPr/>
          </p:nvPicPr>
          <p:blipFill rotWithShape="1">
            <a:blip r:embed="rId5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7075" y="156375"/>
            <a:ext cx="793000" cy="86136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 txBox="1"/>
          <p:nvPr>
            <p:ph type="title"/>
          </p:nvPr>
        </p:nvSpPr>
        <p:spPr>
          <a:xfrm>
            <a:off x="311700" y="445025"/>
            <a:ext cx="7772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can you produce by coding?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93" name="Google Shape;9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Software that drives cars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Instagram</a:t>
            </a:r>
            <a:r>
              <a:rPr lang="en-GB"/>
              <a:t>, </a:t>
            </a:r>
            <a:r>
              <a:rPr lang="en-GB"/>
              <a:t>Snapchat</a:t>
            </a:r>
            <a:r>
              <a:rPr lang="en-GB"/>
              <a:t>, and </a:t>
            </a:r>
            <a:r>
              <a:rPr lang="en-GB"/>
              <a:t>TikTok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Online shopping apps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Study tools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Hairstyling simulations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Games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Smart robots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… and loads more!</a:t>
            </a:r>
            <a:endParaRPr/>
          </a:p>
        </p:txBody>
      </p:sp>
      <p:sp>
        <p:nvSpPr>
          <p:cNvPr id="94" name="Google Shape;94;p16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38507" y="3718808"/>
            <a:ext cx="1818000" cy="12120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83350" y="2472458"/>
            <a:ext cx="1728300" cy="1147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68300" y="1958110"/>
            <a:ext cx="1441400" cy="144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83350" y="1401612"/>
            <a:ext cx="1728300" cy="972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 rotWithShape="1">
          <a:blip r:embed="rId9">
            <a:alphaModFix/>
          </a:blip>
          <a:srcRect b="13277" l="0" r="0" t="0"/>
          <a:stretch/>
        </p:blipFill>
        <p:spPr>
          <a:xfrm>
            <a:off x="7021599" y="1950074"/>
            <a:ext cx="1818000" cy="9171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100" name="Google Shape;100;p16"/>
          <p:cNvPicPr preferRelativeResize="0"/>
          <p:nvPr/>
        </p:nvPicPr>
        <p:blipFill rotWithShape="1">
          <a:blip r:embed="rId10">
            <a:alphaModFix/>
          </a:blip>
          <a:srcRect b="0" l="0" r="14980" t="0"/>
          <a:stretch/>
        </p:blipFill>
        <p:spPr>
          <a:xfrm>
            <a:off x="7021601" y="2975361"/>
            <a:ext cx="1805400" cy="1194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grpSp>
        <p:nvGrpSpPr>
          <p:cNvPr id="101" name="Google Shape;101;p16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02" name="Google Shape;102;p16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03" name="Google Shape;103;p16"/>
            <p:cNvPicPr preferRelativeResize="0"/>
            <p:nvPr/>
          </p:nvPicPr>
          <p:blipFill rotWithShape="1">
            <a:blip r:embed="rId11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Have you ever...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09" name="Google Shape;109;p17"/>
          <p:cNvSpPr txBox="1"/>
          <p:nvPr>
            <p:ph idx="1" type="body"/>
          </p:nvPr>
        </p:nvSpPr>
        <p:spPr>
          <a:xfrm>
            <a:off x="311700" y="1152475"/>
            <a:ext cx="5973900" cy="38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Had a cool idea for a new app or website?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Have you ever w</a:t>
            </a:r>
            <a:r>
              <a:rPr lang="en-GB"/>
              <a:t>anted to: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create </a:t>
            </a:r>
            <a:r>
              <a:rPr lang="en-GB" sz="1600"/>
              <a:t>amazing new photo and video filters and apps?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cure cancer or be on the forefront of scientific discoveries?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make smarter robots or self-driving vehicles?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make your own website to buy and sell clothes?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make video games as your career?</a:t>
            </a:r>
            <a:endParaRPr sz="16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Have you ever w</a:t>
            </a:r>
            <a:r>
              <a:rPr lang="en-GB"/>
              <a:t>anted to understand how computers and machines seem to be able to learn and "think"?</a:t>
            </a:r>
            <a:endParaRPr/>
          </a:p>
        </p:txBody>
      </p:sp>
      <p:sp>
        <p:nvSpPr>
          <p:cNvPr id="110" name="Google Shape;110;p17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pic>
        <p:nvPicPr>
          <p:cNvPr id="111" name="Google Shape;11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1800" y="1472875"/>
            <a:ext cx="1791875" cy="1791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2" name="Google Shape;112;p17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13" name="Google Shape;113;p17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14" name="Google Shape;114;p17"/>
            <p:cNvPicPr preferRelativeResize="0"/>
            <p:nvPr/>
          </p:nvPicPr>
          <p:blipFill rotWithShape="1">
            <a:blip r:embed="rId4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Skills that you will develop as you learn how to code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311700" y="1152475"/>
            <a:ext cx="5616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Analysing and solving complex problems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Being confident at using and building things using a computer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Being resourceful, investigative, and creative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Making maths come alive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Communication and technical writing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Working in teams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Resilience</a:t>
            </a:r>
            <a:endParaRPr/>
          </a:p>
        </p:txBody>
      </p:sp>
      <p:sp>
        <p:nvSpPr>
          <p:cNvPr id="121" name="Google Shape;121;p18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6050" y="2494272"/>
            <a:ext cx="1265025" cy="1265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1950" y="1483900"/>
            <a:ext cx="1048650" cy="104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1313" y="1540748"/>
            <a:ext cx="1048650" cy="1048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" name="Google Shape;125;p18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26" name="Google Shape;126;p18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27" name="Google Shape;127;p18"/>
            <p:cNvPicPr preferRelativeResize="0"/>
            <p:nvPr/>
          </p:nvPicPr>
          <p:blipFill rotWithShape="1">
            <a:blip r:embed="rId6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7075" y="156375"/>
            <a:ext cx="793000" cy="861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01325" y="1017725"/>
            <a:ext cx="3741350" cy="322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 txBox="1"/>
          <p:nvPr>
            <p:ph type="title"/>
          </p:nvPr>
        </p:nvSpPr>
        <p:spPr>
          <a:xfrm>
            <a:off x="311700" y="445025"/>
            <a:ext cx="7439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Demo: City of Gold!</a:t>
            </a:r>
            <a:endParaRPr/>
          </a:p>
        </p:txBody>
      </p:sp>
      <p:sp>
        <p:nvSpPr>
          <p:cNvPr id="135" name="Google Shape;135;p19"/>
          <p:cNvSpPr txBox="1"/>
          <p:nvPr>
            <p:ph idx="1" type="body"/>
          </p:nvPr>
        </p:nvSpPr>
        <p:spPr>
          <a:xfrm>
            <a:off x="311700" y="4195463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6"/>
              </a:rPr>
              <a:t>Click here to play</a:t>
            </a:r>
            <a:r>
              <a:rPr lang="en-GB" u="sng">
                <a:solidFill>
                  <a:schemeClr val="hlink"/>
                </a:solidFill>
                <a:hlinkClick r:id="rId7"/>
              </a:rPr>
              <a:t> a Text Based Adventure Game - just like your assignment!</a:t>
            </a:r>
            <a:endParaRPr/>
          </a:p>
        </p:txBody>
      </p:sp>
      <p:pic>
        <p:nvPicPr>
          <p:cNvPr id="136" name="Google Shape;136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87563" y="1330025"/>
            <a:ext cx="3168875" cy="171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7075" y="156375"/>
            <a:ext cx="793000" cy="86136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0"/>
          <p:cNvSpPr txBox="1"/>
          <p:nvPr>
            <p:ph type="title"/>
          </p:nvPr>
        </p:nvSpPr>
        <p:spPr>
          <a:xfrm>
            <a:off x="311700" y="445025"/>
            <a:ext cx="7772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computers work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43" name="Google Shape;143;p20"/>
          <p:cNvSpPr txBox="1"/>
          <p:nvPr>
            <p:ph idx="1" type="body"/>
          </p:nvPr>
        </p:nvSpPr>
        <p:spPr>
          <a:xfrm>
            <a:off x="311700" y="1152475"/>
            <a:ext cx="675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Computers can operate very fast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However, they need to be told what to do</a:t>
            </a:r>
            <a:endParaRPr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They need instructions that are step-by-step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They do exactly as they are told</a:t>
            </a:r>
            <a:endParaRPr sz="16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When we give instructions to a computer, we must also communicate in a language that the computer understands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There are many languages that have been invented for computers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What computer "programming languages" do you know?</a:t>
            </a:r>
            <a:endParaRPr/>
          </a:p>
        </p:txBody>
      </p:sp>
      <p:sp>
        <p:nvSpPr>
          <p:cNvPr id="144" name="Google Shape;144;p20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pic>
        <p:nvPicPr>
          <p:cNvPr id="145" name="Google Shape;14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61475" y="1613775"/>
            <a:ext cx="1510075" cy="15100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" name="Google Shape;146;p20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47" name="Google Shape;147;p20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48" name="Google Shape;148;p20"/>
            <p:cNvPicPr preferRelativeResize="0"/>
            <p:nvPr/>
          </p:nvPicPr>
          <p:blipFill rotWithShape="1">
            <a:blip r:embed="rId6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Using the </a:t>
            </a:r>
            <a:r>
              <a:rPr lang="en-GB"/>
              <a:t>Python programming language</a:t>
            </a:r>
            <a:endParaRPr>
              <a:solidFill>
                <a:srgbClr val="25326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54" name="Google Shape;154;p21"/>
          <p:cNvSpPr txBox="1"/>
          <p:nvPr>
            <p:ph idx="1" type="body"/>
          </p:nvPr>
        </p:nvSpPr>
        <p:spPr>
          <a:xfrm>
            <a:off x="311700" y="1152475"/>
            <a:ext cx="6558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We are going to use the Python programming language in this class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Python looks like</a:t>
            </a:r>
            <a:r>
              <a:rPr lang="en-GB" sz="1500"/>
              <a:t> English and is quite readable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There are lots of code already written in Python that you can reuse in your own programs</a:t>
            </a:r>
            <a:endParaRPr sz="15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Python is the most popular programming language in industry</a:t>
            </a:r>
            <a:endParaRPr sz="1500"/>
          </a:p>
          <a:p>
            <a:pPr indent="-3111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-GB" sz="1300"/>
              <a:t>It is used in companies such as Google, Facebook, Amazon, and Microsoft, as well as many schools and universities around the world!</a:t>
            </a:r>
            <a:endParaRPr sz="1300"/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GB" sz="1500"/>
              <a:t>It does require </a:t>
            </a:r>
            <a:r>
              <a:rPr b="1" lang="en-GB" sz="1500">
                <a:solidFill>
                  <a:srgbClr val="E93761"/>
                </a:solidFill>
              </a:rPr>
              <a:t>typing</a:t>
            </a:r>
            <a:r>
              <a:rPr lang="en-GB" sz="1500"/>
              <a:t> though. It may be trickier to get started than some other languages (such as Scratch), but soon enough, you will be able to do things much more quickly!</a:t>
            </a:r>
            <a:endParaRPr sz="1500"/>
          </a:p>
        </p:txBody>
      </p:sp>
      <p:sp>
        <p:nvSpPr>
          <p:cNvPr id="155" name="Google Shape;155;p21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  <p:pic>
        <p:nvPicPr>
          <p:cNvPr id="156" name="Google Shape;15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1725" y="2153675"/>
            <a:ext cx="2489150" cy="8361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7" name="Google Shape;157;p21"/>
          <p:cNvGrpSpPr/>
          <p:nvPr/>
        </p:nvGrpSpPr>
        <p:grpSpPr>
          <a:xfrm>
            <a:off x="7984201" y="4195474"/>
            <a:ext cx="884557" cy="861343"/>
            <a:chOff x="7984201" y="4195474"/>
            <a:chExt cx="884557" cy="861343"/>
          </a:xfrm>
        </p:grpSpPr>
        <p:sp>
          <p:nvSpPr>
            <p:cNvPr id="158" name="Google Shape;158;p21"/>
            <p:cNvSpPr txBox="1"/>
            <p:nvPr/>
          </p:nvSpPr>
          <p:spPr>
            <a:xfrm>
              <a:off x="8320058" y="4663217"/>
              <a:ext cx="548700" cy="39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b="1" lang="en-GB" sz="1000">
                  <a:solidFill>
                    <a:srgbClr val="032F62"/>
                  </a:solidFill>
                  <a:latin typeface="Francois One"/>
                  <a:ea typeface="Francois One"/>
                  <a:cs typeface="Francois One"/>
                  <a:sym typeface="Francois One"/>
                </a:rPr>
                <a:t>‹#›</a:t>
              </a:fld>
              <a:endParaRPr b="1" sz="1000">
                <a:solidFill>
                  <a:srgbClr val="032F62"/>
                </a:solidFill>
                <a:latin typeface="Francois One"/>
                <a:ea typeface="Francois One"/>
                <a:cs typeface="Francois One"/>
                <a:sym typeface="Francois One"/>
              </a:endParaRPr>
            </a:p>
          </p:txBody>
        </p:sp>
        <p:pic>
          <p:nvPicPr>
            <p:cNvPr id="159" name="Google Shape;159;p21"/>
            <p:cNvPicPr preferRelativeResize="0"/>
            <p:nvPr/>
          </p:nvPicPr>
          <p:blipFill rotWithShape="1">
            <a:blip r:embed="rId4">
              <a:alphaModFix/>
            </a:blip>
            <a:srcRect b="19478" l="0" r="0" t="0"/>
            <a:stretch/>
          </p:blipFill>
          <p:spPr>
            <a:xfrm>
              <a:off x="7984201" y="4195474"/>
              <a:ext cx="757577" cy="7530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