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</p:sldIdLst>
  <p:sldSz cx="9144000" cy="5143500" type="screen16x9"/>
  <p:notesSz cx="6858000" cy="9144000"/>
  <p:embeddedFontLst>
    <p:embeddedFont>
      <p:font typeface="Francois One" panose="02000503040000020004" pitchFamily="2" charset="0"/>
      <p:regular r:id="rId132"/>
    </p:embeddedFont>
    <p:embeddedFont>
      <p:font typeface="Roboto" panose="02000000000000000000" pitchFamily="2" charset="0"/>
      <p:regular r:id="rId133"/>
      <p:bold r:id="rId134"/>
      <p:italic r:id="rId135"/>
      <p:boldItalic r:id="rId136"/>
    </p:embeddedFont>
    <p:embeddedFont>
      <p:font typeface="Roboto Mono" panose="00000009000000000000" pitchFamily="49" charset="0"/>
      <p:regular r:id="rId137"/>
      <p:bold r:id="rId138"/>
      <p:italic r:id="rId139"/>
      <p:boldItalic r:id="rId1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730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font" Target="fonts/font7.fntdata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tableStyles" Target="tableStyle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3.fntdata"/><Relationship Id="rId139" Type="http://schemas.openxmlformats.org/officeDocument/2006/relationships/font" Target="fonts/font8.fntdata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font" Target="fonts/font4.fntdata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viewProps" Target="viewProps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font" Target="fonts/font1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2.fntdata"/><Relationship Id="rId16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035080fe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035080fe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7ce4802fe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7ce4802fe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g82297c907f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2" name="Google Shape;1302;g82297c907f_0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82297c907f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82297c907f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g82297c907f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8" name="Google Shape;1328;g82297c907f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g82297c907f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1" name="Google Shape;1341;g82297c907f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8b50f369fd_6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8b50f369fd_6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g8b50f369fd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0" name="Google Shape;1370;g8b50f369fd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g8b50f369fd_5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8" name="Google Shape;1378;g8b50f369fd_5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g8b50f369fd_5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7" name="Google Shape;1387;g8b50f369fd_5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g8b50f369fd_5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6" name="Google Shape;1396;g8b50f369fd_5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g8b50f369fd_5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6" name="Google Shape;1406;g8b50f369fd_5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7ce4802fe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57ce4802fe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g8b50f369fd_5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9" name="Google Shape;1419;g8b50f369fd_5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g8b50f369fd_5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2" name="Google Shape;1432;g8b50f369fd_5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82297c907f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82297c907f_0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82297c907f_0_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4" name="Google Shape;1454;g82297c907f_0_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g82297c907f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3" name="Google Shape;1463;g82297c907f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8b50f369fd_5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2" name="Google Shape;1472;g8b50f369fd_5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g82297c907f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4" name="Google Shape;1484;g82297c907f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g82297c907f_0_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2" name="Google Shape;1492;g82297c907f_0_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g82297c907f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1" name="Google Shape;1501;g82297c907f_0_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g82297c907f_0_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0" name="Google Shape;1510;g82297c907f_0_7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82297c90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82297c90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82297c907f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8" name="Google Shape;1518;g82297c907f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g82297c907f_0_7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8" name="Google Shape;1528;g82297c907f_0_7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2297c907f_0_7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2297c907f_0_7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gfc5dd99c12_0_7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4" name="Google Shape;1544;gfc5dd99c12_0_7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gfc5dd99c12_0_8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2" name="Google Shape;1562;gfc5dd99c12_0_8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g82297c907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1" name="Google Shape;1581;g82297c907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4ce72968ca_0_1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4ce72968ca_0_1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dedc6cd4d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dedc6cd4d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g4ce72968ca_0_18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0" name="Google Shape;1610;g4ce72968ca_0_18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7ce4802fe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7ce4802fe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57ce4802fe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57ce4802fe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fc5dd99c1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fc5dd99c12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fc5dd99c12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fc5dd99c12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c5dd99c12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c5dd99c12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fc5dd99c12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fc5dd99c12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fc5dd99c12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fc5dd99c12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7ce4802fe_0_6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7ce4802fe_0_6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8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fc5dd99c12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fc5dd99c12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fc5dd99c12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fc5dd99c12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fc5dd99c12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fc5dd99c12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c5dd99c12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c5dd99c12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fc5dd99c12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fc5dd99c12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fc5dd99c12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fc5dd99c12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fc5dd99c12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fc5dd99c12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fc5dd99c12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fc5dd99c12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fc5dd99c12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fc5dd99c12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fc5dd99c12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fc5dd99c12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7ce4802fe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7ce4802fe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Answer: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9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fc5dd99c12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fc5dd99c12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fc5dd99c12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fc5dd99c12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fc5dd99c12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fc5dd99c12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fc5dd99c12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fc5dd99c12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fc5dd99c12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fc5dd99c12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fc5dd99c12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fc5dd99c12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fc5dd99c12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fc5dd99c12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fc5dd99c12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fc5dd99c12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fc5dd99c12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fc5dd99c12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fc5dd99c12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fc5dd99c12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7ce4802fe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7ce4802fe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fc5dd99c12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fc5dd99c12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fc5dd99c12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fc5dd99c12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fc5dd99c12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fc5dd99c12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fc5dd99c12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fc5dd99c12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fc5dd99c12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fc5dd99c12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fc5dd99c12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fc5dd99c12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fc5dd99c12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fc5dd99c12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fc5dd99c12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fc5dd99c12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fc5dd99c12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fc5dd99c12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fc5dd99c12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fc5dd99c12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0ea41ff5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0ea41ff5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fc5dd99c12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fc5dd99c12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fc5dd99c12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" name="Google Shape;740;gfc5dd99c12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fc5dd99c12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fc5dd99c12_0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fc5dd99c12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fc5dd99c12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82297c907f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82297c907f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82297c907f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82297c907f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82297c907f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82297c907f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fc5dd99c12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fc5dd99c12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fc5dd99c12_0_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5" name="Google Shape;825;gfc5dd99c12_0_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fc5dd99c1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6" name="Google Shape;836;gfc5dd99c1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7ce4802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7ce4802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82297c907f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82297c907f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82297c907f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82297c907f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fc5dd99c12_0_6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fc5dd99c12_0_6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fc5dd99c12_0_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fc5dd99c12_0_6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9e45a912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9e45a9128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82297c907f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82297c907f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82297c907f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82297c907f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82297c907f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82297c907f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82297c907f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82297c907f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82297c907f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82297c907f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ce72968ca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ce72968ca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82297c907f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82297c907f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82297c907f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82297c907f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82297c907f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82297c907f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82297c907f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82297c907f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82297c907f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0" name="Google Shape;990;g82297c907f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82297c907f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82297c907f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82297c907f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82297c907f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82297c907f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82297c907f_0_3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g107dd8c7f1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0" name="Google Shape;1040;g107dd8c7f1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82297c907f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2" name="Google Shape;1052;g82297c907f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7ce4802f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57ce4802f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g82297c907f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5" name="Google Shape;1065;g82297c907f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82297c907f_0_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7" name="Google Shape;1077;g82297c907f_0_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82297c907f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82297c907f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82297c907f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82297c907f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82297c907f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5" name="Google Shape;1115;g82297c907f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g82297c907f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6" name="Google Shape;1126;g82297c907f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82297c907f_0_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6" name="Google Shape;1136;g82297c907f_0_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82297c907f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82297c907f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82297c907f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82297c907f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82297c907f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5" name="Google Shape;1165;g82297c907f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7ce4802fe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7ce4802fe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82297c907f_0_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" name="Google Shape;1177;g82297c907f_0_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82297c907f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82297c907f_0_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g82297c907f_0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2" name="Google Shape;1202;g82297c907f_0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82297c907f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82297c907f_0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g82297c907f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7" name="Google Shape;1227;g82297c907f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82297c907f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82297c907f_0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g82297c907f_0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2" name="Google Shape;1252;g82297c907f_0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g82297c907f_0_5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5" name="Google Shape;1265;g82297c907f_0_5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g82297c907f_0_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8" name="Google Shape;1278;g82297c907f_0_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82297c907f_0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82297c907f_0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C2A4A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rot="-5400000" flipH="1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4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4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hyperlink" Target="https://csinschools.io/intro/4" TargetMode="External"/><Relationship Id="rId4" Type="http://schemas.openxmlformats.org/officeDocument/2006/relationships/image" Target="../media/image1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sinschools.io/intro/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4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4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4.xml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slide" Target="slide123.xml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hyperlink" Target="https://csinschools.io/inter/0203e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23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hyperlink" Target="https://csinschools.io/inter/0204v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hyperlink" Target="https://csinschools.io/inter/0204e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14.png"/><Relationship Id="rId9" Type="http://schemas.openxmlformats.org/officeDocument/2006/relationships/image" Target="../media/image24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4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aticon.com/free-icon/vote_3174081" TargetMode="External"/><Relationship Id="rId3" Type="http://schemas.openxmlformats.org/officeDocument/2006/relationships/hyperlink" Target="https://csinschools.io/" TargetMode="External"/><Relationship Id="rId7" Type="http://schemas.openxmlformats.org/officeDocument/2006/relationships/hyperlink" Target="https://www.flaticon.com/authors/freepik" TargetMode="External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flaticon.com/authors/vectors-market" TargetMode="External"/><Relationship Id="rId11" Type="http://schemas.openxmlformats.org/officeDocument/2006/relationships/image" Target="../media/image1.png"/><Relationship Id="rId5" Type="http://schemas.openxmlformats.org/officeDocument/2006/relationships/hyperlink" Target="https://www.flaticon.com/free-icon/car_741407" TargetMode="External"/><Relationship Id="rId10" Type="http://schemas.openxmlformats.org/officeDocument/2006/relationships/hyperlink" Target="https://www.flaticon.com/free-icon/chocolate-bar_2553591?term=chocolate%20bar&amp;page=2&amp;position=30" TargetMode="External"/><Relationship Id="rId4" Type="http://schemas.openxmlformats.org/officeDocument/2006/relationships/hyperlink" Target="https://creativecommons.org/licenses/by-sa/4.0/" TargetMode="External"/><Relationship Id="rId9" Type="http://schemas.openxmlformats.org/officeDocument/2006/relationships/hyperlink" Target="https://www.flaticon.com/free-icon/cat_317074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sinschools.io/inter/cheat/docx" TargetMode="External"/><Relationship Id="rId3" Type="http://schemas.openxmlformats.org/officeDocument/2006/relationships/hyperlink" Target="https://csinschools.io/inter/cheat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51.xml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hyperlink" Target="https://csinschools.io/inter/0201e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hyperlink" Target="https://csinschools.io/inter/0202e" TargetMode="External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csinschools.io/inter/0202d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hyperlink" Target="https://csinschools.io/intro/5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hyperlink" Target="https://csinschools.io/intro/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sinschools.io/inter/0201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A4A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>
            <a:spLocks noGrp="1"/>
          </p:cNvSpPr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 </a:t>
            </a:r>
            <a:r>
              <a:rPr lang="en"/>
              <a:t>2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06" name="Google Shape;106;p25"/>
          <p:cNvSpPr txBox="1">
            <a:spLocks noGrp="1"/>
          </p:cNvSpPr>
          <p:nvPr>
            <p:ph type="subTitle" idx="1"/>
          </p:nvPr>
        </p:nvSpPr>
        <p:spPr>
          <a:xfrm>
            <a:off x="579000" y="1621225"/>
            <a:ext cx="4797000" cy="12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Integers and Strings</a:t>
            </a:r>
            <a:endParaRPr>
              <a:solidFill>
                <a:srgbClr val="30DDAE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7" name="Google Shape;1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5"/>
          <p:cNvSpPr txBox="1">
            <a:spLocks noGrp="1"/>
          </p:cNvSpPr>
          <p:nvPr>
            <p:ph type="body" idx="4294967295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CCCCCC"/>
                </a:solidFill>
              </a:rPr>
              <a:t>csinschools.com</a:t>
            </a:r>
            <a:endParaRPr sz="1400">
              <a:solidFill>
                <a:srgbClr val="CCCCCC"/>
              </a:solidFill>
            </a:endParaRPr>
          </a:p>
        </p:txBody>
      </p:sp>
      <p:pic>
        <p:nvPicPr>
          <p:cNvPr id="109" name="Google Shape;10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0950" y="2687475"/>
            <a:ext cx="1410325" cy="14103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5"/>
          <p:cNvSpPr txBox="1"/>
          <p:nvPr/>
        </p:nvSpPr>
        <p:spPr>
          <a:xfrm>
            <a:off x="2849752" y="2849823"/>
            <a:ext cx="7386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1 2 3</a:t>
            </a:r>
            <a:endParaRPr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4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11" name="Google Shape;211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12" name="Google Shape;212;p3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10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13" name="Google Shape;213;p3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214" name="Google Shape;214;p34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>
                <a:highlight>
                  <a:srgbClr val="FFFF00"/>
                </a:highlight>
              </a:rPr>
              <a:t>some text</a:t>
            </a:r>
            <a:endParaRPr sz="1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AC28DDBA-94E7-4264-8017-68C1C8EE3B78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24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05" name="Google Shape;1305;p1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306" name="Google Shape;1306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9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124"/>
          <p:cNvSpPr txBox="1"/>
          <p:nvPr/>
        </p:nvSpPr>
        <p:spPr>
          <a:xfrm>
            <a:off x="53938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08" name="Google Shape;1308;p124"/>
          <p:cNvSpPr txBox="1"/>
          <p:nvPr/>
        </p:nvSpPr>
        <p:spPr>
          <a:xfrm>
            <a:off x="53027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309" name="Google Shape;1309;p124"/>
          <p:cNvCxnSpPr>
            <a:stCxn id="1310" idx="1"/>
          </p:cNvCxnSpPr>
          <p:nvPr/>
        </p:nvCxnSpPr>
        <p:spPr>
          <a:xfrm rot="10800000">
            <a:off x="2639250" y="1966273"/>
            <a:ext cx="591300" cy="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10" name="Google Shape;1310;p124"/>
          <p:cNvSpPr/>
          <p:nvPr/>
        </p:nvSpPr>
        <p:spPr>
          <a:xfrm>
            <a:off x="3230550" y="1579123"/>
            <a:ext cx="2802000" cy="774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This line of code will work, no matter what the original value of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was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1" name="Google Shape;1311;p12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100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12" name="Google Shape;1312;p124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1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318" name="Google Shape;1318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9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319" name="Google Shape;1319;p125"/>
          <p:cNvSpPr txBox="1"/>
          <p:nvPr/>
        </p:nvSpPr>
        <p:spPr>
          <a:xfrm>
            <a:off x="53938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20" name="Google Shape;1320;p125"/>
          <p:cNvSpPr txBox="1"/>
          <p:nvPr/>
        </p:nvSpPr>
        <p:spPr>
          <a:xfrm>
            <a:off x="53027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21" name="Google Shape;1321;p12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101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22" name="Google Shape;1322;p125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125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= x + </a:t>
            </a:r>
            <a:r>
              <a:rPr lang="en" sz="18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324" name="Google Shape;1324;p125"/>
          <p:cNvCxnSpPr>
            <a:stCxn id="1325" idx="1"/>
          </p:cNvCxnSpPr>
          <p:nvPr/>
        </p:nvCxnSpPr>
        <p:spPr>
          <a:xfrm rot="10800000">
            <a:off x="2639250" y="1966273"/>
            <a:ext cx="591300" cy="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25" name="Google Shape;1325;p125"/>
          <p:cNvSpPr/>
          <p:nvPr/>
        </p:nvSpPr>
        <p:spPr>
          <a:xfrm>
            <a:off x="3230550" y="1579123"/>
            <a:ext cx="2802000" cy="774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It will always increase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by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1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331" name="Google Shape;1331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9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332" name="Google Shape;1332;p126"/>
          <p:cNvSpPr txBox="1"/>
          <p:nvPr/>
        </p:nvSpPr>
        <p:spPr>
          <a:xfrm>
            <a:off x="53938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33" name="Google Shape;1333;p126"/>
          <p:cNvSpPr txBox="1"/>
          <p:nvPr/>
        </p:nvSpPr>
        <p:spPr>
          <a:xfrm>
            <a:off x="53027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34" name="Google Shape;1334;p12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102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35" name="Google Shape;1335;p126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336" name="Google Shape;1336;p126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= x + </a:t>
            </a:r>
            <a:r>
              <a:rPr lang="en" sz="18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337" name="Google Shape;1337;p126"/>
          <p:cNvCxnSpPr>
            <a:stCxn id="1338" idx="1"/>
          </p:cNvCxnSpPr>
          <p:nvPr/>
        </p:nvCxnSpPr>
        <p:spPr>
          <a:xfrm rot="10800000">
            <a:off x="2639250" y="1966273"/>
            <a:ext cx="591300" cy="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38" name="Google Shape;1338;p126"/>
          <p:cNvSpPr/>
          <p:nvPr/>
        </p:nvSpPr>
        <p:spPr>
          <a:xfrm>
            <a:off x="3230550" y="1579123"/>
            <a:ext cx="2802000" cy="774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What will happen if we try to run this line of code again?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1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344" name="Google Shape;1344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9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Google Shape;1345;p127"/>
          <p:cNvSpPr txBox="1"/>
          <p:nvPr/>
        </p:nvSpPr>
        <p:spPr>
          <a:xfrm>
            <a:off x="53938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46" name="Google Shape;1346;p127"/>
          <p:cNvSpPr txBox="1"/>
          <p:nvPr/>
        </p:nvSpPr>
        <p:spPr>
          <a:xfrm>
            <a:off x="53027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47" name="Google Shape;1347;p12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103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48" name="Google Shape;1348;p127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349" name="Google Shape;1349;p127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= x + </a:t>
            </a:r>
            <a:r>
              <a:rPr lang="en" sz="18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350" name="Google Shape;1350;p127"/>
          <p:cNvCxnSpPr>
            <a:stCxn id="1351" idx="1"/>
          </p:cNvCxnSpPr>
          <p:nvPr/>
        </p:nvCxnSpPr>
        <p:spPr>
          <a:xfrm rot="10800000">
            <a:off x="2639250" y="1966273"/>
            <a:ext cx="591300" cy="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51" name="Google Shape;1351;p127"/>
          <p:cNvSpPr/>
          <p:nvPr/>
        </p:nvSpPr>
        <p:spPr>
          <a:xfrm>
            <a:off x="3230550" y="1579123"/>
            <a:ext cx="2802000" cy="774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What will happen if we try to run this line of code again?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128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= x + </a:t>
            </a:r>
            <a:r>
              <a:rPr lang="en" sz="18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57" name="Google Shape;1357;p1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358" name="Google Shape;1358;p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9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359" name="Google Shape;1359;p128"/>
          <p:cNvSpPr txBox="1"/>
          <p:nvPr/>
        </p:nvSpPr>
        <p:spPr>
          <a:xfrm>
            <a:off x="53938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60" name="Google Shape;1360;p128"/>
          <p:cNvSpPr txBox="1"/>
          <p:nvPr/>
        </p:nvSpPr>
        <p:spPr>
          <a:xfrm>
            <a:off x="53027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66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61" name="Google Shape;1361;p12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104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62" name="Google Shape;1362;p128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63" name="Google Shape;1363;p128"/>
          <p:cNvCxnSpPr>
            <a:stCxn id="1364" idx="1"/>
          </p:cNvCxnSpPr>
          <p:nvPr/>
        </p:nvCxnSpPr>
        <p:spPr>
          <a:xfrm rot="10800000">
            <a:off x="2639250" y="1966273"/>
            <a:ext cx="591300" cy="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65" name="Google Shape;1365;p128"/>
          <p:cNvCxnSpPr/>
          <p:nvPr/>
        </p:nvCxnSpPr>
        <p:spPr>
          <a:xfrm>
            <a:off x="1716750" y="2585325"/>
            <a:ext cx="0" cy="10653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66" name="Google Shape;1366;p128"/>
          <p:cNvCxnSpPr/>
          <p:nvPr/>
        </p:nvCxnSpPr>
        <p:spPr>
          <a:xfrm>
            <a:off x="1716750" y="3637100"/>
            <a:ext cx="3372600" cy="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67" name="Google Shape;1367;p128"/>
          <p:cNvSpPr/>
          <p:nvPr/>
        </p:nvSpPr>
        <p:spPr>
          <a:xfrm>
            <a:off x="3230550" y="1579123"/>
            <a:ext cx="2802000" cy="774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What will happen if we try to run this line of code again?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sp>
        <p:nvSpPr>
          <p:cNvPr id="1373" name="Google Shape;1373;p12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105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74" name="Google Shape;1374;p12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375" name="Google Shape;1375;p129"/>
          <p:cNvSpPr/>
          <p:nvPr/>
        </p:nvSpPr>
        <p:spPr>
          <a:xfrm>
            <a:off x="515725" y="1241775"/>
            <a:ext cx="62361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45818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a number:"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00FFFF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130"/>
          <p:cNvSpPr/>
          <p:nvPr/>
        </p:nvSpPr>
        <p:spPr>
          <a:xfrm>
            <a:off x="515725" y="1241775"/>
            <a:ext cx="62361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45818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a number:"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00FFFF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81" name="Google Shape;1381;p1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sp>
        <p:nvSpPr>
          <p:cNvPr id="1382" name="Google Shape;1382;p130"/>
          <p:cNvSpPr/>
          <p:nvPr/>
        </p:nvSpPr>
        <p:spPr>
          <a:xfrm>
            <a:off x="3125700" y="2571751"/>
            <a:ext cx="2802000" cy="1042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In fact… we can ask the user to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type in a number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3" name="Google Shape;1383;p13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84" name="Google Shape;1384;p130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131"/>
          <p:cNvSpPr/>
          <p:nvPr/>
        </p:nvSpPr>
        <p:spPr>
          <a:xfrm>
            <a:off x="515725" y="1241775"/>
            <a:ext cx="62361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45818E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"Enter a number:"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rgbClr val="6AA84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00FFFF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90" name="Google Shape;1390;p1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sp>
        <p:nvSpPr>
          <p:cNvPr id="1391" name="Google Shape;1391;p13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107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392" name="Google Shape;1392;p131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393" name="Google Shape;1393;p131"/>
          <p:cNvSpPr/>
          <p:nvPr/>
        </p:nvSpPr>
        <p:spPr>
          <a:xfrm>
            <a:off x="3125700" y="2571751"/>
            <a:ext cx="2802000" cy="1042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In fact… we can ask the user to 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latin typeface="Roboto"/>
                <a:ea typeface="Roboto"/>
                <a:cs typeface="Roboto"/>
                <a:sym typeface="Roboto"/>
              </a:rPr>
              <a:t>type in a number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32"/>
          <p:cNvSpPr/>
          <p:nvPr/>
        </p:nvSpPr>
        <p:spPr>
          <a:xfrm>
            <a:off x="515725" y="1241775"/>
            <a:ext cx="62361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45818E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"Enter a number:"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rgbClr val="6AA84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00FFFF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399" name="Google Shape;1399;p132"/>
          <p:cNvCxnSpPr/>
          <p:nvPr/>
        </p:nvCxnSpPr>
        <p:spPr>
          <a:xfrm rot="10800000">
            <a:off x="3392825" y="1730425"/>
            <a:ext cx="390900" cy="9861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00" name="Google Shape;1400;p1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sp>
        <p:nvSpPr>
          <p:cNvPr id="1401" name="Google Shape;1401;p13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108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02" name="Google Shape;1402;p132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403" name="Google Shape;1403;p132"/>
          <p:cNvSpPr/>
          <p:nvPr/>
        </p:nvSpPr>
        <p:spPr>
          <a:xfrm>
            <a:off x="3125700" y="2571751"/>
            <a:ext cx="2802000" cy="1042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don't know what this will be in advance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33"/>
          <p:cNvSpPr/>
          <p:nvPr/>
        </p:nvSpPr>
        <p:spPr>
          <a:xfrm>
            <a:off x="515725" y="1241775"/>
            <a:ext cx="62361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45818E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"Enter a number:"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rgbClr val="6AA84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00FFFF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09" name="Google Shape;1409;p1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410" name="Google Shape;1410;p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3731" y="191883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1" name="Google Shape;1411;p133"/>
          <p:cNvSpPr txBox="1"/>
          <p:nvPr/>
        </p:nvSpPr>
        <p:spPr>
          <a:xfrm>
            <a:off x="7445705" y="231435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12" name="Google Shape;1412;p133"/>
          <p:cNvSpPr txBox="1"/>
          <p:nvPr/>
        </p:nvSpPr>
        <p:spPr>
          <a:xfrm>
            <a:off x="7354605" y="277155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??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13" name="Google Shape;1413;p13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109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14" name="Google Shape;1414;p133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5" name="Google Shape;1415;p133"/>
          <p:cNvCxnSpPr/>
          <p:nvPr/>
        </p:nvCxnSpPr>
        <p:spPr>
          <a:xfrm rot="10800000">
            <a:off x="3392825" y="1730425"/>
            <a:ext cx="390900" cy="9861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16" name="Google Shape;1416;p133"/>
          <p:cNvSpPr/>
          <p:nvPr/>
        </p:nvSpPr>
        <p:spPr>
          <a:xfrm>
            <a:off x="3125700" y="2571751"/>
            <a:ext cx="2802000" cy="1042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don't know what this will be in advance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5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23" name="Google Shape;223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24" name="Google Shape;224;p3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11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25" name="Google Shape;225;p3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226" name="Google Shape;226;p35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 b="1">
              <a:solidFill>
                <a:srgbClr val="E9376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4E81603C-B2C6-4338-8D59-A25A17A0BA01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134"/>
          <p:cNvSpPr/>
          <p:nvPr/>
        </p:nvSpPr>
        <p:spPr>
          <a:xfrm>
            <a:off x="515725" y="1241775"/>
            <a:ext cx="62361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45818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a number:"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22" name="Google Shape;1422;p1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423" name="Google Shape;1423;p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3731" y="191883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34"/>
          <p:cNvSpPr txBox="1"/>
          <p:nvPr/>
        </p:nvSpPr>
        <p:spPr>
          <a:xfrm>
            <a:off x="7445705" y="231435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25" name="Google Shape;1425;p134"/>
          <p:cNvSpPr txBox="1"/>
          <p:nvPr/>
        </p:nvSpPr>
        <p:spPr>
          <a:xfrm>
            <a:off x="7354605" y="277155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??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26" name="Google Shape;1426;p13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110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27" name="Google Shape;1427;p134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28" name="Google Shape;1428;p134"/>
          <p:cNvCxnSpPr/>
          <p:nvPr/>
        </p:nvCxnSpPr>
        <p:spPr>
          <a:xfrm rot="10800000">
            <a:off x="3392825" y="1730425"/>
            <a:ext cx="390900" cy="9861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29" name="Google Shape;1429;p134"/>
          <p:cNvSpPr/>
          <p:nvPr/>
        </p:nvSpPr>
        <p:spPr>
          <a:xfrm>
            <a:off x="3125700" y="2571751"/>
            <a:ext cx="2802000" cy="1042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don't know what this will be in advance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p1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435" name="Google Shape;1435;p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3731" y="191883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436" name="Google Shape;1436;p135"/>
          <p:cNvSpPr txBox="1"/>
          <p:nvPr/>
        </p:nvSpPr>
        <p:spPr>
          <a:xfrm>
            <a:off x="7445705" y="231435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37" name="Google Shape;1437;p135"/>
          <p:cNvSpPr txBox="1"/>
          <p:nvPr/>
        </p:nvSpPr>
        <p:spPr>
          <a:xfrm>
            <a:off x="7354605" y="277155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??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38" name="Google Shape;1438;p13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111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39" name="Google Shape;1439;p135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440" name="Google Shape;1440;p135"/>
          <p:cNvSpPr/>
          <p:nvPr/>
        </p:nvSpPr>
        <p:spPr>
          <a:xfrm>
            <a:off x="515725" y="1241775"/>
            <a:ext cx="62361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45818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"Enter a number:"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441" name="Google Shape;1441;p135"/>
          <p:cNvCxnSpPr/>
          <p:nvPr/>
        </p:nvCxnSpPr>
        <p:spPr>
          <a:xfrm rot="10800000">
            <a:off x="2551325" y="2049325"/>
            <a:ext cx="1232400" cy="6672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42" name="Google Shape;1442;p135"/>
          <p:cNvSpPr/>
          <p:nvPr/>
        </p:nvSpPr>
        <p:spPr>
          <a:xfrm>
            <a:off x="3125700" y="2571751"/>
            <a:ext cx="2802000" cy="1042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But, we can still increase the value by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– no matter what it was!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1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Variables</a:t>
            </a:r>
            <a:endParaRPr/>
          </a:p>
        </p:txBody>
      </p:sp>
      <p:sp>
        <p:nvSpPr>
          <p:cNvPr id="1448" name="Google Shape;1448;p136"/>
          <p:cNvSpPr txBox="1">
            <a:spLocks noGrp="1"/>
          </p:cNvSpPr>
          <p:nvPr>
            <p:ph type="body" idx="1"/>
          </p:nvPr>
        </p:nvSpPr>
        <p:spPr>
          <a:xfrm>
            <a:off x="311700" y="2143075"/>
            <a:ext cx="8430000" cy="14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is a perfectly valid expression in programming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It makes no sense in mathematics!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However, expressions like this are used often in programming</a:t>
            </a:r>
            <a:endParaRPr/>
          </a:p>
        </p:txBody>
      </p:sp>
      <p:sp>
        <p:nvSpPr>
          <p:cNvPr id="1449" name="Google Shape;1449;p1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9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x + </a:t>
            </a:r>
            <a:r>
              <a:rPr lang="en" sz="30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30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50" name="Google Shape;1450;p13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112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51" name="Google Shape;1451;p136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  <p:sp>
        <p:nvSpPr>
          <p:cNvPr id="1457" name="Google Shape;1457;p1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25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would you write code to do the following?</a:t>
            </a:r>
            <a:endParaRPr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Increase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/>
              <a:t> by </a:t>
            </a:r>
            <a:r>
              <a:rPr lang="en" sz="1800">
                <a:solidFill>
                  <a:srgbClr val="6AA84F"/>
                </a:solidFill>
              </a:rPr>
              <a:t>2</a:t>
            </a:r>
            <a:endParaRPr sz="1800">
              <a:solidFill>
                <a:srgbClr val="6AA84F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Decrease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/>
              <a:t> by </a:t>
            </a:r>
            <a:r>
              <a:rPr lang="en" sz="1800">
                <a:solidFill>
                  <a:srgbClr val="6AA84F"/>
                </a:solidFill>
              </a:rPr>
              <a:t>10</a:t>
            </a:r>
            <a:endParaRPr sz="1800">
              <a:solidFill>
                <a:srgbClr val="6AA84F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Double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 b="1"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Halve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1800" b="1"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Increase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/>
              <a:t> by 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y</a:t>
            </a:r>
            <a:endParaRPr sz="1800" b="1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58" name="Google Shape;1458;p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900" y="1528225"/>
            <a:ext cx="1798200" cy="179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3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113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60" name="Google Shape;1460;p137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1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  <p:sp>
        <p:nvSpPr>
          <p:cNvPr id="1466" name="Google Shape;1466;p1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25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How would you write code to do the following?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Increase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6AA84F"/>
                </a:solidFill>
              </a:rPr>
              <a:t>2</a:t>
            </a:r>
            <a:r>
              <a:rPr lang="en" sz="1800" dirty="0"/>
              <a:t>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+ 2</a:t>
            </a:r>
            <a:endParaRPr sz="1800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Decrease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6AA84F"/>
                </a:solidFill>
              </a:rPr>
              <a:t>10</a:t>
            </a:r>
            <a:r>
              <a:rPr lang="en" sz="1800" dirty="0"/>
              <a:t>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- 10</a:t>
            </a:r>
            <a:endParaRPr sz="1800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Double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* 2</a:t>
            </a:r>
            <a:endParaRPr sz="1800" b="1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Halve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/ 2</a:t>
            </a:r>
            <a:endParaRPr sz="1800" b="1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Increase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+ y</a:t>
            </a: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lang="en-AU" dirty="0"/>
          </a:p>
        </p:txBody>
      </p:sp>
      <p:pic>
        <p:nvPicPr>
          <p:cNvPr id="1467" name="Google Shape;1467;p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900" y="1528225"/>
            <a:ext cx="1798200" cy="179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13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114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69" name="Google Shape;1469;p138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1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your understanding</a:t>
            </a:r>
            <a:endParaRPr/>
          </a:p>
        </p:txBody>
      </p:sp>
      <p:sp>
        <p:nvSpPr>
          <p:cNvPr id="1475" name="Google Shape;1475;p1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25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How would you write code to do the following?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Increase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6AA84F"/>
                </a:solidFill>
              </a:rPr>
              <a:t>2</a:t>
            </a:r>
            <a:r>
              <a:rPr lang="en" sz="1800" dirty="0"/>
              <a:t>		</a:t>
            </a:r>
            <a:r>
              <a:rPr lang="en" sz="18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# 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x = x + 2</a:t>
            </a:r>
            <a:endParaRPr sz="1800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Decrease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6AA84F"/>
                </a:solidFill>
              </a:rPr>
              <a:t>10</a:t>
            </a:r>
            <a:r>
              <a:rPr lang="en" sz="1800" dirty="0"/>
              <a:t>		</a:t>
            </a:r>
            <a:r>
              <a:rPr lang="en" sz="18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# 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x = x - 10</a:t>
            </a:r>
            <a:endParaRPr sz="1800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Double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	</a:t>
            </a:r>
            <a:r>
              <a:rPr lang="en" sz="18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# 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x = x * 2</a:t>
            </a:r>
            <a:endParaRPr sz="1800" b="1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Halve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	</a:t>
            </a:r>
            <a:r>
              <a:rPr lang="en" sz="18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# 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x = x / 2</a:t>
            </a:r>
            <a:endParaRPr sz="1800" b="1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Increase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y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# 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x = x + y</a:t>
            </a:r>
            <a:endParaRPr sz="1800" dirty="0">
              <a:solidFill>
                <a:srgbClr val="BF9000"/>
              </a:solidFill>
            </a:endParaRPr>
          </a:p>
        </p:txBody>
      </p:sp>
      <p:pic>
        <p:nvPicPr>
          <p:cNvPr id="1476" name="Google Shape;1476;p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900" y="1528225"/>
            <a:ext cx="1798200" cy="179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7" name="Google Shape;1477;p139"/>
          <p:cNvSpPr/>
          <p:nvPr/>
        </p:nvSpPr>
        <p:spPr>
          <a:xfrm>
            <a:off x="4017075" y="1635300"/>
            <a:ext cx="227700" cy="1928700"/>
          </a:xfrm>
          <a:prstGeom prst="rect">
            <a:avLst/>
          </a:prstGeom>
          <a:solidFill>
            <a:srgbClr val="00FF00">
              <a:alpha val="45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13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115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79" name="Google Shape;1479;p139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480" name="Google Shape;1480;p139"/>
          <p:cNvSpPr txBox="1"/>
          <p:nvPr/>
        </p:nvSpPr>
        <p:spPr>
          <a:xfrm>
            <a:off x="3822825" y="4112525"/>
            <a:ext cx="3840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These are comments,</a:t>
            </a:r>
            <a:r>
              <a:rPr lang="en"/>
              <a:t> </a:t>
            </a: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click here</a:t>
            </a: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for more info!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481" name="Google Shape;1481;p1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02986" y="3974075"/>
            <a:ext cx="677100" cy="67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140"/>
          <p:cNvSpPr txBox="1">
            <a:spLocks noGrp="1"/>
          </p:cNvSpPr>
          <p:nvPr>
            <p:ph type="title"/>
          </p:nvPr>
        </p:nvSpPr>
        <p:spPr>
          <a:xfrm>
            <a:off x="311700" y="2280750"/>
            <a:ext cx="8520600" cy="5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Now, you have a try!</a:t>
            </a:r>
            <a:endParaRPr/>
          </a:p>
        </p:txBody>
      </p:sp>
      <p:pic>
        <p:nvPicPr>
          <p:cNvPr id="1487" name="Google Shape;1487;p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5913" y="1288575"/>
            <a:ext cx="992175" cy="99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8" name="Google Shape;1488;p14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89" name="Google Shape;1489;p140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Have a try</a:t>
            </a:r>
            <a:endParaRPr/>
          </a:p>
        </p:txBody>
      </p:sp>
      <p:sp>
        <p:nvSpPr>
          <p:cNvPr id="1495" name="Google Shape;1495;p1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25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How would you write code to do the following?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Increase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6AA84F"/>
                </a:solidFill>
              </a:rPr>
              <a:t>5</a:t>
            </a:r>
            <a:r>
              <a:rPr lang="en" sz="1800" dirty="0"/>
              <a:t>	</a:t>
            </a:r>
            <a:endParaRPr sz="1800" dirty="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Decrease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6AA84F"/>
                </a:solidFill>
              </a:rPr>
              <a:t>2</a:t>
            </a:r>
            <a:r>
              <a:rPr lang="en" sz="1800" dirty="0"/>
              <a:t>		</a:t>
            </a:r>
            <a:endParaRPr sz="1800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Triple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		</a:t>
            </a:r>
            <a:endParaRPr sz="1800" b="1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Divide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dirty="0"/>
              <a:t>by </a:t>
            </a:r>
            <a:r>
              <a:rPr lang="en" sz="1800" dirty="0">
                <a:solidFill>
                  <a:srgbClr val="6AA84F"/>
                </a:solidFill>
              </a:rPr>
              <a:t>4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		</a:t>
            </a:r>
            <a:endParaRPr sz="1800" b="1"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Multiply </a:t>
            </a: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y</a:t>
            </a:r>
            <a:r>
              <a:rPr lang="en" sz="1800" dirty="0"/>
              <a:t> by</a:t>
            </a:r>
            <a:r>
              <a:rPr lang="en" sz="1800" dirty="0">
                <a:solidFill>
                  <a:srgbClr val="980000"/>
                </a:solidFill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	</a:t>
            </a:r>
            <a:endParaRPr sz="1800" dirty="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496" name="Google Shape;1496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900" y="1528225"/>
            <a:ext cx="1798200" cy="179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7" name="Google Shape;1497;p14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117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498" name="Google Shape;1498;p141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1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Have a try</a:t>
            </a:r>
            <a:endParaRPr/>
          </a:p>
        </p:txBody>
      </p:sp>
      <p:sp>
        <p:nvSpPr>
          <p:cNvPr id="1504" name="Google Shape;1504;p1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25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How would you write code to do the following?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Increase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6AA84F"/>
                </a:solidFill>
              </a:rPr>
              <a:t>5</a:t>
            </a:r>
            <a:r>
              <a:rPr lang="en" sz="1800" dirty="0"/>
              <a:t>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+ 5</a:t>
            </a:r>
            <a:endParaRPr sz="1800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Decrease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/>
              <a:t> by </a:t>
            </a:r>
            <a:r>
              <a:rPr lang="en" sz="1800" dirty="0">
                <a:solidFill>
                  <a:srgbClr val="6AA84F"/>
                </a:solidFill>
              </a:rPr>
              <a:t>2</a:t>
            </a:r>
            <a:r>
              <a:rPr lang="en" sz="1800" dirty="0"/>
              <a:t>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- 2</a:t>
            </a:r>
            <a:endParaRPr sz="1800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Triple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* 3</a:t>
            </a:r>
            <a:endParaRPr sz="1800" b="1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Divide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dirty="0"/>
              <a:t>by </a:t>
            </a:r>
            <a:r>
              <a:rPr lang="en" sz="1800" dirty="0">
                <a:solidFill>
                  <a:srgbClr val="6AA84F"/>
                </a:solidFill>
              </a:rPr>
              <a:t>4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x / 4</a:t>
            </a:r>
            <a:endParaRPr sz="1800" b="1" dirty="0">
              <a:solidFill>
                <a:srgbClr val="BF9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Multiply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</a:t>
            </a:r>
            <a:r>
              <a:rPr lang="en" sz="1800" dirty="0"/>
              <a:t> by</a:t>
            </a:r>
            <a:r>
              <a:rPr lang="en" sz="1800" dirty="0">
                <a:solidFill>
                  <a:srgbClr val="980000"/>
                </a:solidFill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# x = y * x</a:t>
            </a:r>
            <a:endParaRPr sz="1800" dirty="0">
              <a:solidFill>
                <a:srgbClr val="BF9000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505" name="Google Shape;1505;p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900" y="1528225"/>
            <a:ext cx="1798200" cy="179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6" name="Google Shape;1506;p14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118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507" name="Google Shape;1507;p142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1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we've learnt about variables</a:t>
            </a:r>
            <a:endParaRPr/>
          </a:p>
        </p:txBody>
      </p:sp>
      <p:sp>
        <p:nvSpPr>
          <p:cNvPr id="1513" name="Google Shape;1513;p1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37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b="1" dirty="0">
                <a:solidFill>
                  <a:srgbClr val="E93761"/>
                </a:solidFill>
              </a:rPr>
              <a:t>Variables</a:t>
            </a:r>
            <a:r>
              <a:rPr lang="en" dirty="0"/>
              <a:t> are used to store changing information in a program</a:t>
            </a:r>
            <a:endParaRPr dirty="0"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dirty="0"/>
              <a:t>They are like buckets with a name that store things</a:t>
            </a:r>
            <a:endParaRPr dirty="0"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b="1" dirty="0">
                <a:solidFill>
                  <a:srgbClr val="E93761"/>
                </a:solidFill>
              </a:rPr>
              <a:t>Initialising</a:t>
            </a:r>
            <a:r>
              <a:rPr lang="en" dirty="0"/>
              <a:t> variables:</a:t>
            </a:r>
            <a:endParaRPr dirty="0"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dirty="0"/>
              <a:t>Variables on the RHS of the </a:t>
            </a:r>
            <a:r>
              <a:rPr lang="en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/>
              <a:t> doesn't change the variable:</a:t>
            </a:r>
            <a:endParaRPr dirty="0"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</a:pPr>
            <a:r>
              <a:rPr lang="en" sz="1800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y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/>
              <a:t> 	</a:t>
            </a:r>
            <a:r>
              <a:rPr lang="en" sz="1800" dirty="0">
                <a:solidFill>
                  <a:srgbClr val="BF9000"/>
                </a:solidFill>
              </a:rPr>
              <a:t># </a:t>
            </a:r>
            <a:r>
              <a:rPr lang="en" sz="1800" dirty="0">
                <a:solidFill>
                  <a:srgbClr val="BF9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BF9000"/>
                </a:solidFill>
              </a:rPr>
              <a:t> doesn't change!</a:t>
            </a:r>
            <a:endParaRPr sz="1800" dirty="0">
              <a:solidFill>
                <a:srgbClr val="BF9000"/>
              </a:solidFill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dirty="0"/>
              <a:t>How to change the value of the same variable:</a:t>
            </a:r>
            <a:endParaRPr dirty="0"/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○"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</a:t>
            </a:r>
            <a:r>
              <a:rPr lang="en" sz="1800" dirty="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12</a:t>
            </a:r>
            <a:r>
              <a:rPr lang="en" sz="1800" dirty="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800" dirty="0"/>
              <a:t>	</a:t>
            </a:r>
            <a:endParaRPr sz="1800" dirty="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514" name="Google Shape;1514;p14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119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515" name="Google Shape;1515;p143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6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6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5" name="Google Shape;235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36" name="Google Shape;236;p3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sp>
        <p:nvSpPr>
          <p:cNvPr id="237" name="Google Shape;23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8" name="Google Shape;238;p36"/>
          <p:cNvSpPr txBox="1"/>
          <p:nvPr/>
        </p:nvSpPr>
        <p:spPr>
          <a:xfrm>
            <a:off x="4736138" y="4275675"/>
            <a:ext cx="424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Click here</a:t>
            </a: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for more info on the </a:t>
            </a:r>
            <a:r>
              <a:rPr lang="en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function and strings.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239" name="Google Shape;23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8123" y="4137225"/>
            <a:ext cx="677100" cy="6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DC3553B2-300B-433D-A54A-1C13A2D398EB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1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Modifying variables</a:t>
            </a:r>
            <a:endParaRPr/>
          </a:p>
        </p:txBody>
      </p:sp>
      <p:sp>
        <p:nvSpPr>
          <p:cNvPr id="1521" name="Google Shape;1521;p1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1826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will be occasions when you will need to change the value of a variable from its original value</a:t>
            </a:r>
            <a:br>
              <a:rPr lang="en"/>
            </a:b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 example: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Decrease chocolates by 3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score by 10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Decrease health by 5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money by $100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>
                <a:highlight>
                  <a:srgbClr val="FFFF00"/>
                </a:highlight>
              </a:rPr>
              <a:t>Increase number of "likes" by 1</a:t>
            </a:r>
            <a:endParaRPr/>
          </a:p>
        </p:txBody>
      </p:sp>
      <p:cxnSp>
        <p:nvCxnSpPr>
          <p:cNvPr id="1522" name="Google Shape;1522;p144"/>
          <p:cNvCxnSpPr/>
          <p:nvPr/>
        </p:nvCxnSpPr>
        <p:spPr>
          <a:xfrm rot="10800000">
            <a:off x="3892901" y="3887050"/>
            <a:ext cx="1424100" cy="6408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23" name="Google Shape;1523;p144"/>
          <p:cNvSpPr/>
          <p:nvPr/>
        </p:nvSpPr>
        <p:spPr>
          <a:xfrm>
            <a:off x="4637400" y="3773476"/>
            <a:ext cx="2802000" cy="1042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Let's apply what we've learnt to write this little program...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4" name="Google Shape;1524;p14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120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525" name="Google Shape;1525;p144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1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Increase number of "likes" by 1</a:t>
            </a:r>
            <a:endParaRPr/>
          </a:p>
        </p:txBody>
      </p:sp>
      <p:sp>
        <p:nvSpPr>
          <p:cNvPr id="1531" name="Google Shape;1531;p1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1826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num_likes = num_likes +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>
              <a:solidFill>
                <a:srgbClr val="6AA84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32" name="Google Shape;1532;p14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121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533" name="Google Shape;1533;p145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1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Increase number of "likes" by 1</a:t>
            </a:r>
            <a:endParaRPr/>
          </a:p>
        </p:txBody>
      </p:sp>
      <p:sp>
        <p:nvSpPr>
          <p:cNvPr id="1539" name="Google Shape;1539;p1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num_likes = num_likes +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line of code will work no matter what the original value of 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num_likes</a:t>
            </a:r>
            <a:r>
              <a:rPr lang="en"/>
              <a:t> was</a:t>
            </a:r>
            <a:endParaRPr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e.g. Whether the original number of likes were: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/>
              <a:t>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/>
              <a:t>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13</a:t>
            </a:r>
            <a:r>
              <a:rPr lang="en"/>
              <a:t>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67</a:t>
            </a:r>
            <a:r>
              <a:rPr lang="en"/>
              <a:t> or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-200</a:t>
            </a:r>
            <a:r>
              <a:rPr lang="en"/>
              <a:t>, this line of code will </a:t>
            </a:r>
            <a:r>
              <a:rPr lang="en" b="1">
                <a:solidFill>
                  <a:srgbClr val="E93761"/>
                </a:solidFill>
              </a:rPr>
              <a:t>always</a:t>
            </a:r>
            <a:r>
              <a:rPr lang="en"/>
              <a:t> increase it by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For those examples, the new values will be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 sz="1800"/>
              <a:t>,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11</a:t>
            </a:r>
            <a:r>
              <a:rPr lang="en" sz="1800"/>
              <a:t>,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14</a:t>
            </a:r>
            <a:r>
              <a:rPr lang="en" sz="1800"/>
              <a:t>,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68</a:t>
            </a:r>
            <a:r>
              <a:rPr lang="en" sz="1800"/>
              <a:t>,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-199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Note: this line of code </a:t>
            </a:r>
            <a:r>
              <a:rPr lang="en" b="1"/>
              <a:t>does not </a:t>
            </a:r>
            <a:r>
              <a:rPr lang="en"/>
              <a:t>make sense as a mathematical statement!</a:t>
            </a:r>
            <a:endParaRPr/>
          </a:p>
        </p:txBody>
      </p:sp>
      <p:sp>
        <p:nvSpPr>
          <p:cNvPr id="1540" name="Google Shape;1540;p14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122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541" name="Google Shape;1541;p146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1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Activity: Thumbs Up and Down!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547" name="Google Shape;1547;p14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grpSp>
        <p:nvGrpSpPr>
          <p:cNvPr id="1548" name="Google Shape;1548;p14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549" name="Google Shape;1549;p14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123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550" name="Google Shape;1550;p147"/>
            <p:cNvPicPr preferRelativeResize="0"/>
            <p:nvPr/>
          </p:nvPicPr>
          <p:blipFill rotWithShape="1">
            <a:blip r:embed="rId3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51" name="Google Shape;1551;p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1525" y="1351675"/>
            <a:ext cx="3023300" cy="2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2" name="Google Shape;1552;p147"/>
          <p:cNvSpPr/>
          <p:nvPr/>
        </p:nvSpPr>
        <p:spPr>
          <a:xfrm>
            <a:off x="1464255" y="1648178"/>
            <a:ext cx="2455200" cy="1281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3" name="Google Shape;1553;p147"/>
          <p:cNvSpPr txBox="1"/>
          <p:nvPr/>
        </p:nvSpPr>
        <p:spPr>
          <a:xfrm>
            <a:off x="841575" y="3957350"/>
            <a:ext cx="37032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latin typeface="Roboto"/>
                <a:ea typeface="Roboto"/>
                <a:cs typeface="Roboto"/>
                <a:sym typeface="Roboto"/>
              </a:rPr>
              <a:t>Activity 02.03</a:t>
            </a:r>
            <a:br>
              <a:rPr lang="en" sz="1900">
                <a:latin typeface="Roboto"/>
                <a:ea typeface="Roboto"/>
                <a:cs typeface="Roboto"/>
                <a:sym typeface="Roboto"/>
              </a:rPr>
            </a:b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Thumbs Up and Down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54" name="Google Shape;1554;p147"/>
          <p:cNvGrpSpPr/>
          <p:nvPr/>
        </p:nvGrpSpPr>
        <p:grpSpPr>
          <a:xfrm>
            <a:off x="5787728" y="1306684"/>
            <a:ext cx="2277626" cy="2512336"/>
            <a:chOff x="6173075" y="716158"/>
            <a:chExt cx="2659225" cy="2960217"/>
          </a:xfrm>
        </p:grpSpPr>
        <p:pic>
          <p:nvPicPr>
            <p:cNvPr id="1555" name="Google Shape;1555;p14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6" name="Google Shape;1556;p14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7" name="Google Shape;1557;p147"/>
            <p:cNvSpPr txBox="1"/>
            <p:nvPr/>
          </p:nvSpPr>
          <p:spPr>
            <a:xfrm>
              <a:off x="6459876" y="1354992"/>
              <a:ext cx="2085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b="1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Helpful hint: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558" name="Google Shape;1558;p147"/>
          <p:cNvSpPr txBox="1"/>
          <p:nvPr/>
        </p:nvSpPr>
        <p:spPr>
          <a:xfrm>
            <a:off x="5787727" y="2313175"/>
            <a:ext cx="2277600" cy="10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0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Need some help?</a:t>
            </a:r>
            <a:b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600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Have a look at </a:t>
            </a:r>
            <a:r>
              <a:rPr lang="en" sz="12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8" action="ppaction://hlinksldjump"/>
              </a:rPr>
              <a:t>slide 124</a:t>
            </a: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59" name="Google Shape;1559;p14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74800" y="1771772"/>
            <a:ext cx="1034100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1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Activity: Cafe Simulator!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565" name="Google Shape;1565;p14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grpSp>
        <p:nvGrpSpPr>
          <p:cNvPr id="1566" name="Google Shape;1566;p148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567" name="Google Shape;1567;p148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124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568" name="Google Shape;1568;p148"/>
            <p:cNvPicPr preferRelativeResize="0"/>
            <p:nvPr/>
          </p:nvPicPr>
          <p:blipFill rotWithShape="1">
            <a:blip r:embed="rId3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69" name="Google Shape;1569;p1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1525" y="1351675"/>
            <a:ext cx="3023300" cy="2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0" name="Google Shape;1570;p148"/>
          <p:cNvSpPr/>
          <p:nvPr/>
        </p:nvSpPr>
        <p:spPr>
          <a:xfrm>
            <a:off x="1464255" y="1648178"/>
            <a:ext cx="2455200" cy="1281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71" name="Google Shape;1571;p148"/>
          <p:cNvSpPr txBox="1"/>
          <p:nvPr/>
        </p:nvSpPr>
        <p:spPr>
          <a:xfrm>
            <a:off x="841575" y="3957350"/>
            <a:ext cx="37032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latin typeface="Roboto"/>
                <a:ea typeface="Roboto"/>
                <a:cs typeface="Roboto"/>
                <a:sym typeface="Roboto"/>
              </a:rPr>
              <a:t>Activity 02.04</a:t>
            </a:r>
            <a:br>
              <a:rPr lang="en" sz="1900">
                <a:latin typeface="Roboto"/>
                <a:ea typeface="Roboto"/>
                <a:cs typeface="Roboto"/>
                <a:sym typeface="Roboto"/>
              </a:rPr>
            </a:b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Cafe Simulator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572" name="Google Shape;1572;p148"/>
          <p:cNvGrpSpPr/>
          <p:nvPr/>
        </p:nvGrpSpPr>
        <p:grpSpPr>
          <a:xfrm>
            <a:off x="5787728" y="1306684"/>
            <a:ext cx="2277626" cy="2512336"/>
            <a:chOff x="6173075" y="716158"/>
            <a:chExt cx="2659225" cy="2960217"/>
          </a:xfrm>
        </p:grpSpPr>
        <p:pic>
          <p:nvPicPr>
            <p:cNvPr id="1573" name="Google Shape;1573;p14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4" name="Google Shape;1574;p14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5" name="Google Shape;1575;p148"/>
            <p:cNvSpPr txBox="1"/>
            <p:nvPr/>
          </p:nvSpPr>
          <p:spPr>
            <a:xfrm>
              <a:off x="6459876" y="1354992"/>
              <a:ext cx="2085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b="1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Helpful hint: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576" name="Google Shape;1576;p148"/>
          <p:cNvSpPr txBox="1"/>
          <p:nvPr/>
        </p:nvSpPr>
        <p:spPr>
          <a:xfrm>
            <a:off x="5787727" y="2313175"/>
            <a:ext cx="2277600" cy="10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0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Need some help?</a:t>
            </a:r>
            <a:b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600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oboto"/>
              <a:buChar char="●"/>
            </a:pPr>
            <a:r>
              <a:rPr lang="en" sz="12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Watch the tutorial video</a:t>
            </a: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77" name="Google Shape;1577;p14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856463" y="1824925"/>
            <a:ext cx="1000102" cy="92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8" name="Google Shape;1578;p14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527135" y="1824925"/>
            <a:ext cx="1000102" cy="92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14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125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584" name="Google Shape;1584;p14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585" name="Google Shape;1585;p1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Glossary</a:t>
            </a:r>
            <a:endParaRPr/>
          </a:p>
        </p:txBody>
      </p:sp>
      <p:sp>
        <p:nvSpPr>
          <p:cNvPr id="1586" name="Google Shape;1586;p1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008200" cy="2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en" sz="1600" b="1" dirty="0">
                <a:solidFill>
                  <a:srgbClr val="E93761"/>
                </a:solidFill>
              </a:rPr>
              <a:t>Integer</a:t>
            </a:r>
            <a:r>
              <a:rPr lang="en" sz="1600" b="1" dirty="0"/>
              <a:t>:</a:t>
            </a:r>
            <a:r>
              <a:rPr lang="en" sz="1600" dirty="0"/>
              <a:t> 	A numeric data type representing whole numbers	</a:t>
            </a:r>
            <a:endParaRPr sz="1600" dirty="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b="1" dirty="0">
                <a:solidFill>
                  <a:srgbClr val="E93761"/>
                </a:solidFill>
              </a:rPr>
              <a:t>Casting</a:t>
            </a:r>
            <a:r>
              <a:rPr lang="en" sz="1600" b="1" dirty="0"/>
              <a:t>:</a:t>
            </a:r>
            <a:r>
              <a:rPr lang="en" sz="1600"/>
              <a:t>	Changing </a:t>
            </a:r>
            <a:r>
              <a:rPr lang="en" sz="1600" dirty="0"/>
              <a:t>one data type to another</a:t>
            </a:r>
            <a:endParaRPr sz="1600" dirty="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1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1592" name="Google Shape;1592;p1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443100" cy="2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/>
              <a:t>To do maths on text variables (</a:t>
            </a:r>
            <a:r>
              <a:rPr lang="en" b="1">
                <a:solidFill>
                  <a:srgbClr val="E93761"/>
                </a:solidFill>
              </a:rPr>
              <a:t>string</a:t>
            </a:r>
            <a:r>
              <a:rPr lang="en"/>
              <a:t>), we must convert them to a number variable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en"/>
              <a:t>The </a:t>
            </a:r>
            <a:r>
              <a:rPr lang="en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/>
              <a:t> command is used to convert a variable to an integer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Once we've converted a </a:t>
            </a:r>
            <a:r>
              <a:rPr lang="en" b="1">
                <a:solidFill>
                  <a:srgbClr val="E93761"/>
                </a:solidFill>
              </a:rPr>
              <a:t>string</a:t>
            </a:r>
            <a:r>
              <a:rPr lang="en"/>
              <a:t> to an </a:t>
            </a:r>
            <a:r>
              <a:rPr lang="en" b="1">
                <a:solidFill>
                  <a:srgbClr val="E93761"/>
                </a:solidFill>
              </a:rPr>
              <a:t>integer</a:t>
            </a:r>
            <a:r>
              <a:rPr lang="en"/>
              <a:t>, we can use it in maths</a:t>
            </a:r>
            <a:endParaRPr/>
          </a:p>
        </p:txBody>
      </p:sp>
      <p:pic>
        <p:nvPicPr>
          <p:cNvPr id="1593" name="Google Shape;1593;p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8250" y="1322525"/>
            <a:ext cx="1844750" cy="184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4" name="Google Shape;1594;p15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126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595" name="Google Shape;1595;p150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1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Reflection: Exit pass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01" name="Google Shape;1601;p1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one new thing you learnt today?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it on a sticky note and stick it on the board before you leave the classroom</a:t>
            </a:r>
            <a:endParaRPr/>
          </a:p>
        </p:txBody>
      </p:sp>
      <p:sp>
        <p:nvSpPr>
          <p:cNvPr id="1602" name="Google Shape;1602;p15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1603" name="Google Shape;1603;p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0907" y="2440750"/>
            <a:ext cx="1357005" cy="13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4" name="Google Shape;1604;p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7487" y="2440750"/>
            <a:ext cx="1357005" cy="135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5" name="Google Shape;1605;p151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606" name="Google Shape;1606;p151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127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607" name="Google Shape;1607;p151"/>
            <p:cNvPicPr preferRelativeResize="0"/>
            <p:nvPr/>
          </p:nvPicPr>
          <p:blipFill rotWithShape="1">
            <a:blip r:embed="rId5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152"/>
          <p:cNvSpPr/>
          <p:nvPr/>
        </p:nvSpPr>
        <p:spPr>
          <a:xfrm rot="-5400000" flipH="1">
            <a:off x="4955688" y="961013"/>
            <a:ext cx="5149325" cy="3227300"/>
          </a:xfrm>
          <a:prstGeom prst="flowChartManualInpu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1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License Information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14" name="Google Shape;1614;p1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906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These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CS in Schools</a:t>
            </a:r>
            <a:r>
              <a:rPr lang="en" sz="1400"/>
              <a:t> lessons plans, worksheets, and other materials were created by Toan Huynh and Hugh Williams. They are licensed under a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Creative Commons Attribution-ShareAlike 4.0 International License</a:t>
            </a:r>
            <a:r>
              <a:rPr lang="en" sz="1400"/>
              <a:t>.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Images, in order of appearance:</a:t>
            </a:r>
            <a:endParaRPr sz="1400"/>
          </a:p>
          <a:p>
            <a:pPr marL="457200" lvl="0" indent="-292100" algn="l" rtl="0">
              <a:spcBef>
                <a:spcPts val="160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"</a:t>
            </a:r>
            <a:r>
              <a:rPr lang="en" sz="1000" u="sng">
                <a:solidFill>
                  <a:schemeClr val="hlink"/>
                </a:solidFill>
                <a:highlight>
                  <a:schemeClr val="lt1"/>
                </a:highlight>
                <a:hlinkClick r:id="rId5"/>
              </a:rPr>
              <a:t>Car</a:t>
            </a:r>
            <a:r>
              <a:rPr lang="en" sz="1000">
                <a:solidFill>
                  <a:srgbClr val="374957"/>
                </a:solidFill>
                <a:highlight>
                  <a:schemeClr val="lt1"/>
                </a:highlight>
              </a:rPr>
              <a:t>" by </a:t>
            </a:r>
            <a:r>
              <a:rPr lang="en" sz="1000" u="sng">
                <a:solidFill>
                  <a:schemeClr val="hlink"/>
                </a:solidFill>
                <a:hlinkClick r:id="rId6"/>
              </a:rPr>
              <a:t>Vectors Market</a:t>
            </a:r>
            <a:r>
              <a:rPr lang="en" sz="1000">
                <a:solidFill>
                  <a:srgbClr val="374957"/>
                </a:solidFill>
              </a:rPr>
              <a:t> </a:t>
            </a:r>
            <a:r>
              <a:rPr lang="en" sz="1000"/>
              <a:t>on </a:t>
            </a:r>
            <a:r>
              <a:rPr lang="en" sz="10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flaticon.com</a:t>
            </a:r>
            <a:endParaRPr sz="100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"</a:t>
            </a:r>
            <a:r>
              <a:rPr lang="en" sz="1000" u="sng">
                <a:solidFill>
                  <a:schemeClr val="hlink"/>
                </a:solidFill>
                <a:hlinkClick r:id="rId8"/>
              </a:rPr>
              <a:t>Vote</a:t>
            </a:r>
            <a:r>
              <a:rPr lang="en" sz="1000"/>
              <a:t>" by </a:t>
            </a:r>
            <a:r>
              <a:rPr lang="en" sz="10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/>
              <a:t> on </a:t>
            </a:r>
            <a:r>
              <a:rPr lang="en" sz="10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flaticon.com</a:t>
            </a:r>
            <a:endParaRPr sz="100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"</a:t>
            </a:r>
            <a:r>
              <a:rPr lang="en" sz="1000" u="sng">
                <a:solidFill>
                  <a:schemeClr val="hlink"/>
                </a:solidFill>
                <a:hlinkClick r:id="rId9"/>
              </a:rPr>
              <a:t>Cat</a:t>
            </a:r>
            <a:r>
              <a:rPr lang="en" sz="1000"/>
              <a:t>" by </a:t>
            </a:r>
            <a:r>
              <a:rPr lang="en" sz="10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/>
              <a:t> on </a:t>
            </a:r>
            <a:r>
              <a:rPr lang="en" sz="10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flaticon.com</a:t>
            </a:r>
            <a:endParaRPr sz="100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"</a:t>
            </a:r>
            <a:r>
              <a:rPr lang="en" sz="1000" u="sng">
                <a:solidFill>
                  <a:schemeClr val="hlink"/>
                </a:solidFill>
                <a:hlinkClick r:id="rId10"/>
              </a:rPr>
              <a:t>Chocolate</a:t>
            </a:r>
            <a:r>
              <a:rPr lang="en" sz="1000"/>
              <a:t>" by </a:t>
            </a:r>
            <a:r>
              <a:rPr lang="en" sz="1000" u="sng">
                <a:solidFill>
                  <a:schemeClr val="hlink"/>
                </a:solidFill>
                <a:hlinkClick r:id="rId10"/>
              </a:rPr>
              <a:t>photo3idea_studio</a:t>
            </a:r>
            <a:r>
              <a:rPr lang="en" sz="1000"/>
              <a:t> on </a:t>
            </a:r>
            <a:r>
              <a:rPr lang="en" sz="1000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flaticon.com</a:t>
            </a:r>
            <a:endParaRPr sz="1000"/>
          </a:p>
        </p:txBody>
      </p:sp>
      <p:sp>
        <p:nvSpPr>
          <p:cNvPr id="1615" name="Google Shape;1615;p15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latin typeface="Francois One"/>
                <a:ea typeface="Francois One"/>
                <a:cs typeface="Francois One"/>
                <a:sym typeface="Francois One"/>
              </a:rPr>
              <a:t>128</a:t>
            </a:fld>
            <a:endParaRPr b="1">
              <a:solidFill>
                <a:srgbClr val="0C2A4A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16" name="Google Shape;1616;p15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1617" name="Google Shape;1617;p152"/>
          <p:cNvPicPr preferRelativeResize="0"/>
          <p:nvPr/>
        </p:nvPicPr>
        <p:blipFill rotWithShape="1">
          <a:blip r:embed="rId11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7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7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47" name="Google Shape;247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48" name="Google Shape;248;p3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13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49" name="Google Shape;249;p3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250" name="Google Shape;250;p37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These are examples of strings: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"text124"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"13"</a:t>
            </a:r>
            <a:endParaRPr sz="1400"/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340E1740-A728-4622-B4D2-0B88487E1D6A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8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8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59" name="Google Shape;25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0" name="Google Shape;260;p3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14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1" name="Google Shape;261;p3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262" name="Google Shape;262;p38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These are examples of strings: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"text124"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"13"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99B5C4F0-6D4D-4248-B6CC-43BA5080586D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9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9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71" name="Google Shape;271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72" name="Google Shape;272;p3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15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73" name="Google Shape;273;p3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274" name="Google Shape;274;p3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These are examples of strings: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"text124"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"13"</a:t>
            </a:r>
            <a:r>
              <a:rPr lang="en" sz="1300"/>
              <a:t> </a:t>
            </a:r>
            <a:r>
              <a:rPr lang="en" sz="1400"/>
              <a:t>&lt;- Even though this looks a number, it is considered a string </a:t>
            </a:r>
            <a:endParaRPr sz="1500">
              <a:highlight>
                <a:srgbClr val="FFFF00"/>
              </a:highlight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92EBEAC0-9CF4-4980-8CCB-C7BBB6C86ECC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0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0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83" name="Google Shape;283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84" name="Google Shape;284;p4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16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85" name="Google Shape;285;p4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286" name="Google Shape;286;p40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These are examples of strings: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"John"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"text124"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"13"</a:t>
            </a:r>
            <a:r>
              <a:rPr lang="en" sz="1300"/>
              <a:t> </a:t>
            </a:r>
            <a:r>
              <a:rPr lang="en" sz="1400"/>
              <a:t>&lt;- Even though this looks a number, it is considered a string 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You cannot add, subtract, multiply, divide or do any maths on it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557D36B4-3340-431D-B5EA-B3DB382C36BE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1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1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95" name="Google Shape;295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96" name="Google Shape;296;p4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17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97" name="Google Shape;297;p4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298" name="Google Shape;298;p41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FF65CC08-CB0F-42C6-A4CB-1A5AFC79E9DA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2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2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07" name="Google Shape;307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08" name="Google Shape;308;p4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18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09" name="Google Shape;309;p4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310" name="Google Shape;310;p42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This has to be the case because the user could type anything: numbers or letters or symbols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2138E83F-23C5-4B08-A9A3-2844EBDB87F1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3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43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9" name="Google Shape;319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20" name="Google Shape;320;p4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19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21" name="Google Shape;321;p4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322" name="Google Shape;322;p43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This has to be the case because the user could type anything: numbers or letters or symbols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So Python puts everything into a string to be safe</a:t>
            </a:r>
            <a:endParaRPr sz="1500">
              <a:highlight>
                <a:srgbClr val="FFFF00"/>
              </a:highlight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E54D6EA2-17C9-457E-A90E-434B329A4AA6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16" name="Google Shape;116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282300" cy="51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the final value of 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/>
              <a:t>?</a:t>
            </a:r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2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18" name="Google Shape;118;p2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119" name="Google Shape;119;p26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6"/>
          <p:cNvSpPr/>
          <p:nvPr/>
        </p:nvSpPr>
        <p:spPr>
          <a:xfrm>
            <a:off x="953975" y="1881300"/>
            <a:ext cx="3178500" cy="1380900"/>
          </a:xfrm>
          <a:prstGeom prst="roundRect">
            <a:avLst>
              <a:gd name="adj" fmla="val 6453"/>
            </a:avLst>
          </a:prstGeom>
          <a:solidFill>
            <a:srgbClr val="FAFAFA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 =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endParaRPr sz="1800" dirty="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* (y + </a:t>
            </a:r>
            <a:r>
              <a:rPr lang="en" sz="1800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 sz="18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4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44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31" name="Google Shape;331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32" name="Google Shape;332;p4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20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33" name="Google Shape;333;p4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334" name="Google Shape;334;p44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AB6FB82B-20FD-44EC-BDCD-FAA69CAC742C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5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5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3" name="Google Shape;343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44" name="Google Shape;344;p4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21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45" name="Google Shape;345;p4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346" name="Google Shape;346;p45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348" name="Google Shape;348;p45"/>
          <p:cNvSpPr/>
          <p:nvPr/>
        </p:nvSpPr>
        <p:spPr>
          <a:xfrm>
            <a:off x="4235825" y="331389"/>
            <a:ext cx="881100" cy="2238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6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46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5" name="Google Shape;355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56" name="Google Shape;356;p4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22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57" name="Google Shape;357;p4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358" name="Google Shape;358;p46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48;p45">
            <a:extLst>
              <a:ext uri="{FF2B5EF4-FFF2-40B4-BE49-F238E27FC236}">
                <a16:creationId xmlns:a16="http://schemas.microsoft.com/office/drawing/2014/main" id="{C3E9C921-EED0-4C44-83BA-9C1BACBA0962}"/>
              </a:ext>
            </a:extLst>
          </p:cNvPr>
          <p:cNvSpPr/>
          <p:nvPr/>
        </p:nvSpPr>
        <p:spPr>
          <a:xfrm>
            <a:off x="4235825" y="331389"/>
            <a:ext cx="881100" cy="2238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7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47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7" name="Google Shape;367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68" name="Google Shape;368;p4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23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69" name="Google Shape;369;p4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370" name="Google Shape;370;p47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372" name="Google Shape;372;p47"/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8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48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9" name="Google Shape;379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80" name="Google Shape;380;p4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24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81" name="Google Shape;381;p4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382" name="Google Shape;382;p48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Now we are trying to do some maths on the string: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- your_age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72;p47">
            <a:extLst>
              <a:ext uri="{FF2B5EF4-FFF2-40B4-BE49-F238E27FC236}">
                <a16:creationId xmlns:a16="http://schemas.microsoft.com/office/drawing/2014/main" id="{D071E2DF-9F5B-4E84-8C40-2F2C84E5CF1D}"/>
              </a:ext>
            </a:extLst>
          </p:cNvPr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9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49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1" name="Google Shape;391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92" name="Google Shape;392;p4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25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393" name="Google Shape;393;p4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394" name="Google Shape;394;p4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Now we are trying to do some maths on the string: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- </a:t>
            </a:r>
            <a:r>
              <a:rPr lang="en" sz="14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400">
              <a:solidFill>
                <a:srgbClr val="980000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72;p47">
            <a:extLst>
              <a:ext uri="{FF2B5EF4-FFF2-40B4-BE49-F238E27FC236}">
                <a16:creationId xmlns:a16="http://schemas.microsoft.com/office/drawing/2014/main" id="{39204EF9-AB83-4592-B7F7-392923DE1271}"/>
              </a:ext>
            </a:extLst>
          </p:cNvPr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0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50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3" name="Google Shape;403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04" name="Google Shape;404;p5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26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05" name="Google Shape;405;p5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406" name="Google Shape;406;p50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Now we are trying to do some maths on the string: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rgbClr val="98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"12"</a:t>
            </a:r>
            <a:endParaRPr sz="1400">
              <a:solidFill>
                <a:srgbClr val="980000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72;p47">
            <a:extLst>
              <a:ext uri="{FF2B5EF4-FFF2-40B4-BE49-F238E27FC236}">
                <a16:creationId xmlns:a16="http://schemas.microsoft.com/office/drawing/2014/main" id="{1F8DF9C6-4C63-4774-A5EB-ACEF014E047F}"/>
              </a:ext>
            </a:extLst>
          </p:cNvPr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1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51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5" name="Google Shape;415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16" name="Google Shape;416;p5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27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17" name="Google Shape;417;p5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418" name="Google Shape;418;p51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Now we are trying to do some maths on the string: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EA9999"/>
                </a:highlight>
                <a:latin typeface="Roboto Mono"/>
                <a:ea typeface="Roboto Mono"/>
                <a:cs typeface="Roboto Mono"/>
                <a:sym typeface="Roboto Mono"/>
              </a:rPr>
              <a:t>18 - "12"</a:t>
            </a:r>
            <a:endParaRPr sz="1400">
              <a:solidFill>
                <a:schemeClr val="dk1"/>
              </a:solidFill>
              <a:highlight>
                <a:srgbClr val="EA9999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72;p47">
            <a:extLst>
              <a:ext uri="{FF2B5EF4-FFF2-40B4-BE49-F238E27FC236}">
                <a16:creationId xmlns:a16="http://schemas.microsoft.com/office/drawing/2014/main" id="{999E5B0B-A806-4572-A4D8-58B08EF1F698}"/>
              </a:ext>
            </a:extLst>
          </p:cNvPr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2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52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7" name="Google Shape;427;p5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28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28" name="Google Shape;428;p5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429" name="Google Shape;429;p52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32" name="Google Shape;432;p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Now we are trying to do some maths on the string: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EA9999"/>
                </a:highlight>
                <a:latin typeface="Roboto Mono"/>
                <a:ea typeface="Roboto Mono"/>
                <a:cs typeface="Roboto Mono"/>
                <a:sym typeface="Roboto Mono"/>
              </a:rPr>
              <a:t>18 - "12"</a:t>
            </a:r>
            <a:endParaRPr sz="1400">
              <a:solidFill>
                <a:schemeClr val="dk1"/>
              </a:solidFill>
              <a:highlight>
                <a:srgbClr val="EA9999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Python does not know how to do this!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72;p47">
            <a:extLst>
              <a:ext uri="{FF2B5EF4-FFF2-40B4-BE49-F238E27FC236}">
                <a16:creationId xmlns:a16="http://schemas.microsoft.com/office/drawing/2014/main" id="{75D32473-02C7-4868-907D-B6AC950729D4}"/>
              </a:ext>
            </a:extLst>
          </p:cNvPr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3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53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9" name="Google Shape;439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40" name="Google Shape;440;p5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29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41" name="Google Shape;441;p5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442" name="Google Shape;442;p53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So we must convert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to a number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72;p47">
            <a:extLst>
              <a:ext uri="{FF2B5EF4-FFF2-40B4-BE49-F238E27FC236}">
                <a16:creationId xmlns:a16="http://schemas.microsoft.com/office/drawing/2014/main" id="{284AA5C8-6109-4C46-A5FE-CA7C025D1292}"/>
              </a:ext>
            </a:extLst>
          </p:cNvPr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Previously, on CS in Schools...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29" name="Google Shape;129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282300" cy="5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is the final value of 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/>
              <a:t>?</a:t>
            </a:r>
            <a:endParaRPr sz="1600"/>
          </a:p>
        </p:txBody>
      </p:sp>
      <p:sp>
        <p:nvSpPr>
          <p:cNvPr id="130" name="Google Shape;130;p2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3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31" name="Google Shape;131;p2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132" name="Google Shape;132;p27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7"/>
          <p:cNvSpPr/>
          <p:nvPr/>
        </p:nvSpPr>
        <p:spPr>
          <a:xfrm>
            <a:off x="953975" y="1881300"/>
            <a:ext cx="3178500" cy="1380900"/>
          </a:xfrm>
          <a:prstGeom prst="roundRect">
            <a:avLst>
              <a:gd name="adj" fmla="val 6453"/>
            </a:avLst>
          </a:prstGeom>
          <a:solidFill>
            <a:srgbClr val="FAFAFA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 = x *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y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4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54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1" name="Google Shape;451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52" name="Google Shape;452;p5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30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53" name="Google Shape;453;p5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454" name="Google Shape;454;p54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So we must convert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to a number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This is how we do it...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72;p47">
            <a:extLst>
              <a:ext uri="{FF2B5EF4-FFF2-40B4-BE49-F238E27FC236}">
                <a16:creationId xmlns:a16="http://schemas.microsoft.com/office/drawing/2014/main" id="{B9DEF059-6A59-4B62-871B-2F8BF37131B5}"/>
              </a:ext>
            </a:extLst>
          </p:cNvPr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5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55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63" name="Google Shape;463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64" name="Google Shape;464;p5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31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65" name="Google Shape;465;p5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466" name="Google Shape;466;p55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command will always give us back </a:t>
            </a:r>
            <a:r>
              <a:rPr lang="en" sz="1400" b="1">
                <a:solidFill>
                  <a:srgbClr val="E93761"/>
                </a:solidFill>
              </a:rPr>
              <a:t>a string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We now assign a string to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(so inside the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 b="1"/>
              <a:t> </a:t>
            </a:r>
            <a:r>
              <a:rPr lang="en" sz="1400"/>
              <a:t>variable</a:t>
            </a:r>
            <a:r>
              <a:rPr lang="en" sz="1400" b="1"/>
              <a:t> </a:t>
            </a:r>
            <a:r>
              <a:rPr lang="en" sz="1400"/>
              <a:t>is a string)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So we must convert </a:t>
            </a:r>
            <a:r>
              <a:rPr lang="en" sz="1400">
                <a:solidFill>
                  <a:srgbClr val="1C2333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400"/>
              <a:t> to a number</a:t>
            </a:r>
            <a:endParaRPr sz="1400"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This is how we do it...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10" name="Google Shape;372;p47">
            <a:extLst>
              <a:ext uri="{FF2B5EF4-FFF2-40B4-BE49-F238E27FC236}">
                <a16:creationId xmlns:a16="http://schemas.microsoft.com/office/drawing/2014/main" id="{964AAD9C-A4F4-4B38-8B92-5A4019C59B27}"/>
              </a:ext>
            </a:extLst>
          </p:cNvPr>
          <p:cNvSpPr/>
          <p:nvPr/>
        </p:nvSpPr>
        <p:spPr>
          <a:xfrm>
            <a:off x="5713025" y="903064"/>
            <a:ext cx="13971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6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56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75" name="Google Shape;475;p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76" name="Google Shape;476;p5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32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77" name="Google Shape;477;p5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478" name="Google Shape;478;p56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5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stands for </a:t>
            </a:r>
            <a:r>
              <a:rPr lang="en" sz="1400" b="1">
                <a:solidFill>
                  <a:srgbClr val="E93761"/>
                </a:solidFill>
              </a:rPr>
              <a:t>integer</a:t>
            </a:r>
            <a:endParaRPr sz="1400" b="1">
              <a:solidFill>
                <a:srgbClr val="E9376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 </a:t>
            </a:r>
            <a:endParaRPr sz="1400">
              <a:highlight>
                <a:srgbClr val="FFFF00"/>
              </a:highlight>
            </a:endParaRPr>
          </a:p>
        </p:txBody>
      </p:sp>
      <p:sp>
        <p:nvSpPr>
          <p:cNvPr id="480" name="Google Shape;480;p56"/>
          <p:cNvSpPr/>
          <p:nvPr/>
        </p:nvSpPr>
        <p:spPr>
          <a:xfrm>
            <a:off x="6202450" y="911964"/>
            <a:ext cx="13524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7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57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7" name="Google Shape;487;p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88" name="Google Shape;488;p5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33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489" name="Google Shape;489;p5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490" name="Google Shape;490;p57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stands for </a:t>
            </a:r>
            <a:r>
              <a:rPr lang="en" sz="1400" b="1">
                <a:solidFill>
                  <a:srgbClr val="E93761"/>
                </a:solidFill>
              </a:rPr>
              <a:t>integer</a:t>
            </a:r>
            <a:endParaRPr sz="1400" b="1">
              <a:solidFill>
                <a:srgbClr val="E9376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An </a:t>
            </a:r>
            <a:r>
              <a:rPr lang="en" sz="1400" b="1">
                <a:solidFill>
                  <a:srgbClr val="E93761"/>
                </a:solidFill>
              </a:rPr>
              <a:t>integer</a:t>
            </a:r>
            <a:r>
              <a:rPr lang="en" sz="1400"/>
              <a:t> is a whole number, like </a:t>
            </a:r>
            <a:r>
              <a:rPr lang="en" sz="1400" b="1">
                <a:solidFill>
                  <a:srgbClr val="6AA84F"/>
                </a:solidFill>
              </a:rPr>
              <a:t>3</a:t>
            </a:r>
            <a:r>
              <a:rPr lang="en" sz="1400"/>
              <a:t> or </a:t>
            </a:r>
            <a:r>
              <a:rPr lang="en" sz="1400" b="1">
                <a:solidFill>
                  <a:srgbClr val="6AA84F"/>
                </a:solidFill>
              </a:rPr>
              <a:t>12</a:t>
            </a:r>
            <a:endParaRPr sz="1400" b="1">
              <a:solidFill>
                <a:srgbClr val="6AA84F"/>
              </a:solidFill>
              <a:highlight>
                <a:srgbClr val="FFFF00"/>
              </a:highlight>
            </a:endParaRPr>
          </a:p>
        </p:txBody>
      </p:sp>
      <p:sp>
        <p:nvSpPr>
          <p:cNvPr id="10" name="Google Shape;480;p56">
            <a:extLst>
              <a:ext uri="{FF2B5EF4-FFF2-40B4-BE49-F238E27FC236}">
                <a16:creationId xmlns:a16="http://schemas.microsoft.com/office/drawing/2014/main" id="{161E3499-09AD-4965-83B7-0A41AD441DBF}"/>
              </a:ext>
            </a:extLst>
          </p:cNvPr>
          <p:cNvSpPr/>
          <p:nvPr/>
        </p:nvSpPr>
        <p:spPr>
          <a:xfrm>
            <a:off x="6202450" y="911964"/>
            <a:ext cx="13524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58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58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99" name="Google Shape;499;p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00" name="Google Shape;500;p5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34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01" name="Google Shape;501;p5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02" name="Google Shape;502;p58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stands for </a:t>
            </a:r>
            <a:r>
              <a:rPr lang="en" sz="1400" b="1">
                <a:solidFill>
                  <a:srgbClr val="E93761"/>
                </a:solidFill>
              </a:rPr>
              <a:t>integer</a:t>
            </a:r>
            <a:endParaRPr sz="1400" b="1">
              <a:solidFill>
                <a:srgbClr val="E9376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An </a:t>
            </a:r>
            <a:r>
              <a:rPr lang="en" sz="1400" b="1">
                <a:solidFill>
                  <a:srgbClr val="E93761"/>
                </a:solidFill>
              </a:rPr>
              <a:t>integer</a:t>
            </a:r>
            <a:r>
              <a:rPr lang="en" sz="1400"/>
              <a:t> is a whole number, like </a:t>
            </a:r>
            <a:r>
              <a:rPr lang="en" sz="1400" b="1">
                <a:solidFill>
                  <a:srgbClr val="6AA84F"/>
                </a:solidFill>
              </a:rPr>
              <a:t>3</a:t>
            </a:r>
            <a:r>
              <a:rPr lang="en" sz="1400"/>
              <a:t> or </a:t>
            </a:r>
            <a:r>
              <a:rPr lang="en" sz="1400" b="1">
                <a:solidFill>
                  <a:srgbClr val="6AA84F"/>
                </a:solidFill>
              </a:rPr>
              <a:t>12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This operation is called </a:t>
            </a:r>
            <a:r>
              <a:rPr lang="en" sz="1400" b="1">
                <a:solidFill>
                  <a:srgbClr val="E93761"/>
                </a:solidFill>
              </a:rPr>
              <a:t>casting</a:t>
            </a:r>
            <a:endParaRPr sz="1400" b="1">
              <a:solidFill>
                <a:srgbClr val="E9376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It converts data from one type to another - in this case, using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converts the </a:t>
            </a:r>
            <a:r>
              <a:rPr lang="en" sz="1400" b="1">
                <a:solidFill>
                  <a:srgbClr val="E93761"/>
                </a:solidFill>
              </a:rPr>
              <a:t>string</a:t>
            </a:r>
            <a:r>
              <a:rPr lang="en" sz="1400"/>
              <a:t> into an </a:t>
            </a:r>
            <a:r>
              <a:rPr lang="en" sz="1400" b="1">
                <a:solidFill>
                  <a:srgbClr val="E93761"/>
                </a:solidFill>
              </a:rPr>
              <a:t>integer</a:t>
            </a:r>
            <a:r>
              <a:rPr lang="en" sz="1400"/>
              <a:t> 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"12"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→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12</a:t>
            </a:r>
            <a:endParaRPr sz="1400"/>
          </a:p>
        </p:txBody>
      </p:sp>
      <p:sp>
        <p:nvSpPr>
          <p:cNvPr id="10" name="Google Shape;480;p56">
            <a:extLst>
              <a:ext uri="{FF2B5EF4-FFF2-40B4-BE49-F238E27FC236}">
                <a16:creationId xmlns:a16="http://schemas.microsoft.com/office/drawing/2014/main" id="{D0EC3A00-09DA-40EF-826B-792F41929EB1}"/>
              </a:ext>
            </a:extLst>
          </p:cNvPr>
          <p:cNvSpPr/>
          <p:nvPr/>
        </p:nvSpPr>
        <p:spPr>
          <a:xfrm>
            <a:off x="6202450" y="911964"/>
            <a:ext cx="13524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59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59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11" name="Google Shape;511;p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12" name="Google Shape;512;p5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35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13" name="Google Shape;513;p5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14" name="Google Shape;514;p5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5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Now this line is okay!</a:t>
            </a:r>
            <a:endParaRPr sz="1400"/>
          </a:p>
        </p:txBody>
      </p:sp>
      <p:sp>
        <p:nvSpPr>
          <p:cNvPr id="516" name="Google Shape;516;p59"/>
          <p:cNvSpPr/>
          <p:nvPr/>
        </p:nvSpPr>
        <p:spPr>
          <a:xfrm>
            <a:off x="4238450" y="920839"/>
            <a:ext cx="3298800" cy="2442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60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60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23" name="Google Shape;523;p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24" name="Google Shape;524;p6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36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25" name="Google Shape;525;p6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26" name="Google Shape;526;p60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0"/>
          <p:cNvSpPr/>
          <p:nvPr/>
        </p:nvSpPr>
        <p:spPr>
          <a:xfrm>
            <a:off x="4247350" y="1498764"/>
            <a:ext cx="2489100" cy="2673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1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61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34" name="Google Shape;534;p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35" name="Google Shape;535;p6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37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36" name="Google Shape;536;p6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37" name="Google Shape;537;p61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Displays "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You only need...</a:t>
            </a:r>
            <a:r>
              <a:rPr lang="en" sz="1400"/>
              <a:t>"</a:t>
            </a:r>
            <a:endParaRPr sz="1400"/>
          </a:p>
        </p:txBody>
      </p:sp>
      <p:sp>
        <p:nvSpPr>
          <p:cNvPr id="10" name="Google Shape;527;p60">
            <a:extLst>
              <a:ext uri="{FF2B5EF4-FFF2-40B4-BE49-F238E27FC236}">
                <a16:creationId xmlns:a16="http://schemas.microsoft.com/office/drawing/2014/main" id="{B58F6248-9724-4D8E-8090-51F3BC36DF11}"/>
              </a:ext>
            </a:extLst>
          </p:cNvPr>
          <p:cNvSpPr/>
          <p:nvPr/>
        </p:nvSpPr>
        <p:spPr>
          <a:xfrm>
            <a:off x="4247350" y="1498764"/>
            <a:ext cx="2489100" cy="2673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2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62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46" name="Google Shape;546;p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47" name="Google Shape;547;p6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38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48" name="Google Shape;548;p6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49" name="Google Shape;549;p62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62"/>
          <p:cNvSpPr/>
          <p:nvPr/>
        </p:nvSpPr>
        <p:spPr>
          <a:xfrm>
            <a:off x="4247350" y="2079989"/>
            <a:ext cx="1928400" cy="2847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63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63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57" name="Google Shape;557;p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58" name="Google Shape;558;p6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39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59" name="Google Shape;559;p6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60" name="Google Shape;560;p63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6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Notice how 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400"/>
              <a:t> is not inside quotation marks?</a:t>
            </a:r>
            <a:endParaRPr sz="1400"/>
          </a:p>
        </p:txBody>
      </p:sp>
      <p:sp>
        <p:nvSpPr>
          <p:cNvPr id="562" name="Google Shape;562;p63"/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42" name="Google Shape;142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989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the end of this lesson, you should be able to: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to convert a text variable to a number variable and why this would be needed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perform maths on numbers that users type in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43" name="Google Shape;143;p2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4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44" name="Google Shape;144;p2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145" name="Google Shape;145;p28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2350" y="1322525"/>
            <a:ext cx="1002500" cy="100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2350" y="2446621"/>
            <a:ext cx="1002500" cy="100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4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64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69" name="Google Shape;569;p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70" name="Google Shape;570;p6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40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71" name="Google Shape;571;p6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72" name="Google Shape;572;p64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This means Python will look for a </a:t>
            </a:r>
            <a:r>
              <a:rPr lang="en" sz="1400" b="1">
                <a:solidFill>
                  <a:srgbClr val="E93761"/>
                </a:solidFill>
              </a:rPr>
              <a:t>variable</a:t>
            </a:r>
            <a:r>
              <a:rPr lang="en" sz="1400"/>
              <a:t> called '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400"/>
              <a:t>'</a:t>
            </a:r>
            <a:endParaRPr sz="1400"/>
          </a:p>
        </p:txBody>
      </p:sp>
      <p:sp>
        <p:nvSpPr>
          <p:cNvPr id="10" name="Google Shape;562;p63">
            <a:extLst>
              <a:ext uri="{FF2B5EF4-FFF2-40B4-BE49-F238E27FC236}">
                <a16:creationId xmlns:a16="http://schemas.microsoft.com/office/drawing/2014/main" id="{E9AC7A6F-7A36-4B40-B427-3D10AE284399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65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65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81" name="Google Shape;581;p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82" name="Google Shape;582;p6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41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83" name="Google Shape;583;p6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84" name="Google Shape;584;p65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6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This means Python will look for a </a:t>
            </a:r>
            <a:r>
              <a:rPr lang="en" sz="1400" b="1">
                <a:solidFill>
                  <a:srgbClr val="E93761"/>
                </a:solidFill>
              </a:rPr>
              <a:t>variable</a:t>
            </a:r>
            <a:r>
              <a:rPr lang="en" sz="1400"/>
              <a:t> called '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400"/>
              <a:t>'</a:t>
            </a:r>
            <a:endParaRPr sz="1400"/>
          </a:p>
        </p:txBody>
      </p:sp>
      <p:pic>
        <p:nvPicPr>
          <p:cNvPr id="586" name="Google Shape;586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65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 b="1">
              <a:solidFill>
                <a:srgbClr val="FF0000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" name="Google Shape;562;p63">
            <a:extLst>
              <a:ext uri="{FF2B5EF4-FFF2-40B4-BE49-F238E27FC236}">
                <a16:creationId xmlns:a16="http://schemas.microsoft.com/office/drawing/2014/main" id="{FEB3695F-451E-4047-88BE-46925C0A79F5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66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66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95" name="Google Shape;595;p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96" name="Google Shape;596;p6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42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597" name="Google Shape;597;p6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598" name="Google Shape;598;p66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This means Python will look for a </a:t>
            </a:r>
            <a:r>
              <a:rPr lang="en" sz="1400" b="1">
                <a:solidFill>
                  <a:srgbClr val="E93761"/>
                </a:solidFill>
              </a:rPr>
              <a:t>variable</a:t>
            </a:r>
            <a:r>
              <a:rPr lang="en" sz="1400"/>
              <a:t> called '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400"/>
              <a:t>'</a:t>
            </a:r>
            <a:endParaRPr sz="1400"/>
          </a:p>
        </p:txBody>
      </p:sp>
      <p:pic>
        <p:nvPicPr>
          <p:cNvPr id="600" name="Google Shape;600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66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602" name="Google Shape;602;p66"/>
          <p:cNvCxnSpPr>
            <a:endCxn id="601" idx="3"/>
          </p:cNvCxnSpPr>
          <p:nvPr/>
        </p:nvCxnSpPr>
        <p:spPr>
          <a:xfrm flipH="1">
            <a:off x="2242650" y="2137550"/>
            <a:ext cx="2011800" cy="1802100"/>
          </a:xfrm>
          <a:prstGeom prst="straightConnector1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" name="Google Shape;562;p63">
            <a:extLst>
              <a:ext uri="{FF2B5EF4-FFF2-40B4-BE49-F238E27FC236}">
                <a16:creationId xmlns:a16="http://schemas.microsoft.com/office/drawing/2014/main" id="{CF4EC901-FA5E-4FFD-B22B-4E9E9C14647C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67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67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0" name="Google Shape;610;p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11" name="Google Shape;611;p6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43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12" name="Google Shape;612;p6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613" name="Google Shape;613;p67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6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This means Python will look for a </a:t>
            </a:r>
            <a:r>
              <a:rPr lang="en" sz="1400" b="1">
                <a:solidFill>
                  <a:srgbClr val="E93761"/>
                </a:solidFill>
              </a:rPr>
              <a:t>variable</a:t>
            </a:r>
            <a:r>
              <a:rPr lang="en" sz="1400"/>
              <a:t> called '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400"/>
              <a:t>'</a:t>
            </a:r>
            <a:endParaRPr sz="1400"/>
          </a:p>
        </p:txBody>
      </p:sp>
      <p:pic>
        <p:nvPicPr>
          <p:cNvPr id="615" name="Google Shape;615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67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7" name="Google Shape;617;p67"/>
          <p:cNvSpPr txBox="1"/>
          <p:nvPr/>
        </p:nvSpPr>
        <p:spPr>
          <a:xfrm>
            <a:off x="1368730" y="4210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chemeClr val="dk2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618" name="Google Shape;618;p67"/>
          <p:cNvCxnSpPr/>
          <p:nvPr/>
        </p:nvCxnSpPr>
        <p:spPr>
          <a:xfrm>
            <a:off x="927525" y="4437675"/>
            <a:ext cx="556500" cy="0"/>
          </a:xfrm>
          <a:prstGeom prst="straightConnector1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Google Shape;562;p63">
            <a:extLst>
              <a:ext uri="{FF2B5EF4-FFF2-40B4-BE49-F238E27FC236}">
                <a16:creationId xmlns:a16="http://schemas.microsoft.com/office/drawing/2014/main" id="{8B7FEBBE-01E2-4E18-AC8A-B4C9780AFF81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68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68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26" name="Google Shape;626;p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27" name="Google Shape;627;p6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44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28" name="Google Shape;628;p6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629" name="Google Shape;629;p68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6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This means Python will look for a </a:t>
            </a:r>
            <a:r>
              <a:rPr lang="en" sz="1400" b="1">
                <a:solidFill>
                  <a:srgbClr val="E93761"/>
                </a:solidFill>
              </a:rPr>
              <a:t>variable</a:t>
            </a:r>
            <a:r>
              <a:rPr lang="en" sz="1400"/>
              <a:t> called '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400"/>
              <a:t>'</a:t>
            </a:r>
            <a:endParaRPr sz="1400"/>
          </a:p>
        </p:txBody>
      </p:sp>
      <p:pic>
        <p:nvPicPr>
          <p:cNvPr id="631" name="Google Shape;631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68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3" name="Google Shape;633;p68"/>
          <p:cNvSpPr/>
          <p:nvPr/>
        </p:nvSpPr>
        <p:spPr>
          <a:xfrm>
            <a:off x="1482700" y="26609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68"/>
          <p:cNvSpPr txBox="1"/>
          <p:nvPr/>
        </p:nvSpPr>
        <p:spPr>
          <a:xfrm>
            <a:off x="1383622" y="2152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6" name="Google Shape;636;p68"/>
          <p:cNvSpPr txBox="1"/>
          <p:nvPr/>
        </p:nvSpPr>
        <p:spPr>
          <a:xfrm>
            <a:off x="1368730" y="4210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chemeClr val="dk2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" name="Google Shape;562;p63">
            <a:extLst>
              <a:ext uri="{FF2B5EF4-FFF2-40B4-BE49-F238E27FC236}">
                <a16:creationId xmlns:a16="http://schemas.microsoft.com/office/drawing/2014/main" id="{21A8E601-B433-47D4-99B6-A8AC495287BD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9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69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43" name="Google Shape;643;p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44" name="Google Shape;644;p6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45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45" name="Google Shape;645;p6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646" name="Google Shape;646;p6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Makes a copy of the value...</a:t>
            </a:r>
            <a:endParaRPr sz="1400"/>
          </a:p>
        </p:txBody>
      </p:sp>
      <p:pic>
        <p:nvPicPr>
          <p:cNvPr id="648" name="Google Shape;648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69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50" name="Google Shape;650;p69"/>
          <p:cNvSpPr/>
          <p:nvPr/>
        </p:nvSpPr>
        <p:spPr>
          <a:xfrm>
            <a:off x="1482700" y="26609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69"/>
          <p:cNvSpPr txBox="1"/>
          <p:nvPr/>
        </p:nvSpPr>
        <p:spPr>
          <a:xfrm>
            <a:off x="1383622" y="2152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53" name="Google Shape;653;p69"/>
          <p:cNvSpPr txBox="1"/>
          <p:nvPr/>
        </p:nvSpPr>
        <p:spPr>
          <a:xfrm>
            <a:off x="1368730" y="4210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chemeClr val="dk2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" name="Google Shape;562;p63">
            <a:extLst>
              <a:ext uri="{FF2B5EF4-FFF2-40B4-BE49-F238E27FC236}">
                <a16:creationId xmlns:a16="http://schemas.microsoft.com/office/drawing/2014/main" id="{7343F273-C3AB-4146-ADF4-2281EF8709C2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70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70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60" name="Google Shape;660;p7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61" name="Google Shape;661;p7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46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62" name="Google Shape;662;p7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663" name="Google Shape;663;p70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7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Makes a copy of the value...</a:t>
            </a:r>
            <a:endParaRPr sz="1400"/>
          </a:p>
        </p:txBody>
      </p:sp>
      <p:pic>
        <p:nvPicPr>
          <p:cNvPr id="665" name="Google Shape;665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70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67" name="Google Shape;667;p70"/>
          <p:cNvSpPr/>
          <p:nvPr/>
        </p:nvSpPr>
        <p:spPr>
          <a:xfrm>
            <a:off x="1482700" y="26609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70"/>
          <p:cNvSpPr txBox="1"/>
          <p:nvPr/>
        </p:nvSpPr>
        <p:spPr>
          <a:xfrm>
            <a:off x="1383622" y="2152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669" name="Google Shape;669;p70"/>
          <p:cNvCxnSpPr/>
          <p:nvPr/>
        </p:nvCxnSpPr>
        <p:spPr>
          <a:xfrm>
            <a:off x="927525" y="4437675"/>
            <a:ext cx="556500" cy="0"/>
          </a:xfrm>
          <a:prstGeom prst="straightConnector1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70" name="Google Shape;670;p70"/>
          <p:cNvCxnSpPr/>
          <p:nvPr/>
        </p:nvCxnSpPr>
        <p:spPr>
          <a:xfrm>
            <a:off x="927525" y="2456475"/>
            <a:ext cx="556500" cy="0"/>
          </a:xfrm>
          <a:prstGeom prst="straightConnector1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71" name="Google Shape;671;p70"/>
          <p:cNvSpPr txBox="1"/>
          <p:nvPr/>
        </p:nvSpPr>
        <p:spPr>
          <a:xfrm>
            <a:off x="60800" y="2903825"/>
            <a:ext cx="1174800" cy="10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The value is still inside the variable… 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because a </a:t>
            </a:r>
            <a:r>
              <a:rPr lang="en" sz="12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copy </a:t>
            </a: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is made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3" name="Google Shape;673;p70"/>
          <p:cNvSpPr txBox="1"/>
          <p:nvPr/>
        </p:nvSpPr>
        <p:spPr>
          <a:xfrm>
            <a:off x="1368730" y="4210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chemeClr val="dk2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" name="Google Shape;562;p63">
            <a:extLst>
              <a:ext uri="{FF2B5EF4-FFF2-40B4-BE49-F238E27FC236}">
                <a16:creationId xmlns:a16="http://schemas.microsoft.com/office/drawing/2014/main" id="{9CCEA6E1-2C15-40D6-94A5-F986F089BC6F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71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71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80" name="Google Shape;680;p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81" name="Google Shape;681;p7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47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82" name="Google Shape;682;p7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683" name="Google Shape;683;p71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Then substitutes it back into 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statement</a:t>
            </a:r>
            <a:endParaRPr sz="1400"/>
          </a:p>
        </p:txBody>
      </p:sp>
      <p:pic>
        <p:nvPicPr>
          <p:cNvPr id="685" name="Google Shape;685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71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87" name="Google Shape;687;p71"/>
          <p:cNvSpPr/>
          <p:nvPr/>
        </p:nvSpPr>
        <p:spPr>
          <a:xfrm>
            <a:off x="1482700" y="26609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71"/>
          <p:cNvSpPr txBox="1"/>
          <p:nvPr/>
        </p:nvSpPr>
        <p:spPr>
          <a:xfrm>
            <a:off x="1383622" y="2152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689" name="Google Shape;689;p71"/>
          <p:cNvCxnSpPr/>
          <p:nvPr/>
        </p:nvCxnSpPr>
        <p:spPr>
          <a:xfrm rot="10800000" flipH="1">
            <a:off x="1830400" y="2184575"/>
            <a:ext cx="2329800" cy="231000"/>
          </a:xfrm>
          <a:prstGeom prst="straightConnector1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91" name="Google Shape;691;p71"/>
          <p:cNvSpPr txBox="1"/>
          <p:nvPr/>
        </p:nvSpPr>
        <p:spPr>
          <a:xfrm>
            <a:off x="1368730" y="4210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chemeClr val="dk2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" name="Google Shape;562;p63">
            <a:extLst>
              <a:ext uri="{FF2B5EF4-FFF2-40B4-BE49-F238E27FC236}">
                <a16:creationId xmlns:a16="http://schemas.microsoft.com/office/drawing/2014/main" id="{CF25FF26-FD74-4690-B8FB-AFC088E2D8FF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72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72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98" name="Google Shape;698;p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699" name="Google Shape;699;p7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48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00" name="Google Shape;700;p7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701" name="Google Shape;701;p72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7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Then substitutes it back into the </a:t>
            </a:r>
            <a:r>
              <a:rPr lang="en" sz="14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4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/>
              <a:t> statement</a:t>
            </a:r>
            <a:endParaRPr sz="1400"/>
          </a:p>
        </p:txBody>
      </p:sp>
      <p:pic>
        <p:nvPicPr>
          <p:cNvPr id="703" name="Google Shape;703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72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05" name="Google Shape;705;p72"/>
          <p:cNvSpPr/>
          <p:nvPr/>
        </p:nvSpPr>
        <p:spPr>
          <a:xfrm>
            <a:off x="1482700" y="26609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72"/>
          <p:cNvSpPr txBox="1"/>
          <p:nvPr/>
        </p:nvSpPr>
        <p:spPr>
          <a:xfrm>
            <a:off x="1383622" y="2152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07" name="Google Shape;707;p72"/>
          <p:cNvSpPr txBox="1"/>
          <p:nvPr/>
        </p:nvSpPr>
        <p:spPr>
          <a:xfrm>
            <a:off x="1368730" y="4210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chemeClr val="dk2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08" name="Google Shape;708;p72"/>
          <p:cNvCxnSpPr/>
          <p:nvPr/>
        </p:nvCxnSpPr>
        <p:spPr>
          <a:xfrm rot="10800000" flipH="1">
            <a:off x="1830400" y="2184575"/>
            <a:ext cx="2329800" cy="231000"/>
          </a:xfrm>
          <a:prstGeom prst="straightConnector1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09" name="Google Shape;709;p72"/>
          <p:cNvSpPr/>
          <p:nvPr/>
        </p:nvSpPr>
        <p:spPr>
          <a:xfrm>
            <a:off x="4814250" y="2116139"/>
            <a:ext cx="204600" cy="1953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73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73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16" name="Google Shape;716;p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17" name="Google Shape;717;p7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49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18" name="Google Shape;718;p7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719" name="Google Shape;719;p73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So Python displays the value of '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400"/>
              <a:t>' on the screen</a:t>
            </a:r>
            <a:endParaRPr sz="1400"/>
          </a:p>
        </p:txBody>
      </p:sp>
      <p:pic>
        <p:nvPicPr>
          <p:cNvPr id="721" name="Google Shape;721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856" y="3357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73"/>
          <p:cNvSpPr txBox="1"/>
          <p:nvPr/>
        </p:nvSpPr>
        <p:spPr>
          <a:xfrm>
            <a:off x="1067850" y="3752900"/>
            <a:ext cx="1174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endParaRPr sz="10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723" name="Google Shape;723;p73"/>
          <p:cNvCxnSpPr>
            <a:stCxn id="722" idx="3"/>
          </p:cNvCxnSpPr>
          <p:nvPr/>
        </p:nvCxnSpPr>
        <p:spPr>
          <a:xfrm rot="10800000" flipH="1">
            <a:off x="2242650" y="2201750"/>
            <a:ext cx="1908600" cy="1737900"/>
          </a:xfrm>
          <a:prstGeom prst="straightConnector1">
            <a:avLst/>
          </a:prstGeom>
          <a:noFill/>
          <a:ln w="28575" cap="flat" cmpd="sng">
            <a:solidFill>
              <a:srgbClr val="99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25" name="Google Shape;725;p73"/>
          <p:cNvSpPr txBox="1"/>
          <p:nvPr/>
        </p:nvSpPr>
        <p:spPr>
          <a:xfrm>
            <a:off x="1368730" y="4210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chemeClr val="dk2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800">
              <a:solidFill>
                <a:schemeClr val="dk2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4" name="Google Shape;562;p63">
            <a:extLst>
              <a:ext uri="{FF2B5EF4-FFF2-40B4-BE49-F238E27FC236}">
                <a16:creationId xmlns:a16="http://schemas.microsoft.com/office/drawing/2014/main" id="{72B0BE41-9F11-4E96-92F0-94960A0B549C}"/>
              </a:ext>
            </a:extLst>
          </p:cNvPr>
          <p:cNvSpPr/>
          <p:nvPr/>
        </p:nvSpPr>
        <p:spPr>
          <a:xfrm>
            <a:off x="4819900" y="2111689"/>
            <a:ext cx="1249200" cy="2145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739650" y="208263"/>
            <a:ext cx="577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Python Reference Sheet</a:t>
            </a:r>
            <a:endParaRPr/>
          </a:p>
        </p:txBody>
      </p:sp>
      <p:pic>
        <p:nvPicPr>
          <p:cNvPr id="153" name="Google Shape;153;p2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t="1076" b="1085"/>
          <a:stretch/>
        </p:blipFill>
        <p:spPr>
          <a:xfrm>
            <a:off x="1992475" y="857163"/>
            <a:ext cx="3265150" cy="407807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54" name="Google Shape;154;p29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55" name="Google Shape;155;p29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5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56" name="Google Shape;156;p29"/>
            <p:cNvPicPr preferRelativeResize="0"/>
            <p:nvPr/>
          </p:nvPicPr>
          <p:blipFill rotWithShape="1">
            <a:blip r:embed="rId5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7" name="Google Shape;157;p29"/>
          <p:cNvGrpSpPr/>
          <p:nvPr/>
        </p:nvGrpSpPr>
        <p:grpSpPr>
          <a:xfrm>
            <a:off x="5745125" y="475833"/>
            <a:ext cx="2659225" cy="2960217"/>
            <a:chOff x="6173075" y="716158"/>
            <a:chExt cx="2659225" cy="2960217"/>
          </a:xfrm>
        </p:grpSpPr>
        <p:pic>
          <p:nvPicPr>
            <p:cNvPr id="158" name="Google Shape;158;p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2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p29"/>
            <p:cNvSpPr txBox="1"/>
            <p:nvPr/>
          </p:nvSpPr>
          <p:spPr>
            <a:xfrm>
              <a:off x="6431237" y="1467488"/>
              <a:ext cx="21429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b="1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Python Reference Sheet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" name="Google Shape;161;p29"/>
            <p:cNvSpPr txBox="1"/>
            <p:nvPr/>
          </p:nvSpPr>
          <p:spPr>
            <a:xfrm>
              <a:off x="6184175" y="1861075"/>
              <a:ext cx="2498400" cy="121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048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Print it out and use it!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-30480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Roboto"/>
                <a:buChar char="●"/>
              </a:pP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3"/>
                </a:rPr>
                <a:t>Get it online.</a:t>
              </a: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 (</a:t>
              </a:r>
              <a:r>
                <a:rPr lang="en" sz="1200" u="sng">
                  <a:solidFill>
                    <a:schemeClr val="hlink"/>
                  </a:solidFill>
                  <a:latin typeface="Roboto"/>
                  <a:ea typeface="Roboto"/>
                  <a:cs typeface="Roboto"/>
                  <a:sym typeface="Roboto"/>
                  <a:hlinkClick r:id="rId8"/>
                </a:rPr>
                <a:t>Microsoft</a:t>
              </a:r>
              <a:r>
                <a:rPr lang="en" sz="1200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)</a:t>
              </a: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457200" lvl="0" indent="0" algn="l" rtl="0">
                <a:lnSpc>
                  <a:spcPct val="150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74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74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32" name="Google Shape;732;p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33" name="Google Shape;733;p7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50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34" name="Google Shape;734;p74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735" name="Google Shape;735;p74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Displays </a:t>
            </a:r>
            <a:r>
              <a:rPr lang="en" sz="14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endParaRPr sz="14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37" name="Google Shape;737;p74"/>
          <p:cNvSpPr/>
          <p:nvPr/>
        </p:nvSpPr>
        <p:spPr>
          <a:xfrm>
            <a:off x="4220650" y="2696264"/>
            <a:ext cx="4704900" cy="216900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75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75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30DDAE"/>
                </a:solidFill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(your_age)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44" name="Google Shape;744;p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45" name="Google Shape;745;p7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51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46" name="Google Shape;746;p7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747" name="Google Shape;747;p75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79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And the whole program now works!</a:t>
            </a:r>
            <a:endParaRPr sz="1400"/>
          </a:p>
        </p:txBody>
      </p:sp>
      <p:sp>
        <p:nvSpPr>
          <p:cNvPr id="749" name="Google Shape;749;p75"/>
          <p:cNvSpPr/>
          <p:nvPr/>
        </p:nvSpPr>
        <p:spPr>
          <a:xfrm>
            <a:off x="638100" y="4105975"/>
            <a:ext cx="2533800" cy="462900"/>
          </a:xfrm>
          <a:prstGeom prst="roundRect">
            <a:avLst>
              <a:gd name="adj" fmla="val 16667"/>
            </a:avLst>
          </a:prstGeom>
          <a:solidFill>
            <a:srgbClr val="30DDA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All done!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Activity: I Vote to Vote!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55" name="Google Shape;755;p7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grpSp>
        <p:nvGrpSpPr>
          <p:cNvPr id="756" name="Google Shape;756;p7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57" name="Google Shape;757;p7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52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58" name="Google Shape;758;p76"/>
            <p:cNvPicPr preferRelativeResize="0"/>
            <p:nvPr/>
          </p:nvPicPr>
          <p:blipFill rotWithShape="1">
            <a:blip r:embed="rId3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9" name="Google Shape;759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1525" y="1351675"/>
            <a:ext cx="3023300" cy="2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76"/>
          <p:cNvSpPr/>
          <p:nvPr/>
        </p:nvSpPr>
        <p:spPr>
          <a:xfrm>
            <a:off x="1464255" y="1648178"/>
            <a:ext cx="2455200" cy="1281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1" name="Google Shape;761;p76"/>
          <p:cNvSpPr txBox="1"/>
          <p:nvPr/>
        </p:nvSpPr>
        <p:spPr>
          <a:xfrm>
            <a:off x="841575" y="3957350"/>
            <a:ext cx="37032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latin typeface="Roboto"/>
                <a:ea typeface="Roboto"/>
                <a:cs typeface="Roboto"/>
                <a:sym typeface="Roboto"/>
              </a:rPr>
              <a:t>Activity 02.01</a:t>
            </a:r>
            <a:br>
              <a:rPr lang="en" sz="1900">
                <a:latin typeface="Roboto"/>
                <a:ea typeface="Roboto"/>
                <a:cs typeface="Roboto"/>
                <a:sym typeface="Roboto"/>
              </a:rPr>
            </a:b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I Vote to Vote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62" name="Google Shape;762;p76"/>
          <p:cNvGrpSpPr/>
          <p:nvPr/>
        </p:nvGrpSpPr>
        <p:grpSpPr>
          <a:xfrm>
            <a:off x="5787728" y="1306684"/>
            <a:ext cx="2277626" cy="2512336"/>
            <a:chOff x="6173075" y="716158"/>
            <a:chExt cx="2659225" cy="2960217"/>
          </a:xfrm>
        </p:grpSpPr>
        <p:pic>
          <p:nvPicPr>
            <p:cNvPr id="763" name="Google Shape;763;p7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4" name="Google Shape;764;p7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5" name="Google Shape;765;p76"/>
            <p:cNvSpPr txBox="1"/>
            <p:nvPr/>
          </p:nvSpPr>
          <p:spPr>
            <a:xfrm>
              <a:off x="6459876" y="1354992"/>
              <a:ext cx="2085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b="1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Tutorial Video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66" name="Google Shape;766;p76"/>
          <p:cNvSpPr txBox="1"/>
          <p:nvPr/>
        </p:nvSpPr>
        <p:spPr>
          <a:xfrm>
            <a:off x="5787727" y="2313175"/>
            <a:ext cx="2277600" cy="10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0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Need some help?</a:t>
            </a:r>
            <a:b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600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Have a look at the code on </a:t>
            </a:r>
            <a:r>
              <a:rPr lang="en" sz="12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8" action="ppaction://hlinksldjump"/>
              </a:rPr>
              <a:t>slide 51</a:t>
            </a:r>
            <a: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 for a similar program!</a:t>
            </a: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67" name="Google Shape;767;p7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76125" y="1771775"/>
            <a:ext cx="1034100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Activity: Cat's Years!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773" name="Google Shape;773;p7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grpSp>
        <p:nvGrpSpPr>
          <p:cNvPr id="774" name="Google Shape;774;p77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775" name="Google Shape;775;p77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lang="en" sz="1000" b="1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53</a:t>
              </a:fld>
              <a:endParaRPr sz="1000" b="1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776" name="Google Shape;776;p77"/>
            <p:cNvPicPr preferRelativeResize="0"/>
            <p:nvPr/>
          </p:nvPicPr>
          <p:blipFill rotWithShape="1">
            <a:blip r:embed="rId3">
              <a:alphaModFix/>
            </a:blip>
            <a:srcRect b="19478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77" name="Google Shape;777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1525" y="1351675"/>
            <a:ext cx="3023300" cy="2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778" name="Google Shape;778;p77"/>
          <p:cNvSpPr/>
          <p:nvPr/>
        </p:nvSpPr>
        <p:spPr>
          <a:xfrm>
            <a:off x="1464255" y="1648178"/>
            <a:ext cx="2455200" cy="12813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9" name="Google Shape;779;p77"/>
          <p:cNvSpPr txBox="1"/>
          <p:nvPr/>
        </p:nvSpPr>
        <p:spPr>
          <a:xfrm>
            <a:off x="841575" y="3957350"/>
            <a:ext cx="37032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latin typeface="Roboto"/>
                <a:ea typeface="Roboto"/>
                <a:cs typeface="Roboto"/>
                <a:sym typeface="Roboto"/>
              </a:rPr>
              <a:t>Activity 02.02</a:t>
            </a:r>
            <a:br>
              <a:rPr lang="en" sz="1900">
                <a:latin typeface="Roboto"/>
                <a:ea typeface="Roboto"/>
                <a:cs typeface="Roboto"/>
                <a:sym typeface="Roboto"/>
              </a:rPr>
            </a:b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Cat's Years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80" name="Google Shape;780;p77"/>
          <p:cNvGrpSpPr/>
          <p:nvPr/>
        </p:nvGrpSpPr>
        <p:grpSpPr>
          <a:xfrm>
            <a:off x="5787728" y="1306684"/>
            <a:ext cx="2277626" cy="2512336"/>
            <a:chOff x="6173075" y="716158"/>
            <a:chExt cx="2659225" cy="2960217"/>
          </a:xfrm>
        </p:grpSpPr>
        <p:pic>
          <p:nvPicPr>
            <p:cNvPr id="781" name="Google Shape;781;p7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173075" y="1237975"/>
              <a:ext cx="2659225" cy="2438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2" name="Google Shape;782;p7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2700000">
              <a:off x="7403275" y="847650"/>
              <a:ext cx="634900" cy="634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3" name="Google Shape;783;p77"/>
            <p:cNvSpPr txBox="1"/>
            <p:nvPr/>
          </p:nvSpPr>
          <p:spPr>
            <a:xfrm>
              <a:off x="6459876" y="1354992"/>
              <a:ext cx="2085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b="1">
                  <a:solidFill>
                    <a:srgbClr val="595959"/>
                  </a:solidFill>
                  <a:latin typeface="Roboto"/>
                  <a:ea typeface="Roboto"/>
                  <a:cs typeface="Roboto"/>
                  <a:sym typeface="Roboto"/>
                </a:rPr>
                <a:t>Tutorial Video</a:t>
              </a:r>
              <a:endParaRPr b="1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84" name="Google Shape;784;p77"/>
          <p:cNvSpPr txBox="1"/>
          <p:nvPr/>
        </p:nvSpPr>
        <p:spPr>
          <a:xfrm>
            <a:off x="5787725" y="2313175"/>
            <a:ext cx="2277600" cy="12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0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In human years, a cat is 7 times its cat years</a:t>
            </a:r>
            <a:b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600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A cat that is 3 years old is 21 years old in human years!</a:t>
            </a:r>
            <a:endParaRPr sz="12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85" name="Google Shape;785;p7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74800" y="1771775"/>
            <a:ext cx="1034100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7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Chocolates game</a:t>
            </a:r>
            <a:endParaRPr/>
          </a:p>
        </p:txBody>
      </p:sp>
      <p:sp>
        <p:nvSpPr>
          <p:cNvPr id="791" name="Google Shape;791;p7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183000" cy="33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are 12 chocolates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Players take turns taking 1, 2 or 3 chocolates each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player who takes the last chocolate in their turn wins, and takes them all! </a:t>
            </a:r>
            <a:br>
              <a:rPr lang="en"/>
            </a:b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you try to beat the computer?</a:t>
            </a:r>
            <a:endParaRPr/>
          </a:p>
          <a:p>
            <a:pPr marL="45720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Click here to play!</a:t>
            </a:r>
            <a:endParaRPr/>
          </a:p>
        </p:txBody>
      </p:sp>
      <p:sp>
        <p:nvSpPr>
          <p:cNvPr id="792" name="Google Shape;792;p7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54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793" name="Google Shape;793;p78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47100" y="1170125"/>
            <a:ext cx="2344500" cy="23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Chocolates game</a:t>
            </a:r>
            <a:endParaRPr/>
          </a:p>
        </p:txBody>
      </p:sp>
      <p:sp>
        <p:nvSpPr>
          <p:cNvPr id="800" name="Google Shape;800;p7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9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you figure out the computer's "trick"?</a:t>
            </a:r>
            <a:endParaRPr/>
          </a:p>
        </p:txBody>
      </p:sp>
      <p:sp>
        <p:nvSpPr>
          <p:cNvPr id="801" name="Google Shape;801;p7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55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02" name="Google Shape;802;p7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80"/>
          <p:cNvSpPr/>
          <p:nvPr/>
        </p:nvSpPr>
        <p:spPr>
          <a:xfrm>
            <a:off x="723150" y="1729125"/>
            <a:ext cx="7697700" cy="2375100"/>
          </a:xfrm>
          <a:prstGeom prst="roundRect">
            <a:avLst>
              <a:gd name="adj" fmla="val 6928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num_chocs &lt;=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"You win!"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goto .</a:t>
            </a: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end</a:t>
            </a:r>
            <a:endParaRPr sz="1600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AutoNum type="arabicPeriod"/>
            </a:pP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computer_takes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- player_takes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"I'll take"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computer_takes + 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"chocolate(s)."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num_chocs = num_chocs - computer_takes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08" name="Google Shape;808;p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Chocolates game</a:t>
            </a:r>
            <a:endParaRPr/>
          </a:p>
        </p:txBody>
      </p:sp>
      <p:sp>
        <p:nvSpPr>
          <p:cNvPr id="809" name="Google Shape;809;p8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9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you figure out the computer's "trick"?</a:t>
            </a:r>
            <a:endParaRPr/>
          </a:p>
        </p:txBody>
      </p:sp>
      <p:sp>
        <p:nvSpPr>
          <p:cNvPr id="810" name="Google Shape;810;p8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56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11" name="Google Shape;811;p80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81"/>
          <p:cNvSpPr/>
          <p:nvPr/>
        </p:nvSpPr>
        <p:spPr>
          <a:xfrm>
            <a:off x="723150" y="1729125"/>
            <a:ext cx="7697700" cy="2375100"/>
          </a:xfrm>
          <a:prstGeom prst="roundRect">
            <a:avLst>
              <a:gd name="adj" fmla="val 6928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num_chocs &lt;=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"You win!"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goto .</a:t>
            </a: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end</a:t>
            </a:r>
            <a:endParaRPr sz="1600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AutoNum type="arabicPeriod"/>
            </a:pP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computer_takes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- player_takes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"I'll take"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computer_takes + 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"chocolate(s)."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num_chocs = num_chocs - computer_takes</a:t>
            </a:r>
            <a:endParaRPr sz="16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  <p:sp>
        <p:nvSpPr>
          <p:cNvPr id="817" name="Google Shape;817;p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Chocolates game</a:t>
            </a:r>
            <a:endParaRPr/>
          </a:p>
        </p:txBody>
      </p:sp>
      <p:sp>
        <p:nvSpPr>
          <p:cNvPr id="818" name="Google Shape;818;p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9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you figure out the computer's "trick"?</a:t>
            </a:r>
            <a:endParaRPr/>
          </a:p>
        </p:txBody>
      </p:sp>
      <p:sp>
        <p:nvSpPr>
          <p:cNvPr id="819" name="Google Shape;819;p8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57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20" name="Google Shape;820;p81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81"/>
          <p:cNvSpPr/>
          <p:nvPr/>
        </p:nvSpPr>
        <p:spPr>
          <a:xfrm>
            <a:off x="4055400" y="4020725"/>
            <a:ext cx="2009400" cy="75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In this lesson, we'll take a look at this statement.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22" name="Google Shape;822;p81"/>
          <p:cNvCxnSpPr>
            <a:stCxn id="821" idx="1"/>
          </p:cNvCxnSpPr>
          <p:nvPr/>
        </p:nvCxnSpPr>
        <p:spPr>
          <a:xfrm rot="10800000">
            <a:off x="3589500" y="3902225"/>
            <a:ext cx="465900" cy="4950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82"/>
          <p:cNvSpPr/>
          <p:nvPr/>
        </p:nvSpPr>
        <p:spPr>
          <a:xfrm>
            <a:off x="723150" y="1729125"/>
            <a:ext cx="7697700" cy="2375100"/>
          </a:xfrm>
          <a:prstGeom prst="roundRect">
            <a:avLst>
              <a:gd name="adj" fmla="val 6928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6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num_chocs &lt;= </a:t>
            </a:r>
            <a:r>
              <a:rPr lang="en" sz="16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6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>
              <a:solidFill>
                <a:schemeClr val="dk1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"You win!"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goto .</a:t>
            </a: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end</a:t>
            </a:r>
            <a:endParaRPr sz="1600">
              <a:solidFill>
                <a:srgbClr val="9900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AutoNum type="arabicPeriod"/>
            </a:pP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computer_takes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- player_takes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"I'll take"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computer_takes + 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"chocolate(s)."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num_chocs = num_chocs - computer_takes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28" name="Google Shape;828;p8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Chocolates game</a:t>
            </a:r>
            <a:endParaRPr/>
          </a:p>
        </p:txBody>
      </p:sp>
      <p:sp>
        <p:nvSpPr>
          <p:cNvPr id="829" name="Google Shape;829;p8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9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you figure out the computer's "trick"?</a:t>
            </a:r>
            <a:endParaRPr/>
          </a:p>
        </p:txBody>
      </p:sp>
      <p:sp>
        <p:nvSpPr>
          <p:cNvPr id="830" name="Google Shape;830;p8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58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31" name="Google Shape;831;p82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82"/>
          <p:cNvSpPr txBox="1"/>
          <p:nvPr/>
        </p:nvSpPr>
        <p:spPr>
          <a:xfrm>
            <a:off x="4508625" y="2207525"/>
            <a:ext cx="358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Click here</a:t>
            </a: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for more info on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statements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833" name="Google Shape;833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6336" y="2069075"/>
            <a:ext cx="677100" cy="67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83"/>
          <p:cNvSpPr/>
          <p:nvPr/>
        </p:nvSpPr>
        <p:spPr>
          <a:xfrm>
            <a:off x="723150" y="1729125"/>
            <a:ext cx="7697700" cy="2375100"/>
          </a:xfrm>
          <a:prstGeom prst="roundRect">
            <a:avLst>
              <a:gd name="adj" fmla="val 6928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num_chocs &lt;=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"You win!"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  goto .</a:t>
            </a:r>
            <a:r>
              <a:rPr lang="en" sz="1600">
                <a:solidFill>
                  <a:srgbClr val="99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end</a:t>
            </a:r>
            <a:endParaRPr sz="1600">
              <a:solidFill>
                <a:srgbClr val="9900F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AutoNum type="arabicPeriod"/>
            </a:pP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computer_takes = 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- player_takes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Mono"/>
              <a:buAutoNum type="arabicPeriod"/>
            </a:pPr>
            <a:r>
              <a:rPr lang="en" sz="160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"I'll take"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computer_takes + </a:t>
            </a:r>
            <a:r>
              <a:rPr lang="en" sz="16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"chocolate(s)."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6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AutoNum type="arabicPeriod"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num_chocs = num_chocs - computer_takes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39" name="Google Shape;839;p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Chocolates game</a:t>
            </a:r>
            <a:endParaRPr/>
          </a:p>
        </p:txBody>
      </p:sp>
      <p:sp>
        <p:nvSpPr>
          <p:cNvPr id="840" name="Google Shape;840;p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9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Did you figure out the computer's "trick"?</a:t>
            </a:r>
            <a:endParaRPr/>
          </a:p>
        </p:txBody>
      </p:sp>
      <p:sp>
        <p:nvSpPr>
          <p:cNvPr id="841" name="Google Shape;841;p8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59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42" name="Google Shape;842;p83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83"/>
          <p:cNvSpPr txBox="1"/>
          <p:nvPr/>
        </p:nvSpPr>
        <p:spPr>
          <a:xfrm>
            <a:off x="4508625" y="2207525"/>
            <a:ext cx="4004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Click here</a:t>
            </a: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for more info on the </a:t>
            </a:r>
            <a:r>
              <a:rPr lang="en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goto</a:t>
            </a: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command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844" name="Google Shape;844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6336" y="2069075"/>
            <a:ext cx="677100" cy="67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many more years before you can drive?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7" name="Google Shape;167;p30"/>
          <p:cNvSpPr txBox="1">
            <a:spLocks noGrp="1"/>
          </p:cNvSpPr>
          <p:nvPr>
            <p:ph type="body" idx="1"/>
          </p:nvPr>
        </p:nvSpPr>
        <p:spPr>
          <a:xfrm>
            <a:off x="1884375" y="4334550"/>
            <a:ext cx="5380800" cy="47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What is wrong with this program when it runs?</a:t>
            </a:r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9" name="Google Shape;169;p3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170" name="Google Shape;170;p30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78810" y="1175788"/>
            <a:ext cx="2791924" cy="2791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Modifying variables</a:t>
            </a:r>
            <a:endParaRPr/>
          </a:p>
        </p:txBody>
      </p:sp>
      <p:sp>
        <p:nvSpPr>
          <p:cNvPr id="850" name="Google Shape;850;p8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046500" cy="19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our chocolate game, we are always decreasing the number of chocolates after every turn</a:t>
            </a:r>
            <a:br>
              <a:rPr lang="en"/>
            </a:b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will be occasions when you will need to change the value of a variable from its original value</a:t>
            </a:r>
            <a:endParaRPr/>
          </a:p>
        </p:txBody>
      </p:sp>
      <p:pic>
        <p:nvPicPr>
          <p:cNvPr id="851" name="Google Shape;851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9425" y="1616625"/>
            <a:ext cx="1661125" cy="1661125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8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60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53" name="Google Shape;853;p84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8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Modifying variables</a:t>
            </a:r>
            <a:endParaRPr/>
          </a:p>
        </p:txBody>
      </p:sp>
      <p:sp>
        <p:nvSpPr>
          <p:cNvPr id="859" name="Google Shape;859;p8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0465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our chocolate game, we are always decreasing the number of chocolates after every turn</a:t>
            </a:r>
            <a:br>
              <a:rPr lang="en"/>
            </a:b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will be occasions when you will need to change the value of a variable from its original value</a:t>
            </a:r>
            <a:br>
              <a:rPr lang="en"/>
            </a:b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 example:</a:t>
            </a:r>
            <a:endParaRPr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Decrease chocolates by 3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score by 10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Decrease health by 5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money by $100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number of "likes" by 1</a:t>
            </a:r>
            <a:endParaRPr sz="1600"/>
          </a:p>
        </p:txBody>
      </p:sp>
      <p:pic>
        <p:nvPicPr>
          <p:cNvPr id="860" name="Google Shape;860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9425" y="1616625"/>
            <a:ext cx="1661125" cy="1661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8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61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62" name="Google Shape;862;p85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8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Modifying variables</a:t>
            </a:r>
            <a:endParaRPr/>
          </a:p>
        </p:txBody>
      </p:sp>
      <p:sp>
        <p:nvSpPr>
          <p:cNvPr id="868" name="Google Shape;868;p8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0465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our chocolate game, we are always decreasing the number of chocolates after every turn</a:t>
            </a:r>
            <a:br>
              <a:rPr lang="en"/>
            </a:b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will be occasions when you will need to change the value of a variable from its original value</a:t>
            </a:r>
            <a:br>
              <a:rPr lang="en"/>
            </a:b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 example:</a:t>
            </a:r>
            <a:endParaRPr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Decrease chocolates by 3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score by 10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Decrease health by 5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money by $100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>
                <a:highlight>
                  <a:srgbClr val="FFFF00"/>
                </a:highlight>
              </a:rPr>
              <a:t>Increase number of "likes" by 1</a:t>
            </a:r>
            <a:endParaRPr sz="1600">
              <a:highlight>
                <a:srgbClr val="FFFF00"/>
              </a:highlight>
            </a:endParaRPr>
          </a:p>
        </p:txBody>
      </p:sp>
      <p:pic>
        <p:nvPicPr>
          <p:cNvPr id="869" name="Google Shape;869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9425" y="1616625"/>
            <a:ext cx="1661125" cy="1661125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8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62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71" name="Google Shape;871;p86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Modifying variables</a:t>
            </a:r>
            <a:endParaRPr/>
          </a:p>
        </p:txBody>
      </p:sp>
      <p:sp>
        <p:nvSpPr>
          <p:cNvPr id="877" name="Google Shape;877;p8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0465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our chocolate game, we are always decreasing the number of chocolates after every turn</a:t>
            </a:r>
            <a:br>
              <a:rPr lang="en"/>
            </a:b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will be occasions when you will need to change the value of a variable from its original value</a:t>
            </a:r>
            <a:br>
              <a:rPr lang="en"/>
            </a:b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 example:</a:t>
            </a:r>
            <a:endParaRPr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Decrease chocolates by 3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score by 10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Decrease health by 5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Increase money by $100</a:t>
            </a:r>
            <a:endParaRPr sz="1600"/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>
                <a:highlight>
                  <a:srgbClr val="FFFF00"/>
                </a:highlight>
              </a:rPr>
              <a:t>Increase number of "likes" by 1</a:t>
            </a:r>
            <a:endParaRPr sz="1600">
              <a:highlight>
                <a:srgbClr val="FFFF00"/>
              </a:highlight>
            </a:endParaRPr>
          </a:p>
        </p:txBody>
      </p:sp>
      <p:pic>
        <p:nvPicPr>
          <p:cNvPr id="878" name="Google Shape;878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9425" y="1616625"/>
            <a:ext cx="1661125" cy="1661125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p8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63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80" name="Google Shape;880;p87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p87"/>
          <p:cNvSpPr/>
          <p:nvPr/>
        </p:nvSpPr>
        <p:spPr>
          <a:xfrm>
            <a:off x="4360200" y="3471700"/>
            <a:ext cx="2847900" cy="130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We will be writing this a bit later together. But first, we need to learn a little more about modifying integer variables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82" name="Google Shape;882;p87"/>
          <p:cNvCxnSpPr>
            <a:stCxn id="881" idx="1"/>
          </p:cNvCxnSpPr>
          <p:nvPr/>
        </p:nvCxnSpPr>
        <p:spPr>
          <a:xfrm flipH="1">
            <a:off x="3834300" y="4122700"/>
            <a:ext cx="525900" cy="4509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sp>
        <p:nvSpPr>
          <p:cNvPr id="888" name="Google Shape;888;p8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64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89" name="Google Shape;889;p88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88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8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sp>
        <p:nvSpPr>
          <p:cNvPr id="896" name="Google Shape;896;p8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65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897" name="Google Shape;897;p8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898" name="Google Shape;898;p89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90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04" name="Google Shape;904;p9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sp>
        <p:nvSpPr>
          <p:cNvPr id="905" name="Google Shape;905;p90"/>
          <p:cNvSpPr/>
          <p:nvPr/>
        </p:nvSpPr>
        <p:spPr>
          <a:xfrm>
            <a:off x="1991550" y="2525425"/>
            <a:ext cx="3579900" cy="998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When a variable is by itself (with no "=" sign), we look "inside" the bucket and make a copy of the value we find inside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06" name="Google Shape;906;p90"/>
          <p:cNvCxnSpPr>
            <a:stCxn id="905" idx="1"/>
          </p:cNvCxnSpPr>
          <p:nvPr/>
        </p:nvCxnSpPr>
        <p:spPr>
          <a:xfrm rot="10800000">
            <a:off x="1255350" y="2205325"/>
            <a:ext cx="736200" cy="8193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07" name="Google Shape;907;p9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08" name="Google Shape;908;p90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9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sp>
        <p:nvSpPr>
          <p:cNvPr id="914" name="Google Shape;914;p9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67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15" name="Google Shape;915;p91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916" name="Google Shape;916;p91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9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922" name="Google Shape;922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923" name="Google Shape;923;p92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24" name="Google Shape;924;p9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68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25" name="Google Shape;925;p92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p92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932" name="Google Shape;932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93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34" name="Google Shape;934;p93"/>
          <p:cNvSpPr/>
          <p:nvPr/>
        </p:nvSpPr>
        <p:spPr>
          <a:xfrm>
            <a:off x="7093150" y="14379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9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69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36" name="Google Shape;936;p93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937" name="Google Shape;937;p93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1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8" name="Google Shape;178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684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400" b="1">
              <a:solidFill>
                <a:srgbClr val="25326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79" name="Google Shape;179;p3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7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80" name="Google Shape;180;p31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181" name="Google Shape;181;p31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9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943" name="Google Shape;943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944" name="Google Shape;944;p94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45" name="Google Shape;945;p94"/>
          <p:cNvSpPr/>
          <p:nvPr/>
        </p:nvSpPr>
        <p:spPr>
          <a:xfrm>
            <a:off x="7093150" y="14379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94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47" name="Google Shape;947;p94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48" name="Google Shape;948;p9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70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49" name="Google Shape;949;p94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94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9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956" name="Google Shape;956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95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58" name="Google Shape;958;p95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59" name="Google Shape;959;p95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60" name="Google Shape;960;p9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71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61" name="Google Shape;961;p95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962" name="Google Shape;962;p95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9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968" name="Google Shape;968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p96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70" name="Google Shape;970;p96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71" name="Google Shape;971;p96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72" name="Google Shape;972;p9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72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73" name="Google Shape;973;p96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974" name="Google Shape;974;p96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9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980" name="Google Shape;980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981" name="Google Shape;981;p97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82" name="Google Shape;982;p97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83" name="Google Shape;983;p97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84" name="Google Shape;984;p97"/>
          <p:cNvSpPr txBox="1"/>
          <p:nvPr/>
        </p:nvSpPr>
        <p:spPr>
          <a:xfrm>
            <a:off x="7603674" y="929700"/>
            <a:ext cx="11736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85" name="Google Shape;985;p9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73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86" name="Google Shape;986;p97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97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9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993" name="Google Shape;993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994" name="Google Shape;994;p98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95" name="Google Shape;995;p98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96" name="Google Shape;996;p98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97" name="Google Shape;997;p9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74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998" name="Google Shape;998;p98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999" name="Google Shape;999;p98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005" name="Google Shape;1005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99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07" name="Google Shape;1007;p99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08" name="Google Shape;1008;p99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09" name="Google Shape;1009;p9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75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10" name="Google Shape;1010;p99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011" name="Google Shape;1011;p99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100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17" name="Google Shape;1017;p10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018" name="Google Shape;1018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19" name="Google Shape;1019;p100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20" name="Google Shape;1020;p100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21" name="Google Shape;1021;p100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22" name="Google Shape;1022;p100"/>
          <p:cNvSpPr/>
          <p:nvPr/>
        </p:nvSpPr>
        <p:spPr>
          <a:xfrm>
            <a:off x="1251150" y="2895600"/>
            <a:ext cx="2530800" cy="998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Is there anything left to do?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3" name="Google Shape;1023;p10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24" name="Google Shape;1024;p100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10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030" name="Google Shape;1030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31" name="Google Shape;1031;p101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32" name="Google Shape;1032;p101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33" name="Google Shape;1033;p101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34" name="Google Shape;1034;p10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77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35" name="Google Shape;1035;p101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101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37" name="Google Shape;1037;p101"/>
          <p:cNvSpPr/>
          <p:nvPr/>
        </p:nvSpPr>
        <p:spPr>
          <a:xfrm>
            <a:off x="1251150" y="2895600"/>
            <a:ext cx="2530800" cy="998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Is there anything left to do?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"/>
                <a:ea typeface="Roboto"/>
                <a:cs typeface="Roboto"/>
                <a:sym typeface="Roboto"/>
              </a:rPr>
              <a:t>We're done!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043" name="Google Shape;1043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44" name="Google Shape;1044;p102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45" name="Google Shape;1045;p102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46" name="Google Shape;1046;p102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47" name="Google Shape;1047;p10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78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48" name="Google Shape;1048;p102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102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1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055" name="Google Shape;1055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56" name="Google Shape;1056;p103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57" name="Google Shape;1057;p103"/>
          <p:cNvSpPr txBox="1"/>
          <p:nvPr/>
        </p:nvSpPr>
        <p:spPr>
          <a:xfrm>
            <a:off x="6994072" y="9297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58" name="Google Shape;1058;p103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059" name="Google Shape;1059;p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1138" y="358450"/>
            <a:ext cx="1654575" cy="1654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0" name="Google Shape;1060;p10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79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61" name="Google Shape;1061;p103"/>
          <p:cNvPicPr preferRelativeResize="0"/>
          <p:nvPr/>
        </p:nvPicPr>
        <p:blipFill rotWithShape="1">
          <a:blip r:embed="rId5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Google Shape;1062;p103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2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2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88" name="Google Shape;188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89" name="Google Shape;189;p3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8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90" name="Google Shape;190;p32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191" name="Google Shape;191;p32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2"/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0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068" name="Google Shape;1068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p104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70" name="Google Shape;1070;p104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71" name="Google Shape;1071;p10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80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72" name="Google Shape;1072;p104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073" name="Google Shape;1073;p104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74" name="Google Shape;1074;p104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0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080" name="Google Shape;1080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81" name="Google Shape;1081;p105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82" name="Google Shape;1082;p105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83" name="Google Shape;1083;p10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81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84" name="Google Shape;1084;p105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085" name="Google Shape;1085;p105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86" name="Google Shape;1086;p105"/>
          <p:cNvSpPr/>
          <p:nvPr/>
        </p:nvSpPr>
        <p:spPr>
          <a:xfrm>
            <a:off x="1251150" y="2895600"/>
            <a:ext cx="2378100" cy="998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Has the original value of x changed?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06"/>
          <p:cNvSpPr/>
          <p:nvPr/>
        </p:nvSpPr>
        <p:spPr>
          <a:xfrm>
            <a:off x="1251150" y="2895600"/>
            <a:ext cx="2378100" cy="998400"/>
          </a:xfrm>
          <a:prstGeom prst="roundRect">
            <a:avLst>
              <a:gd name="adj" fmla="val 16667"/>
            </a:avLst>
          </a:prstGeom>
          <a:solidFill>
            <a:srgbClr val="595959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Has the original value of x changed?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92" name="Google Shape;1092;p10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093" name="Google Shape;1093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p106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95" name="Google Shape;1095;p106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96" name="Google Shape;1096;p10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82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97" name="Google Shape;1097;p106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p106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99" name="Google Shape;1099;p106"/>
          <p:cNvSpPr/>
          <p:nvPr/>
        </p:nvSpPr>
        <p:spPr>
          <a:xfrm>
            <a:off x="1403550" y="3048000"/>
            <a:ext cx="2378100" cy="998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No, there was no assignment back into 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10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of variables</a:t>
            </a:r>
            <a:endParaRPr/>
          </a:p>
        </p:txBody>
      </p:sp>
      <p:pic>
        <p:nvPicPr>
          <p:cNvPr id="1105" name="Google Shape;1105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1343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06" name="Google Shape;1106;p107"/>
          <p:cNvSpPr txBox="1"/>
          <p:nvPr/>
        </p:nvSpPr>
        <p:spPr>
          <a:xfrm>
            <a:off x="7070280" y="25299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07" name="Google Shape;1107;p107"/>
          <p:cNvSpPr txBox="1"/>
          <p:nvPr/>
        </p:nvSpPr>
        <p:spPr>
          <a:xfrm>
            <a:off x="6979180" y="29871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08" name="Google Shape;1108;p10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83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09" name="Google Shape;1109;p107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107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11" name="Google Shape;1111;p107"/>
          <p:cNvSpPr/>
          <p:nvPr/>
        </p:nvSpPr>
        <p:spPr>
          <a:xfrm>
            <a:off x="1251150" y="2895600"/>
            <a:ext cx="2378100" cy="998400"/>
          </a:xfrm>
          <a:prstGeom prst="roundRect">
            <a:avLst>
              <a:gd name="adj" fmla="val 16667"/>
            </a:avLst>
          </a:prstGeom>
          <a:solidFill>
            <a:srgbClr val="595959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Has the original value of x changed?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2" name="Google Shape;1112;p107"/>
          <p:cNvSpPr/>
          <p:nvPr/>
        </p:nvSpPr>
        <p:spPr>
          <a:xfrm>
            <a:off x="1403550" y="3048000"/>
            <a:ext cx="2378100" cy="998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No, there was no 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  <a:latin typeface="Roboto"/>
                <a:ea typeface="Roboto"/>
                <a:cs typeface="Roboto"/>
                <a:sym typeface="Roboto"/>
              </a:rPr>
              <a:t>assignment</a:t>
            </a: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back into </a:t>
            </a:r>
            <a:r>
              <a:rPr lang="en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10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sp>
        <p:nvSpPr>
          <p:cNvPr id="1118" name="Google Shape;1118;p10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30000" cy="9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	x = 46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	x + 10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119" name="Google Shape;1119;p108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3358246" y="2777647"/>
            <a:ext cx="1732173" cy="1721824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108"/>
          <p:cNvSpPr/>
          <p:nvPr/>
        </p:nvSpPr>
        <p:spPr>
          <a:xfrm>
            <a:off x="4061450" y="1403125"/>
            <a:ext cx="2801400" cy="1273500"/>
          </a:xfrm>
          <a:prstGeom prst="wedgeRectCallout">
            <a:avLst>
              <a:gd name="adj1" fmla="val -37446"/>
              <a:gd name="adj2" fmla="val 65226"/>
            </a:avLst>
          </a:prstGeom>
          <a:solidFill>
            <a:srgbClr val="FFFFFF"/>
          </a:solidFill>
          <a:ln w="19050" cap="flat" cmpd="sng">
            <a:solidFill>
              <a:srgbClr val="032F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32F62"/>
                </a:solidFill>
                <a:latin typeface="Roboto"/>
                <a:ea typeface="Roboto"/>
                <a:cs typeface="Roboto"/>
                <a:sym typeface="Roboto"/>
              </a:rPr>
              <a:t>Let's try a different approach!</a:t>
            </a:r>
            <a:endParaRPr sz="1800">
              <a:solidFill>
                <a:srgbClr val="032F6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1" name="Google Shape;1121;p10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84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22" name="Google Shape;1122;p108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23" name="Google Shape;1123;p108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10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129" name="Google Shape;1129;p10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3358246" y="2777647"/>
            <a:ext cx="1732173" cy="1721824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p109"/>
          <p:cNvSpPr/>
          <p:nvPr/>
        </p:nvSpPr>
        <p:spPr>
          <a:xfrm>
            <a:off x="4061450" y="1403125"/>
            <a:ext cx="2801400" cy="1273500"/>
          </a:xfrm>
          <a:prstGeom prst="wedgeRectCallout">
            <a:avLst>
              <a:gd name="adj1" fmla="val -37446"/>
              <a:gd name="adj2" fmla="val 65226"/>
            </a:avLst>
          </a:prstGeom>
          <a:solidFill>
            <a:srgbClr val="FFFFFF"/>
          </a:solidFill>
          <a:ln w="19050" cap="flat" cmpd="sng">
            <a:solidFill>
              <a:srgbClr val="032F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32F62"/>
                </a:solidFill>
                <a:latin typeface="Roboto"/>
                <a:ea typeface="Roboto"/>
                <a:cs typeface="Roboto"/>
                <a:sym typeface="Roboto"/>
              </a:rPr>
              <a:t>Let's try a different approach!</a:t>
            </a:r>
            <a:endParaRPr sz="1800">
              <a:solidFill>
                <a:srgbClr val="032F6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1" name="Google Shape;1131;p10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85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32" name="Google Shape;1132;p109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33" name="Google Shape;1133;p109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 = x + </a:t>
            </a:r>
            <a:r>
              <a:rPr lang="en" sz="1800">
                <a:solidFill>
                  <a:srgbClr val="6AA84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highlight>
                <a:srgbClr val="FFFF00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1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sp>
        <p:nvSpPr>
          <p:cNvPr id="1139" name="Google Shape;1139;p11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40" name="Google Shape;1140;p110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110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= 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147" name="Google Shape;1147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48" name="Google Shape;1148;p111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49" name="Google Shape;1149;p11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87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50" name="Google Shape;1150;p111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Google Shape;1151;p111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1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157" name="Google Shape;1157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p112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59" name="Google Shape;1159;p112"/>
          <p:cNvSpPr/>
          <p:nvPr/>
        </p:nvSpPr>
        <p:spPr>
          <a:xfrm>
            <a:off x="7093150" y="18951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11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88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61" name="Google Shape;1161;p112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62" name="Google Shape;1162;p112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168" name="Google Shape;1168;p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69" name="Google Shape;1169;p113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70" name="Google Shape;1170;p113"/>
          <p:cNvSpPr/>
          <p:nvPr/>
        </p:nvSpPr>
        <p:spPr>
          <a:xfrm>
            <a:off x="7093150" y="18951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113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72" name="Google Shape;1172;p11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89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73" name="Google Shape;1173;p113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74" name="Google Shape;1174;p113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3"/>
          <p:cNvSpPr/>
          <p:nvPr/>
        </p:nvSpPr>
        <p:spPr>
          <a:xfrm>
            <a:off x="3996275" y="73925"/>
            <a:ext cx="5154900" cy="5069700"/>
          </a:xfrm>
          <a:prstGeom prst="rect">
            <a:avLst/>
          </a:prstGeom>
          <a:solidFill>
            <a:srgbClr val="1C2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3"/>
          <p:cNvSpPr txBox="1"/>
          <p:nvPr/>
        </p:nvSpPr>
        <p:spPr>
          <a:xfrm>
            <a:off x="4172375" y="187350"/>
            <a:ext cx="49716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"Enter your age:"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years_needed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93C47D"/>
                </a:solidFill>
                <a:latin typeface="Roboto Mono"/>
                <a:ea typeface="Roboto Mono"/>
                <a:cs typeface="Roboto Mono"/>
                <a:sym typeface="Roboto Mono"/>
              </a:rPr>
              <a:t>18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r>
              <a:rPr lang="en" sz="1300" dirty="0">
                <a:solidFill>
                  <a:srgbClr val="EEFF4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your_age</a:t>
            </a: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rgbClr val="EEFF4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"You only need..."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(years_needed)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accent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dirty="0">
                <a:solidFill>
                  <a:srgbClr val="FFD966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 dirty="0">
                <a:solidFill>
                  <a:srgbClr val="E06666"/>
                </a:solidFill>
                <a:latin typeface="Roboto Mono"/>
                <a:ea typeface="Roboto Mono"/>
                <a:cs typeface="Roboto Mono"/>
                <a:sym typeface="Roboto Mono"/>
              </a:rPr>
              <a:t>"... more year(s) before you can drive!"</a:t>
            </a:r>
            <a:r>
              <a:rPr lang="en" sz="13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99" name="Google Shape;199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56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/>
              <a:t>Changing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r>
              <a:rPr lang="en" sz="2400"/>
              <a:t> to </a:t>
            </a:r>
            <a:r>
              <a:rPr lang="en" sz="2400" b="1">
                <a:latin typeface="Roboto Mono"/>
                <a:ea typeface="Roboto Mono"/>
                <a:cs typeface="Roboto Mono"/>
                <a:sym typeface="Roboto Mono"/>
              </a:rPr>
              <a:t>int</a:t>
            </a:r>
            <a:endParaRPr sz="2600"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00" name="Google Shape;200;p3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9</a:t>
            </a:fld>
            <a:endParaRPr b="1"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01" name="Google Shape;201;p33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DDAE"/>
              </a:solidFill>
            </a:endParaRPr>
          </a:p>
        </p:txBody>
      </p:sp>
      <p:pic>
        <p:nvPicPr>
          <p:cNvPr id="202" name="Google Shape;202;p33"/>
          <p:cNvPicPr preferRelativeResize="0"/>
          <p:nvPr/>
        </p:nvPicPr>
        <p:blipFill rotWithShape="1">
          <a:blip r:embed="rId3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95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dirty="0"/>
              <a:t>The </a:t>
            </a:r>
            <a:r>
              <a:rPr lang="en" sz="1400" dirty="0">
                <a:solidFill>
                  <a:srgbClr val="9900FF"/>
                </a:solidFill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r>
              <a:rPr lang="en" sz="1400" dirty="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()</a:t>
            </a:r>
            <a:r>
              <a:rPr lang="en" sz="1400" dirty="0"/>
              <a:t> command will always give us back some text</a:t>
            </a:r>
            <a:endParaRPr sz="14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" name="Google Shape;192;p32">
            <a:extLst>
              <a:ext uri="{FF2B5EF4-FFF2-40B4-BE49-F238E27FC236}">
                <a16:creationId xmlns:a16="http://schemas.microsoft.com/office/drawing/2014/main" id="{FA699524-8820-4B42-B109-988589A24E9F}"/>
              </a:ext>
            </a:extLst>
          </p:cNvPr>
          <p:cNvSpPr/>
          <p:nvPr/>
        </p:nvSpPr>
        <p:spPr>
          <a:xfrm>
            <a:off x="5328275" y="331389"/>
            <a:ext cx="2422500" cy="223801"/>
          </a:xfrm>
          <a:prstGeom prst="rect">
            <a:avLst/>
          </a:prstGeom>
          <a:noFill/>
          <a:ln w="28575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180" name="Google Shape;1180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81" name="Google Shape;1181;p114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82" name="Google Shape;1182;p114"/>
          <p:cNvSpPr/>
          <p:nvPr/>
        </p:nvSpPr>
        <p:spPr>
          <a:xfrm>
            <a:off x="7093150" y="1895150"/>
            <a:ext cx="347700" cy="572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114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84" name="Google Shape;1184;p114"/>
          <p:cNvSpPr txBox="1"/>
          <p:nvPr/>
        </p:nvSpPr>
        <p:spPr>
          <a:xfrm>
            <a:off x="69791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85" name="Google Shape;1185;p114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90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86" name="Google Shape;1186;p114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87" name="Google Shape;1187;p114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1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193" name="Google Shape;1193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94" name="Google Shape;1194;p115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95" name="Google Shape;1195;p115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96" name="Google Shape;1196;p115"/>
          <p:cNvSpPr txBox="1"/>
          <p:nvPr/>
        </p:nvSpPr>
        <p:spPr>
          <a:xfrm>
            <a:off x="69791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97" name="Google Shape;1197;p115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91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198" name="Google Shape;1198;p115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99" name="Google Shape;1199;p115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1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205" name="Google Shape;1205;p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06" name="Google Shape;1206;p116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07" name="Google Shape;1207;p116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08" name="Google Shape;1208;p116"/>
          <p:cNvSpPr txBox="1"/>
          <p:nvPr/>
        </p:nvSpPr>
        <p:spPr>
          <a:xfrm>
            <a:off x="69791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09" name="Google Shape;1209;p116"/>
          <p:cNvSpPr txBox="1"/>
          <p:nvPr/>
        </p:nvSpPr>
        <p:spPr>
          <a:xfrm>
            <a:off x="7603674" y="1386900"/>
            <a:ext cx="11736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10" name="Google Shape;1210;p116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92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11" name="Google Shape;1211;p116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12" name="Google Shape;1212;p116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218" name="Google Shape;1218;p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117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20" name="Google Shape;1220;p117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21" name="Google Shape;1221;p117"/>
          <p:cNvSpPr txBox="1"/>
          <p:nvPr/>
        </p:nvSpPr>
        <p:spPr>
          <a:xfrm>
            <a:off x="69791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22" name="Google Shape;1222;p117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93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23" name="Google Shape;1223;p117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24" name="Google Shape;1224;p117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+ 10</a:t>
            </a:r>
            <a:endParaRPr sz="18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230" name="Google Shape;1230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31" name="Google Shape;1231;p118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32" name="Google Shape;1232;p118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33" name="Google Shape;1233;p118"/>
          <p:cNvSpPr txBox="1"/>
          <p:nvPr/>
        </p:nvSpPr>
        <p:spPr>
          <a:xfrm>
            <a:off x="69791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34" name="Google Shape;1234;p118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94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35" name="Google Shape;1235;p118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36" name="Google Shape;1236;p118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242" name="Google Shape;1242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43" name="Google Shape;1243;p119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44" name="Google Shape;1244;p119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45" name="Google Shape;1245;p119"/>
          <p:cNvSpPr txBox="1"/>
          <p:nvPr/>
        </p:nvSpPr>
        <p:spPr>
          <a:xfrm>
            <a:off x="69791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46" name="Google Shape;1246;p119"/>
          <p:cNvSpPr/>
          <p:nvPr/>
        </p:nvSpPr>
        <p:spPr>
          <a:xfrm rot="-5400000" flipH="1">
            <a:off x="5734225" y="1271025"/>
            <a:ext cx="897300" cy="1536000"/>
          </a:xfrm>
          <a:prstGeom prst="bentArrow">
            <a:avLst>
              <a:gd name="adj1" fmla="val 13068"/>
              <a:gd name="adj2" fmla="val 18695"/>
              <a:gd name="adj3" fmla="val 24167"/>
              <a:gd name="adj4" fmla="val 45762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119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95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48" name="Google Shape;1248;p119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49" name="Google Shape;1249;p119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x </a:t>
            </a: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1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255" name="Google Shape;1255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83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56" name="Google Shape;1256;p120"/>
          <p:cNvSpPr txBox="1"/>
          <p:nvPr/>
        </p:nvSpPr>
        <p:spPr>
          <a:xfrm>
            <a:off x="70702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57" name="Google Shape;1257;p120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58" name="Google Shape;1258;p120"/>
          <p:cNvSpPr txBox="1"/>
          <p:nvPr/>
        </p:nvSpPr>
        <p:spPr>
          <a:xfrm>
            <a:off x="69791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59" name="Google Shape;1259;p120"/>
          <p:cNvSpPr/>
          <p:nvPr/>
        </p:nvSpPr>
        <p:spPr>
          <a:xfrm rot="-5400000" flipH="1">
            <a:off x="5734225" y="1271025"/>
            <a:ext cx="897300" cy="1536000"/>
          </a:xfrm>
          <a:prstGeom prst="bentArrow">
            <a:avLst>
              <a:gd name="adj1" fmla="val 13068"/>
              <a:gd name="adj2" fmla="val 18695"/>
              <a:gd name="adj3" fmla="val 24167"/>
              <a:gd name="adj4" fmla="val 45762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120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96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61" name="Google Shape;1261;p120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62" name="Google Shape;1262;p120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1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268" name="Google Shape;1268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9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69" name="Google Shape;1269;p121"/>
          <p:cNvSpPr txBox="1"/>
          <p:nvPr/>
        </p:nvSpPr>
        <p:spPr>
          <a:xfrm>
            <a:off x="53938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70" name="Google Shape;1270;p121"/>
          <p:cNvSpPr txBox="1"/>
          <p:nvPr/>
        </p:nvSpPr>
        <p:spPr>
          <a:xfrm>
            <a:off x="6994072" y="13869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24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71" name="Google Shape;1271;p121"/>
          <p:cNvSpPr txBox="1"/>
          <p:nvPr/>
        </p:nvSpPr>
        <p:spPr>
          <a:xfrm>
            <a:off x="53027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72" name="Google Shape;1272;p121"/>
          <p:cNvSpPr/>
          <p:nvPr/>
        </p:nvSpPr>
        <p:spPr>
          <a:xfrm rot="-5400000" flipH="1">
            <a:off x="5734225" y="1271025"/>
            <a:ext cx="897300" cy="1536000"/>
          </a:xfrm>
          <a:prstGeom prst="bentArrow">
            <a:avLst>
              <a:gd name="adj1" fmla="val 13068"/>
              <a:gd name="adj2" fmla="val 18695"/>
              <a:gd name="adj3" fmla="val 24167"/>
              <a:gd name="adj4" fmla="val 45762"/>
            </a:avLst>
          </a:prstGeom>
          <a:solidFill>
            <a:srgbClr val="EEFF41"/>
          </a:solidFill>
          <a:ln w="19050" cap="flat" cmpd="sng">
            <a:solidFill>
              <a:srgbClr val="808A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121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97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74" name="Google Shape;1274;p121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75" name="Google Shape;1275;p121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1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281" name="Google Shape;1281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9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82" name="Google Shape;1282;p122"/>
          <p:cNvSpPr txBox="1"/>
          <p:nvPr/>
        </p:nvSpPr>
        <p:spPr>
          <a:xfrm>
            <a:off x="53938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83" name="Google Shape;1283;p122"/>
          <p:cNvSpPr txBox="1"/>
          <p:nvPr/>
        </p:nvSpPr>
        <p:spPr>
          <a:xfrm>
            <a:off x="53027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84" name="Google Shape;1284;p122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98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85" name="Google Shape;1285;p122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86" name="Google Shape;1286;p122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value of the same variable</a:t>
            </a:r>
            <a:endParaRPr/>
          </a:p>
        </p:txBody>
      </p:sp>
      <p:pic>
        <p:nvPicPr>
          <p:cNvPr id="1292" name="Google Shape;1292;p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1906" y="2591587"/>
            <a:ext cx="1305900" cy="130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93" name="Google Shape;1293;p123"/>
          <p:cNvSpPr txBox="1"/>
          <p:nvPr/>
        </p:nvSpPr>
        <p:spPr>
          <a:xfrm>
            <a:off x="5393880" y="2987102"/>
            <a:ext cx="347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0000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x</a:t>
            </a:r>
            <a:endParaRPr sz="2400">
              <a:solidFill>
                <a:srgbClr val="38761D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94" name="Google Shape;1294;p123"/>
          <p:cNvSpPr txBox="1"/>
          <p:nvPr/>
        </p:nvSpPr>
        <p:spPr>
          <a:xfrm>
            <a:off x="5302780" y="3444300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b="1">
                <a:solidFill>
                  <a:srgbClr val="0000FF"/>
                </a:solidFill>
                <a:highlight>
                  <a:srgbClr val="FFFF00"/>
                </a:highlight>
                <a:latin typeface="Roboto Mono"/>
                <a:ea typeface="Roboto Mono"/>
                <a:cs typeface="Roboto Mono"/>
                <a:sym typeface="Roboto Mono"/>
              </a:rPr>
              <a:t>56</a:t>
            </a:r>
            <a:endParaRPr sz="1800">
              <a:solidFill>
                <a:srgbClr val="0000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95" name="Google Shape;1295;p123"/>
          <p:cNvSpPr/>
          <p:nvPr/>
        </p:nvSpPr>
        <p:spPr>
          <a:xfrm>
            <a:off x="4465800" y="1305450"/>
            <a:ext cx="2378100" cy="998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E93761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940000" algn="bl" rotWithShape="0">
              <a:srgbClr val="000000">
                <a:alpha val="1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We have successfully increased the value of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by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!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96" name="Google Shape;1296;p123"/>
          <p:cNvCxnSpPr/>
          <p:nvPr/>
        </p:nvCxnSpPr>
        <p:spPr>
          <a:xfrm>
            <a:off x="3929250" y="3674575"/>
            <a:ext cx="1091400" cy="12000"/>
          </a:xfrm>
          <a:prstGeom prst="straightConnector1">
            <a:avLst/>
          </a:prstGeom>
          <a:noFill/>
          <a:ln w="19050" cap="flat" cmpd="sng">
            <a:solidFill>
              <a:srgbClr val="E9376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97" name="Google Shape;1297;p123"/>
          <p:cNvSpPr txBox="1">
            <a:spLocks noGrp="1"/>
          </p:cNvSpPr>
          <p:nvPr>
            <p:ph type="sldNum" idx="12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b="1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99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298" name="Google Shape;1298;p123"/>
          <p:cNvPicPr preferRelativeResize="0"/>
          <p:nvPr/>
        </p:nvPicPr>
        <p:blipFill rotWithShape="1">
          <a:blip r:embed="rId4">
            <a:alphaModFix/>
          </a:blip>
          <a:srcRect b="19478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299" name="Google Shape;1299;p123"/>
          <p:cNvSpPr/>
          <p:nvPr/>
        </p:nvSpPr>
        <p:spPr>
          <a:xfrm>
            <a:off x="515725" y="1241775"/>
            <a:ext cx="2625900" cy="1445400"/>
          </a:xfrm>
          <a:prstGeom prst="roundRect">
            <a:avLst>
              <a:gd name="adj" fmla="val 16667"/>
            </a:avLst>
          </a:prstGeom>
          <a:solidFill>
            <a:srgbClr val="FAFA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=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46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"/>
              <a:buAutoNum type="arabicPeriod"/>
            </a:pP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x + 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8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6000</Words>
  <Application>Microsoft Office PowerPoint</Application>
  <PresentationFormat>On-screen Show (16:9)</PresentationFormat>
  <Paragraphs>1188</Paragraphs>
  <Slides>128</Slides>
  <Notes>128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128</vt:i4>
      </vt:variant>
    </vt:vector>
  </HeadingPairs>
  <TitlesOfParts>
    <vt:vector size="135" baseType="lpstr">
      <vt:lpstr>Courier New</vt:lpstr>
      <vt:lpstr>Roboto</vt:lpstr>
      <vt:lpstr>Roboto Mono</vt:lpstr>
      <vt:lpstr>Arial</vt:lpstr>
      <vt:lpstr>Francois One</vt:lpstr>
      <vt:lpstr>Simple Light</vt:lpstr>
      <vt:lpstr>Simple Light</vt:lpstr>
      <vt:lpstr>Lesson 2</vt:lpstr>
      <vt:lpstr>Previously, on CS in Schools...</vt:lpstr>
      <vt:lpstr>Previously, on CS in Schools...</vt:lpstr>
      <vt:lpstr>Learning objectives</vt:lpstr>
      <vt:lpstr>Python Reference Sheet</vt:lpstr>
      <vt:lpstr>How many more years before you can drive?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Changing string to int</vt:lpstr>
      <vt:lpstr>Activity: I Vote to Vote!</vt:lpstr>
      <vt:lpstr>Activity: Cat's Years!</vt:lpstr>
      <vt:lpstr>Chocolates game</vt:lpstr>
      <vt:lpstr>Chocolates game</vt:lpstr>
      <vt:lpstr>Chocolates game</vt:lpstr>
      <vt:lpstr>Chocolates game</vt:lpstr>
      <vt:lpstr>Chocolates game</vt:lpstr>
      <vt:lpstr>Chocolates game</vt:lpstr>
      <vt:lpstr>Modifying variables</vt:lpstr>
      <vt:lpstr>Modifying variables</vt:lpstr>
      <vt:lpstr>Modifying variables</vt:lpstr>
      <vt:lpstr>Modifying variables</vt:lpstr>
      <vt:lpstr>Changing the value of the same variable</vt:lpstr>
      <vt:lpstr>Changing the value of the same variable</vt:lpstr>
      <vt:lpstr>Changing the value of the same variable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Changing the value of the same variable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Examples of variables</vt:lpstr>
      <vt:lpstr>Variables</vt:lpstr>
      <vt:lpstr>Check your understanding</vt:lpstr>
      <vt:lpstr>Check your understanding</vt:lpstr>
      <vt:lpstr>Check your understanding</vt:lpstr>
      <vt:lpstr>Now, you have a try!</vt:lpstr>
      <vt:lpstr>Have a try</vt:lpstr>
      <vt:lpstr>Have a try</vt:lpstr>
      <vt:lpstr>What we've learnt about variables</vt:lpstr>
      <vt:lpstr>Modifying variables</vt:lpstr>
      <vt:lpstr>Increase number of "likes" by 1</vt:lpstr>
      <vt:lpstr>Increase number of "likes" by 1</vt:lpstr>
      <vt:lpstr>Activity: Thumbs Up and Down!</vt:lpstr>
      <vt:lpstr>Activity: Cafe Simulator!</vt:lpstr>
      <vt:lpstr>Glossary</vt:lpstr>
      <vt:lpstr>Summary</vt:lpstr>
      <vt:lpstr>Reflection: Exit pass</vt:lpstr>
      <vt:lpstr>License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</dc:title>
  <cp:lastModifiedBy>Zachary Wingrave</cp:lastModifiedBy>
  <cp:revision>2</cp:revision>
  <dcterms:modified xsi:type="dcterms:W3CDTF">2022-01-18T04:36:00Z</dcterms:modified>
</cp:coreProperties>
</file>