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Francois One"/>
      <p:regular r:id="rId22"/>
    </p:embeddedFont>
    <p:embeddedFont>
      <p:font typeface="Roboto Mon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FrancoisOne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RobotoMono-bold.fntdata"/><Relationship Id="rId23" Type="http://schemas.openxmlformats.org/officeDocument/2006/relationships/font" Target="fonts/RobotoMon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Mono-boldItalic.fntdata"/><Relationship Id="rId25" Type="http://schemas.openxmlformats.org/officeDocument/2006/relationships/font" Target="fonts/RobotoMono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23a6c53505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23a6c53505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23a6c53505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23a6c53505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23a6c53505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23a6c53505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3a6c53505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23a6c5350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A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254554ac9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254554ac9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B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254554ac9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254554ac9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Answers: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if the tornado and hedgehog sprites are overlapping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 bounding boxes </a:t>
            </a:r>
            <a:r>
              <a:rPr lang="en"/>
              <a:t>might not be accurate, meaning the PyAngelo says there is a collision when it doesn’t look like there is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23a6c53505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23a6c53505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23a6c53505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23a6c53505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23a6c53505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23a6c53505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254554ac92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254554ac9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23a6c53505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23a6c53505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C2A4A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 flipH="1" rot="-5400000">
            <a:off x="4955688" y="961013"/>
            <a:ext cx="5149325" cy="3227300"/>
          </a:xfrm>
          <a:prstGeom prst="flowChartManualInpu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 txBox="1"/>
          <p:nvPr>
            <p:ph type="ctrTitle"/>
          </p:nvPr>
        </p:nvSpPr>
        <p:spPr>
          <a:xfrm>
            <a:off x="311700" y="528325"/>
            <a:ext cx="8520600" cy="104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Francois One"/>
              <a:buNone/>
              <a:defRPr sz="52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311700" y="16149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DDAE"/>
              </a:buClr>
              <a:buSzPts val="2800"/>
              <a:buFont typeface="Francois One"/>
              <a:buNone/>
              <a:defRPr sz="2800">
                <a:solidFill>
                  <a:srgbClr val="30DDAE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3600"/>
              <a:buFont typeface="Francois One"/>
              <a:buNone/>
              <a:defRPr sz="3600">
                <a:solidFill>
                  <a:srgbClr val="25326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15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" name="Google Shape;67;p1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2800"/>
              <a:buNone/>
              <a:defRPr>
                <a:solidFill>
                  <a:srgbClr val="25326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8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9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9" name="Google Shape;89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0" name="Google Shape;90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4" name="Google Shape;9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" name="Google Shape;97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2800"/>
              <a:buFont typeface="Francois One"/>
              <a:buNone/>
              <a:defRPr sz="2800">
                <a:solidFill>
                  <a:srgbClr val="25326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hyperlink" Target="https://csinschools.io/graph/0701e" TargetMode="External"/><Relationship Id="rId5" Type="http://schemas.openxmlformats.org/officeDocument/2006/relationships/hyperlink" Target="https://csinschools.io/graph/0701e" TargetMode="External"/><Relationship Id="rId6" Type="http://schemas.openxmlformats.org/officeDocument/2006/relationships/hyperlink" Target="https://csinschools.io/graph/0701e" TargetMode="External"/><Relationship Id="rId7" Type="http://schemas.openxmlformats.org/officeDocument/2006/relationships/hyperlink" Target="https://docs.google.com/document/d/1Pvgyn0QpVpFcufFJxij8zq_3OvfP5aOhBuEXvAsFxGA/edit" TargetMode="External"/><Relationship Id="rId8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csinschools.com/" TargetMode="External"/><Relationship Id="rId4" Type="http://schemas.openxmlformats.org/officeDocument/2006/relationships/hyperlink" Target="https://creativecommons.org/licenses/by-sa/4.0/" TargetMode="External"/><Relationship Id="rId5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hyperlink" Target="https://csinschools.io/graphical/description" TargetMode="External"/><Relationship Id="rId6" Type="http://schemas.openxmlformats.org/officeDocument/2006/relationships/hyperlink" Target="https://csinschools.io/graphical/rubric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csinschools.io/graph/0702d" TargetMode="External"/><Relationship Id="rId4" Type="http://schemas.openxmlformats.org/officeDocument/2006/relationships/hyperlink" Target="https://csinschools.io/graph/0701d" TargetMode="External"/><Relationship Id="rId5" Type="http://schemas.openxmlformats.org/officeDocument/2006/relationships/hyperlink" Target="https://csinschools.io/graph/0703d" TargetMode="External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hyperlink" Target="https://csinschools.io/graph/0704d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hyperlink" Target="https://csinschools.io/graphical/descrip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2A4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/>
          <p:nvPr>
            <p:ph type="ctrTitle"/>
          </p:nvPr>
        </p:nvSpPr>
        <p:spPr>
          <a:xfrm>
            <a:off x="578925" y="743925"/>
            <a:ext cx="4656300" cy="99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Lesson</a:t>
            </a:r>
            <a:r>
              <a:rPr lang="en"/>
              <a:t> 7</a:t>
            </a:r>
            <a:endParaRPr>
              <a:solidFill>
                <a:srgbClr val="FFFFF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06" name="Google Shape;106;p25"/>
          <p:cNvSpPr txBox="1"/>
          <p:nvPr>
            <p:ph idx="1" type="subTitle"/>
          </p:nvPr>
        </p:nvSpPr>
        <p:spPr>
          <a:xfrm>
            <a:off x="579000" y="1621225"/>
            <a:ext cx="5623500" cy="12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Your Game</a:t>
            </a:r>
            <a:endParaRPr>
              <a:solidFill>
                <a:srgbClr val="30DDAE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pic>
        <p:nvPicPr>
          <p:cNvPr id="107" name="Google Shape;10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7028" y="1460763"/>
            <a:ext cx="1800002" cy="222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0948" y="2687475"/>
            <a:ext cx="1410325" cy="141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5"/>
          <p:cNvSpPr txBox="1"/>
          <p:nvPr>
            <p:ph idx="4294967295" type="body"/>
          </p:nvPr>
        </p:nvSpPr>
        <p:spPr>
          <a:xfrm>
            <a:off x="6285725" y="4736975"/>
            <a:ext cx="2757300" cy="3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CCCCCC"/>
                </a:solidFill>
              </a:rPr>
              <a:t>csinschools.com</a:t>
            </a:r>
            <a:endParaRPr sz="1400"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07.01 - Building Your Game</a:t>
            </a:r>
            <a:endParaRPr/>
          </a:p>
        </p:txBody>
      </p:sp>
      <p:grpSp>
        <p:nvGrpSpPr>
          <p:cNvPr id="212" name="Google Shape;212;p34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13" name="Google Shape;213;p34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14" name="Google Shape;214;p34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5" name="Google Shape;215;p34"/>
          <p:cNvSpPr txBox="1"/>
          <p:nvPr/>
        </p:nvSpPr>
        <p:spPr>
          <a:xfrm>
            <a:off x="380850" y="4162025"/>
            <a:ext cx="8382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07</a:t>
            </a:r>
            <a:r>
              <a:rPr lang="en" sz="2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.01 - </a:t>
            </a:r>
            <a:r>
              <a:rPr lang="en" sz="2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My Game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p34"/>
          <p:cNvSpPr txBox="1"/>
          <p:nvPr>
            <p:ph idx="1" type="body"/>
          </p:nvPr>
        </p:nvSpPr>
        <p:spPr>
          <a:xfrm>
            <a:off x="311700" y="1152475"/>
            <a:ext cx="8520600" cy="8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Here is some template (skeleton) code to help you get started! Follow the instructions in the </a:t>
            </a:r>
            <a:r>
              <a:rPr lang="en" u="sng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description</a:t>
            </a:r>
            <a:r>
              <a:rPr lang="en"/>
              <a:t> to help you out.</a:t>
            </a:r>
            <a:endParaRPr/>
          </a:p>
        </p:txBody>
      </p:sp>
      <p:pic>
        <p:nvPicPr>
          <p:cNvPr id="217" name="Google Shape;217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50275" y="2148525"/>
            <a:ext cx="1843450" cy="18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/>
          <p:cNvSpPr/>
          <p:nvPr/>
        </p:nvSpPr>
        <p:spPr>
          <a:xfrm flipH="1" rot="-5400000">
            <a:off x="4955688" y="961013"/>
            <a:ext cx="5149325" cy="3227300"/>
          </a:xfrm>
          <a:prstGeom prst="flowChartManualInpu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License Information</a:t>
            </a:r>
            <a:endParaRPr/>
          </a:p>
        </p:txBody>
      </p:sp>
      <p:sp>
        <p:nvSpPr>
          <p:cNvPr id="224" name="Google Shape;224;p35"/>
          <p:cNvSpPr txBox="1"/>
          <p:nvPr>
            <p:ph idx="1" type="body"/>
          </p:nvPr>
        </p:nvSpPr>
        <p:spPr>
          <a:xfrm>
            <a:off x="311700" y="1152475"/>
            <a:ext cx="5906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These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CS in Schools</a:t>
            </a:r>
            <a:r>
              <a:rPr lang="en" sz="1400"/>
              <a:t> lessons plans, worksheets, and other materials were created by the CS in Schools Team. They are licensed under a </a:t>
            </a:r>
            <a:r>
              <a:rPr lang="en" sz="1400" u="sng">
                <a:solidFill>
                  <a:schemeClr val="hlink"/>
                </a:solidFill>
                <a:hlinkClick r:id="rId4"/>
              </a:rPr>
              <a:t>Creative Commons Attribution-ShareAlike 4.0 International License</a:t>
            </a:r>
            <a:r>
              <a:rPr lang="en" sz="1400"/>
              <a:t>.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25" name="Google Shape;225;p35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226" name="Google Shape;226;p35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27" name="Google Shape;227;p35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28" name="Google Shape;228;p35"/>
            <p:cNvPicPr preferRelativeResize="0"/>
            <p:nvPr/>
          </p:nvPicPr>
          <p:blipFill rotWithShape="1">
            <a:blip r:embed="rId5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Previously, on CS in Schools...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15" name="Google Shape;115;p2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116" name="Google Shape;116;p26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17" name="Google Shape;117;p26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18" name="Google Shape;118;p26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9" name="Google Shape;11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0875" y="1211325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3925" y="1939388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90875" y="2676187"/>
            <a:ext cx="988525" cy="98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6"/>
          <p:cNvSpPr/>
          <p:nvPr/>
        </p:nvSpPr>
        <p:spPr>
          <a:xfrm>
            <a:off x="726950" y="1296125"/>
            <a:ext cx="5038200" cy="5727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duck = TextSprite("🦆", </a:t>
            </a:r>
            <a:r>
              <a:rPr lang="en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75</a:t>
            </a:r>
            <a:r>
              <a:rPr lang="en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100</a:t>
            </a:r>
            <a:r>
              <a:rPr lang="en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3" name="Google Shape;123;p26"/>
          <p:cNvSpPr txBox="1"/>
          <p:nvPr/>
        </p:nvSpPr>
        <p:spPr>
          <a:xfrm>
            <a:off x="311700" y="2233550"/>
            <a:ext cx="58806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 attribute should be printed to show </a:t>
            </a:r>
            <a:r>
              <a:rPr lang="en" sz="1800">
                <a:solidFill>
                  <a:srgbClr val="38761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in the 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console?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Mono"/>
              <a:buAutoNum type="alphaLcParenR"/>
            </a:pP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duck.x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Mono"/>
              <a:buAutoNum type="alphaLcParenR"/>
            </a:pP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duck.y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Mono"/>
              <a:buAutoNum type="alphaLcParenR"/>
            </a:pP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duck.size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Mono"/>
              <a:buAutoNum type="alphaLcParenR"/>
            </a:pP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duck.location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Previously, on CS in Schools...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29" name="Google Shape;129;p2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130" name="Google Shape;130;p27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31" name="Google Shape;131;p27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32" name="Google Shape;132;p27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3" name="Google Shape;13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0875" y="1211325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3925" y="1939388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90875" y="2676187"/>
            <a:ext cx="988525" cy="98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7"/>
          <p:cNvSpPr/>
          <p:nvPr/>
        </p:nvSpPr>
        <p:spPr>
          <a:xfrm>
            <a:off x="726950" y="1296125"/>
            <a:ext cx="5038200" cy="5727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isKeyPressed(______):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7" name="Google Shape;137;p27"/>
          <p:cNvSpPr txBox="1"/>
          <p:nvPr/>
        </p:nvSpPr>
        <p:spPr>
          <a:xfrm>
            <a:off x="311700" y="2233550"/>
            <a:ext cx="58806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 variable should we use in the </a:t>
            </a:r>
            <a:r>
              <a:rPr lang="en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statement to check if the ‘A’ key is pressed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Mono"/>
              <a:buAutoNum type="alphaLcParenR"/>
            </a:pP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keyA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Mono"/>
              <a:buAutoNum type="alphaLcParenR"/>
            </a:pP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KEY_A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Mono"/>
              <a:buAutoNum type="alphaLcParenR"/>
            </a:pP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A_key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Mono"/>
              <a:buAutoNum type="alphaLcParenR"/>
            </a:pP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THEBUTTONA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Previously, on CS in Schools...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43" name="Google Shape;143;p28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144" name="Google Shape;144;p28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45" name="Google Shape;145;p28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46" name="Google Shape;146;p28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7" name="Google Shape;14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0875" y="1211325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3925" y="1939388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90875" y="2676187"/>
            <a:ext cx="988525" cy="98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8"/>
          <p:cNvSpPr/>
          <p:nvPr/>
        </p:nvSpPr>
        <p:spPr>
          <a:xfrm>
            <a:off x="726950" y="1296125"/>
            <a:ext cx="5038200" cy="5727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FA8DC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tornado.overlaps(hedgehog):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1" name="Google Shape;151;p28"/>
          <p:cNvSpPr txBox="1"/>
          <p:nvPr/>
        </p:nvSpPr>
        <p:spPr>
          <a:xfrm>
            <a:off x="311700" y="2233550"/>
            <a:ext cx="5880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 does the above line of code check for?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 are some issues with this method?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objectives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311700" y="1152475"/>
            <a:ext cx="6139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By the end of this lesson, you should be able to:</a:t>
            </a:r>
            <a:endParaRPr sz="1600"/>
          </a:p>
          <a:p>
            <a:pPr indent="-330200" lvl="0" marL="914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begin working on your assignment</a:t>
            </a:r>
            <a:endParaRPr sz="1600"/>
          </a:p>
          <a:p>
            <a:pPr indent="-3302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understand what you need to do to be </a:t>
            </a:r>
            <a:r>
              <a:rPr lang="en" sz="1600"/>
              <a:t>successful</a:t>
            </a:r>
            <a:r>
              <a:rPr lang="en" sz="1600"/>
              <a:t> in this assignment  </a:t>
            </a:r>
            <a:endParaRPr sz="1600"/>
          </a:p>
          <a:p>
            <a:pPr indent="-3302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know </a:t>
            </a:r>
            <a:r>
              <a:rPr lang="en" sz="1600"/>
              <a:t>where</a:t>
            </a:r>
            <a:r>
              <a:rPr lang="en" sz="1600"/>
              <a:t> to find the assignment rubric, description and template code </a:t>
            </a:r>
            <a:endParaRPr sz="1600"/>
          </a:p>
        </p:txBody>
      </p:sp>
      <p:sp>
        <p:nvSpPr>
          <p:cNvPr id="158" name="Google Shape;158;p29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pic>
        <p:nvPicPr>
          <p:cNvPr id="159" name="Google Shape;15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0875" y="1211325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3925" y="1939388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0875" y="2676187"/>
            <a:ext cx="988525" cy="988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29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63" name="Google Shape;163;p29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64" name="Google Shape;164;p29"/>
            <p:cNvPicPr preferRelativeResize="0"/>
            <p:nvPr/>
          </p:nvPicPr>
          <p:blipFill rotWithShape="1">
            <a:blip r:embed="rId6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Assignment </a:t>
            </a:r>
            <a:endParaRPr/>
          </a:p>
        </p:txBody>
      </p:sp>
      <p:sp>
        <p:nvSpPr>
          <p:cNvPr id="170" name="Google Shape;170;p30"/>
          <p:cNvSpPr txBox="1"/>
          <p:nvPr>
            <p:ph idx="1" type="body"/>
          </p:nvPr>
        </p:nvSpPr>
        <p:spPr>
          <a:xfrm>
            <a:off x="311700" y="1152475"/>
            <a:ext cx="8520600" cy="15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595959"/>
                </a:solidFill>
              </a:rPr>
              <a:t>Case Study</a:t>
            </a:r>
            <a:br>
              <a:rPr b="1" lang="en">
                <a:solidFill>
                  <a:schemeClr val="dk1"/>
                </a:solidFill>
              </a:rPr>
            </a:br>
            <a:r>
              <a:rPr b="1" lang="en">
                <a:solidFill>
                  <a:srgbClr val="E93761"/>
                </a:solidFill>
              </a:rPr>
              <a:t>SuperstarClothing</a:t>
            </a:r>
            <a:r>
              <a:rPr lang="en"/>
              <a:t> have begun getting very popular, and their servers cannot cope. They have asked teens to </a:t>
            </a:r>
            <a:r>
              <a:rPr b="1" lang="en">
                <a:solidFill>
                  <a:srgbClr val="E93761"/>
                </a:solidFill>
              </a:rPr>
              <a:t>develop a game</a:t>
            </a:r>
            <a:r>
              <a:rPr lang="en"/>
              <a:t> that they can put in their online waiting room to keep customers entertained while they wait to enter the main site.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2088" y="2687587"/>
            <a:ext cx="1626319" cy="1497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5593" y="2687578"/>
            <a:ext cx="1626319" cy="149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0"/>
          <p:cNvSpPr txBox="1"/>
          <p:nvPr/>
        </p:nvSpPr>
        <p:spPr>
          <a:xfrm>
            <a:off x="2135150" y="4334375"/>
            <a:ext cx="136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Description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30"/>
          <p:cNvSpPr txBox="1"/>
          <p:nvPr/>
        </p:nvSpPr>
        <p:spPr>
          <a:xfrm>
            <a:off x="5648650" y="4334375"/>
            <a:ext cx="136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Rubric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some ideas….</a:t>
            </a:r>
            <a:endParaRPr/>
          </a:p>
        </p:txBody>
      </p:sp>
      <p:sp>
        <p:nvSpPr>
          <p:cNvPr id="180" name="Google Shape;180;p31"/>
          <p:cNvSpPr txBox="1"/>
          <p:nvPr>
            <p:ph idx="1" type="body"/>
          </p:nvPr>
        </p:nvSpPr>
        <p:spPr>
          <a:xfrm>
            <a:off x="311700" y="1152475"/>
            <a:ext cx="8520600" cy="14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 up these games and have a go at playing them!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Take a look through the code, you don’t need to make any changes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 are comments at the top as suggested improvements, maybe you want to consider these for your own game…</a:t>
            </a:r>
            <a:endParaRPr/>
          </a:p>
        </p:txBody>
      </p:sp>
      <p:sp>
        <p:nvSpPr>
          <p:cNvPr id="181" name="Google Shape;181;p31"/>
          <p:cNvSpPr txBox="1"/>
          <p:nvPr/>
        </p:nvSpPr>
        <p:spPr>
          <a:xfrm>
            <a:off x="3472938" y="4364750"/>
            <a:ext cx="2198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Space Hunter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31"/>
          <p:cNvSpPr txBox="1"/>
          <p:nvPr/>
        </p:nvSpPr>
        <p:spPr>
          <a:xfrm>
            <a:off x="532025" y="4364750"/>
            <a:ext cx="2198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Avoid the Alien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31"/>
          <p:cNvSpPr txBox="1"/>
          <p:nvPr/>
        </p:nvSpPr>
        <p:spPr>
          <a:xfrm>
            <a:off x="6413875" y="4364750"/>
            <a:ext cx="2198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Catch the Ball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4" name="Google Shape;184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5731" y="2706537"/>
            <a:ext cx="2050674" cy="154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72949" y="2706537"/>
            <a:ext cx="2198100" cy="1545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13875" y="2706550"/>
            <a:ext cx="2198100" cy="154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High Scoring Assignment</a:t>
            </a:r>
            <a:endParaRPr/>
          </a:p>
        </p:txBody>
      </p:sp>
      <p:grpSp>
        <p:nvGrpSpPr>
          <p:cNvPr id="192" name="Google Shape;192;p32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93" name="Google Shape;193;p32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94" name="Google Shape;194;p32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5" name="Google Shape;195;p32"/>
          <p:cNvSpPr txBox="1"/>
          <p:nvPr/>
        </p:nvSpPr>
        <p:spPr>
          <a:xfrm>
            <a:off x="380850" y="4162025"/>
            <a:ext cx="8382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High Scoring Example 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" name="Google Shape;196;p32"/>
          <p:cNvSpPr txBox="1"/>
          <p:nvPr>
            <p:ph idx="1" type="body"/>
          </p:nvPr>
        </p:nvSpPr>
        <p:spPr>
          <a:xfrm>
            <a:off x="311700" y="1152475"/>
            <a:ext cx="8520600" cy="8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Here is an example of an assignment that would score </a:t>
            </a:r>
            <a:r>
              <a:rPr lang="en"/>
              <a:t>highly. Use this as inspiration.</a:t>
            </a:r>
            <a:endParaRPr/>
          </a:p>
        </p:txBody>
      </p:sp>
      <p:pic>
        <p:nvPicPr>
          <p:cNvPr id="197" name="Google Shape;197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83075" y="1797475"/>
            <a:ext cx="2059750" cy="205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17500" y="2298525"/>
            <a:ext cx="1843450" cy="18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Planning</a:t>
            </a:r>
            <a:r>
              <a:rPr lang="en"/>
              <a:t> </a:t>
            </a:r>
            <a:endParaRPr/>
          </a:p>
        </p:txBody>
      </p:sp>
      <p:sp>
        <p:nvSpPr>
          <p:cNvPr id="204" name="Google Shape;204;p33"/>
          <p:cNvSpPr txBox="1"/>
          <p:nvPr>
            <p:ph idx="1" type="body"/>
          </p:nvPr>
        </p:nvSpPr>
        <p:spPr>
          <a:xfrm>
            <a:off x="311700" y="1152475"/>
            <a:ext cx="8520600" cy="15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any project, it is important to plan!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Use the </a:t>
            </a:r>
            <a:r>
              <a:rPr b="1" lang="en">
                <a:solidFill>
                  <a:srgbClr val="E93761"/>
                </a:solidFill>
              </a:rPr>
              <a:t>worksheets</a:t>
            </a:r>
            <a:r>
              <a:rPr lang="en"/>
              <a:t> in the description to help you plan out your project.</a:t>
            </a:r>
            <a:endParaRPr/>
          </a:p>
        </p:txBody>
      </p:sp>
      <p:pic>
        <p:nvPicPr>
          <p:cNvPr id="205" name="Google Shape;20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8838" y="2654812"/>
            <a:ext cx="1626319" cy="149728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3"/>
          <p:cNvSpPr txBox="1"/>
          <p:nvPr/>
        </p:nvSpPr>
        <p:spPr>
          <a:xfrm>
            <a:off x="3891900" y="4301600"/>
            <a:ext cx="136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Description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