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Roboto"/>
      <p:regular r:id="rId59"/>
      <p:bold r:id="rId60"/>
      <p:italic r:id="rId61"/>
      <p:boldItalic r:id="rId62"/>
    </p:embeddedFont>
    <p:embeddedFont>
      <p:font typeface="Caveat"/>
      <p:regular r:id="rId63"/>
      <p:bold r:id="rId64"/>
    </p:embeddedFont>
    <p:embeddedFont>
      <p:font typeface="Francois One"/>
      <p:regular r:id="rId65"/>
    </p:embeddedFont>
    <p:embeddedFont>
      <p:font typeface="Roboto Mono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4.xml"/><Relationship Id="rId64" Type="http://schemas.openxmlformats.org/officeDocument/2006/relationships/font" Target="fonts/Caveat-bold.fntdata"/><Relationship Id="rId63" Type="http://schemas.openxmlformats.org/officeDocument/2006/relationships/font" Target="fonts/Caveat-regular.fntdata"/><Relationship Id="rId22" Type="http://schemas.openxmlformats.org/officeDocument/2006/relationships/slide" Target="slides/slide16.xml"/><Relationship Id="rId66" Type="http://schemas.openxmlformats.org/officeDocument/2006/relationships/font" Target="fonts/RobotoMono-regular.fntdata"/><Relationship Id="rId21" Type="http://schemas.openxmlformats.org/officeDocument/2006/relationships/slide" Target="slides/slide15.xml"/><Relationship Id="rId65" Type="http://schemas.openxmlformats.org/officeDocument/2006/relationships/font" Target="fonts/FrancoisOne-regular.fntdata"/><Relationship Id="rId24" Type="http://schemas.openxmlformats.org/officeDocument/2006/relationships/slide" Target="slides/slide18.xml"/><Relationship Id="rId68" Type="http://schemas.openxmlformats.org/officeDocument/2006/relationships/font" Target="fonts/RobotoMono-italic.fntdata"/><Relationship Id="rId23" Type="http://schemas.openxmlformats.org/officeDocument/2006/relationships/slide" Target="slides/slide17.xml"/><Relationship Id="rId67" Type="http://schemas.openxmlformats.org/officeDocument/2006/relationships/font" Target="fonts/RobotoMono-bold.fntdata"/><Relationship Id="rId60" Type="http://schemas.openxmlformats.org/officeDocument/2006/relationships/font" Target="fonts/Roboto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RobotoMono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oboto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7c4045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7c4045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dca57519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dca57519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dca57519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dca57519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dca57519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dca57519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87c4045d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87c4045d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dca57519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dca57519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dca57519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dca57519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dca57519a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dca57519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dca57519a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dca57519a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dca57519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dca57519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dca57519a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dca57519a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9e9746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9e9746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Answers: myNum, int, 0 1 2 3 4 5 6 7 8 9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dca57519a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dca57519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dca57519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dca57519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dca57519a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dca57519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dca57519a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dca57519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dca57519a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dca57519a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dd7ae510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dd7ae510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dd7ae510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dd7ae510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dd7ae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dd7ae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dd7ae510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1dd7ae510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dd7ae510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1dd7ae510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2ca986fd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2ca986fd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5, 10, 15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1dd7ae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1dd7ae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dfbef75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dfbef7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 - CircleSprite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 - ball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dfbef75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dfbef75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Attribute - x, 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 - moveBy(...)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5e67f621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5e67f621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1dfbef755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1dfbef755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1def2593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1def2593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def2593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def2593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def2593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1def2593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def2593b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1def2593b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def2593b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1def2593b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87c4045d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87c4045d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def2593b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def2593b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def2593b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def2593b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1def2593b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1def2593b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def2593b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def2593b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def2593b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1def2593b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def2593b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1def2593b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1def2593b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1def2593b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def2593b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def2593b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1dc578d1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1dc578d1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dc578d1d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1dc578d1d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dca5751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dca5751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5e67f621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5e67f621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12ca986fd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12ca986fd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1f15217b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1f15217b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dca57519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dca57519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dca57519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dca5751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dca57519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dca57519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dca57519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dca57519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1e" TargetMode="External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2d" TargetMode="External"/><Relationship Id="rId5" Type="http://schemas.openxmlformats.org/officeDocument/2006/relationships/hyperlink" Target="https://csinschools.io/graph/0502d" TargetMode="External"/><Relationship Id="rId6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2e" TargetMode="External"/><Relationship Id="rId5" Type="http://schemas.openxmlformats.org/officeDocument/2006/relationships/hyperlink" Target="https://csinschools.io/graph/0502e" TargetMode="External"/><Relationship Id="rId6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QOtuX0jL85Y" TargetMode="External"/><Relationship Id="rId5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hyperlink" Target="https://csinschools.io/graph/0503d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csinschools.io/graph/0502d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csinschools.io/graph/0502d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4d" TargetMode="External"/><Relationship Id="rId5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3e" TargetMode="External"/><Relationship Id="rId5" Type="http://schemas.openxmlformats.org/officeDocument/2006/relationships/image" Target="../media/image1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3e" TargetMode="External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s://csinschools.io/graph/0501d" TargetMode="External"/><Relationship Id="rId5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</a:t>
            </a:r>
            <a:r>
              <a:rPr lang="en-GB"/>
              <a:t> 5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 Oriented Programming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193" name="Google Shape;193;p34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5441700" y="1158600"/>
            <a:ext cx="3390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Objects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are a useful tool Python provides that lets us bundle code together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could use an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object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store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attributes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of the ball, such as: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Size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could also store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methods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such as: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Draw ball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35"/>
          <p:cNvSpPr txBox="1"/>
          <p:nvPr/>
        </p:nvSpPr>
        <p:spPr>
          <a:xfrm>
            <a:off x="5441700" y="1158600"/>
            <a:ext cx="339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Let's rewrite this code using an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object</a:t>
            </a:r>
            <a:endParaRPr b="1" sz="1800">
              <a:solidFill>
                <a:srgbClr val="E9376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2072550"/>
            <a:ext cx="8520600" cy="9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How to Create an Object</a:t>
            </a:r>
            <a:endParaRPr sz="4500"/>
          </a:p>
        </p:txBody>
      </p:sp>
      <p:pic>
        <p:nvPicPr>
          <p:cNvPr id="207" name="Google Shape;207;p36"/>
          <p:cNvPicPr preferRelativeResize="0"/>
          <p:nvPr/>
        </p:nvPicPr>
        <p:blipFill rotWithShape="1">
          <a:blip r:embed="rId3">
            <a:alphaModFix amt="6000"/>
          </a:blip>
          <a:srcRect b="19478" l="0" r="0" t="0"/>
          <a:stretch/>
        </p:blipFill>
        <p:spPr>
          <a:xfrm>
            <a:off x="2450963" y="463374"/>
            <a:ext cx="4242077" cy="421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an object using CircleSprite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5063400" y="1158600"/>
            <a:ext cx="3768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create an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object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we need to use a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class </a:t>
            </a:r>
            <a:b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class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tells Python what information to store inside the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object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Here the class is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CircleSprite(...)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need to import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sprite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library to use this class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5" name="Google Shape;215;p37"/>
          <p:cNvSpPr/>
          <p:nvPr/>
        </p:nvSpPr>
        <p:spPr>
          <a:xfrm>
            <a:off x="311700" y="1158600"/>
            <a:ext cx="4449300" cy="2329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an object using CircleSprite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5063400" y="1158600"/>
            <a:ext cx="3768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are using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CircleSprite(...)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class to create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object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arguments we are providing to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CircleSprite(...)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define the position and size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object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 is the x position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 is the y position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 is the radius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311700" y="1158600"/>
            <a:ext cx="4449300" cy="2329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/>
          <p:nvPr/>
        </p:nvSpPr>
        <p:spPr>
          <a:xfrm>
            <a:off x="311700" y="1158600"/>
            <a:ext cx="4449300" cy="2329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radius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an object using CircleSprite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5063400" y="1158600"/>
            <a:ext cx="3768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By adding these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statements, we can view the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attributes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object that we just set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311700" y="3629275"/>
            <a:ext cx="4449300" cy="13071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/>
          <p:nvPr/>
        </p:nvSpPr>
        <p:spPr>
          <a:xfrm>
            <a:off x="311700" y="1158600"/>
            <a:ext cx="4449300" cy="2329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radius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an object using CircleSprite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9" name="Google Shape;239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5063400" y="1158600"/>
            <a:ext cx="3768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There are other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attributes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that we haven't set yet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There are also other </a:t>
            </a:r>
            <a:r>
              <a:rPr b="1"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methods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we haven't used!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These are all stored inside ball and can be accessed using the dot notation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eg/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ball.x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1" name="Google Shape;241;p40"/>
          <p:cNvSpPr/>
          <p:nvPr/>
        </p:nvSpPr>
        <p:spPr>
          <a:xfrm>
            <a:off x="311700" y="3629275"/>
            <a:ext cx="4449300" cy="13071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an object using CircleSprite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248" name="Google Shape;248;p41"/>
          <p:cNvSpPr txBox="1"/>
          <p:nvPr/>
        </p:nvSpPr>
        <p:spPr>
          <a:xfrm>
            <a:off x="5063400" y="1158600"/>
            <a:ext cx="376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Now that we have set some of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's attributes, we can use a method to draw it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see this method in use here!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Note that we don't pass any arguments to the draw method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also need to draw the canvas first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9" name="Google Shape;249;p41"/>
          <p:cNvSpPr/>
          <p:nvPr/>
        </p:nvSpPr>
        <p:spPr>
          <a:xfrm>
            <a:off x="311700" y="1158600"/>
            <a:ext cx="4449300" cy="21429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ball.draw()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41"/>
          <p:cNvSpPr/>
          <p:nvPr/>
        </p:nvSpPr>
        <p:spPr>
          <a:xfrm>
            <a:off x="1677600" y="3381550"/>
            <a:ext cx="1717500" cy="1690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/>
          <p:nvPr/>
        </p:nvSpPr>
        <p:spPr>
          <a:xfrm>
            <a:off x="2002225" y="4022350"/>
            <a:ext cx="435900" cy="40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2" name="Google Shape;252;p41"/>
          <p:cNvCxnSpPr>
            <a:endCxn id="251" idx="1"/>
          </p:cNvCxnSpPr>
          <p:nvPr/>
        </p:nvCxnSpPr>
        <p:spPr>
          <a:xfrm>
            <a:off x="1414761" y="3016676"/>
            <a:ext cx="651300" cy="1065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41"/>
          <p:cNvCxnSpPr>
            <a:endCxn id="250" idx="0"/>
          </p:cNvCxnSpPr>
          <p:nvPr/>
        </p:nvCxnSpPr>
        <p:spPr>
          <a:xfrm>
            <a:off x="1495050" y="2100250"/>
            <a:ext cx="1041300" cy="1281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</a:t>
            </a:r>
            <a:r>
              <a:rPr lang="en-GB"/>
              <a:t>05.01 -</a:t>
            </a:r>
            <a:r>
              <a:rPr lang="en-GB"/>
              <a:t> Kickin’ Goals</a:t>
            </a:r>
            <a:r>
              <a:rPr lang="en-GB"/>
              <a:t>!</a:t>
            </a:r>
            <a:endParaRPr/>
          </a:p>
        </p:txBody>
      </p:sp>
      <p:grpSp>
        <p:nvGrpSpPr>
          <p:cNvPr id="259" name="Google Shape;259;p4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0" name="Google Shape;260;p4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1" name="Google Shape;261;p4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42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05.01 - Kickin’ Goals!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Correct the code and fill in the blanks so that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/>
              <a:t> is on target for a </a:t>
            </a:r>
            <a:r>
              <a:rPr lang="en-GB"/>
              <a:t>goal!</a:t>
            </a:r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3663" y="1842950"/>
            <a:ext cx="2156675" cy="21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/>
          <p:nvPr/>
        </p:nvSpPr>
        <p:spPr>
          <a:xfrm>
            <a:off x="5200025" y="1710450"/>
            <a:ext cx="1742700" cy="8613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aveat"/>
                <a:ea typeface="Caveat"/>
                <a:cs typeface="Caveat"/>
                <a:sym typeface="Caveat"/>
              </a:rPr>
              <a:t>SIUUUUU!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Methods</a:t>
            </a:r>
            <a:endParaRPr/>
          </a:p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code you just wrote to help Ronaldo score his goal used a </a:t>
            </a:r>
            <a:r>
              <a:rPr b="1" lang="en-GB">
                <a:solidFill>
                  <a:srgbClr val="E93761"/>
                </a:solidFill>
              </a:rPr>
              <a:t>method</a:t>
            </a:r>
            <a:br>
              <a:rPr b="1" lang="en-GB">
                <a:solidFill>
                  <a:srgbClr val="E93761"/>
                </a:solidFill>
              </a:rPr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>
                <a:solidFill>
                  <a:srgbClr val="E93761"/>
                </a:solidFill>
              </a:rPr>
              <a:t> </a:t>
            </a:r>
            <a:r>
              <a:rPr lang="en-GB"/>
              <a:t>This </a:t>
            </a:r>
            <a:r>
              <a:rPr b="1" lang="en-GB">
                <a:solidFill>
                  <a:srgbClr val="E93761"/>
                </a:solidFill>
              </a:rPr>
              <a:t>method</a:t>
            </a:r>
            <a:r>
              <a:rPr lang="en-GB"/>
              <a:t> is called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draw()</a:t>
            </a:r>
            <a:r>
              <a:rPr lang="en-GB"/>
              <a:t> - this method drew the ball on the canvas</a:t>
            </a:r>
            <a:b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Other </a:t>
            </a:r>
            <a:r>
              <a:rPr b="1" lang="en-GB">
                <a:solidFill>
                  <a:srgbClr val="E93761"/>
                </a:solidFill>
              </a:rPr>
              <a:t>methods</a:t>
            </a:r>
            <a:r>
              <a:rPr lang="en-GB"/>
              <a:t> that are part of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/>
              <a:t> object you created include:</a:t>
            </a:r>
            <a:br>
              <a:rPr lang="en-GB"/>
            </a:br>
            <a:endParaRPr sz="1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○"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setColour(r, g, b)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○"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moveTo(x, y)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Char char="○"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moveBy(x, y)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/>
          <p:nvPr/>
        </p:nvSpPr>
        <p:spPr>
          <a:xfrm>
            <a:off x="1424050" y="127430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myNum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myNum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17" name="Google Shape;117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8" name="Google Shape;118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9" name="Google Shape;119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/>
        </p:nvSpPr>
        <p:spPr>
          <a:xfrm>
            <a:off x="475975" y="3179675"/>
            <a:ext cx="7345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variable is created by this program?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the data type of the variable created?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numbers will the program print?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method changes the colour of the object you have created 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Specify the red, green, and blue components like you do with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fill(...)</a:t>
            </a:r>
            <a:endParaRPr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7" name="Google Shape;27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setColour</a:t>
            </a:r>
            <a:r>
              <a:rPr lang="en-GB"/>
              <a:t>(R, G, B)</a:t>
            </a:r>
            <a:endParaRPr/>
          </a:p>
        </p:txBody>
      </p:sp>
      <p:sp>
        <p:nvSpPr>
          <p:cNvPr id="278" name="Google Shape;278;p44"/>
          <p:cNvSpPr/>
          <p:nvPr/>
        </p:nvSpPr>
        <p:spPr>
          <a:xfrm>
            <a:off x="418475" y="2515225"/>
            <a:ext cx="4404600" cy="22653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175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ball.draw()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025" y="2650375"/>
            <a:ext cx="2007550" cy="19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/>
          <p:nvPr/>
        </p:nvSpPr>
        <p:spPr>
          <a:xfrm>
            <a:off x="468025" y="3915650"/>
            <a:ext cx="3693300" cy="4011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method updates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object.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/>
              <a:t> and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object.y</a:t>
            </a:r>
            <a:r>
              <a:rPr lang="en-GB"/>
              <a:t> attributes to</a:t>
            </a:r>
            <a:r>
              <a:rPr lang="en-GB"/>
              <a:t>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/>
              <a:t> and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/>
              <a:t> you specify (NOTE: you must </a:t>
            </a:r>
            <a:r>
              <a:rPr lang="en-GB"/>
              <a:t>use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.draw()</a:t>
            </a:r>
            <a:r>
              <a:rPr lang="en-GB"/>
              <a:t> after this method)</a:t>
            </a:r>
            <a:endParaRPr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moveTo</a:t>
            </a:r>
            <a:r>
              <a:rPr lang="en-GB"/>
              <a:t>(x, y)</a:t>
            </a:r>
            <a:endParaRPr/>
          </a:p>
        </p:txBody>
      </p:sp>
      <p:sp>
        <p:nvSpPr>
          <p:cNvPr id="287" name="Google Shape;287;p45"/>
          <p:cNvSpPr/>
          <p:nvPr/>
        </p:nvSpPr>
        <p:spPr>
          <a:xfrm>
            <a:off x="418475" y="2009275"/>
            <a:ext cx="4404600" cy="27885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ball.moveTo(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88" name="Google Shape;28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200" y="3298100"/>
            <a:ext cx="1553100" cy="15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99998">
            <a:off x="5516900" y="1952512"/>
            <a:ext cx="1553100" cy="154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5"/>
          <p:cNvCxnSpPr/>
          <p:nvPr/>
        </p:nvCxnSpPr>
        <p:spPr>
          <a:xfrm flipH="1" rot="10800000">
            <a:off x="4556300" y="2724149"/>
            <a:ext cx="960600" cy="4539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45"/>
          <p:cNvCxnSpPr>
            <a:endCxn id="288" idx="1"/>
          </p:cNvCxnSpPr>
          <p:nvPr/>
        </p:nvCxnSpPr>
        <p:spPr>
          <a:xfrm>
            <a:off x="3071100" y="4069437"/>
            <a:ext cx="4208100" cy="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45"/>
          <p:cNvSpPr/>
          <p:nvPr/>
        </p:nvSpPr>
        <p:spPr>
          <a:xfrm>
            <a:off x="468025" y="3869025"/>
            <a:ext cx="2603100" cy="4011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moveBy</a:t>
            </a:r>
            <a:r>
              <a:rPr lang="en-GB"/>
              <a:t>(x, y)</a:t>
            </a:r>
            <a:endParaRPr/>
          </a:p>
        </p:txBody>
      </p:sp>
      <p:sp>
        <p:nvSpPr>
          <p:cNvPr id="298" name="Google Shape;298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method adds the numbers you specify to</a:t>
            </a:r>
            <a:r>
              <a:rPr lang="en-GB"/>
              <a:t> the current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object.x</a:t>
            </a:r>
            <a:r>
              <a:rPr lang="en-GB"/>
              <a:t> and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object.y</a:t>
            </a:r>
            <a:r>
              <a:rPr lang="en-GB"/>
              <a:t> attributes (NOTE: you must use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.draw()</a:t>
            </a:r>
            <a:r>
              <a:rPr lang="en-GB"/>
              <a:t> after this method)</a:t>
            </a:r>
            <a:endParaRPr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418475" y="2009275"/>
            <a:ext cx="4404600" cy="27885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', ' + 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' ' + 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0" name="Google Shape;300;p46"/>
          <p:cNvSpPr/>
          <p:nvPr/>
        </p:nvSpPr>
        <p:spPr>
          <a:xfrm>
            <a:off x="5142875" y="2009275"/>
            <a:ext cx="3444300" cy="27885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100, 50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105, 60</a:t>
            </a:r>
            <a:endParaRPr sz="1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46"/>
          <p:cNvSpPr/>
          <p:nvPr/>
        </p:nvSpPr>
        <p:spPr>
          <a:xfrm>
            <a:off x="468025" y="3412650"/>
            <a:ext cx="2348700" cy="4011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 05.02 - Ball Object Animation</a:t>
            </a:r>
            <a:endParaRPr/>
          </a:p>
        </p:txBody>
      </p:sp>
      <p:grpSp>
        <p:nvGrpSpPr>
          <p:cNvPr id="307" name="Google Shape;307;p4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08" name="Google Shape;308;p4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9" name="Google Shape;309;p4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47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Ball Object</a:t>
            </a: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Animation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Run this program! Can you make the ball move faster? Can you change the colour of the ball?</a:t>
            </a:r>
            <a:endParaRPr/>
          </a:p>
        </p:txBody>
      </p:sp>
      <p:pic>
        <p:nvPicPr>
          <p:cNvPr id="312" name="Google Shape;31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0275" y="2013775"/>
            <a:ext cx="1843450" cy="1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18" name="Google Shape;318;p48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24" name="Google Shape;324;p49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5063400" y="1158600"/>
            <a:ext cx="37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code sets the canvas and background colour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414500" y="1782275"/>
            <a:ext cx="3137100" cy="5727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32" name="Google Shape;332;p50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p50"/>
          <p:cNvSpPr txBox="1"/>
          <p:nvPr/>
        </p:nvSpPr>
        <p:spPr>
          <a:xfrm>
            <a:off x="5063400" y="1158600"/>
            <a:ext cx="37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code creates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object and changes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its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colour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4" name="Google Shape;334;p50"/>
          <p:cNvSpPr/>
          <p:nvPr/>
        </p:nvSpPr>
        <p:spPr>
          <a:xfrm>
            <a:off x="414500" y="2544275"/>
            <a:ext cx="4157400" cy="5727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40" name="Google Shape;340;p51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5063400" y="1158600"/>
            <a:ext cx="3768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creates an infinite loop, which is essential for an animation!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animation loops work in the same way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Clear the background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Move the object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Draw the moved object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Sleep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2" name="Google Shape;342;p51"/>
          <p:cNvSpPr/>
          <p:nvPr/>
        </p:nvSpPr>
        <p:spPr>
          <a:xfrm>
            <a:off x="414500" y="3258325"/>
            <a:ext cx="1441200" cy="3120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48" name="Google Shape;348;p52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9" name="Google Shape;349;p52"/>
          <p:cNvSpPr txBox="1"/>
          <p:nvPr/>
        </p:nvSpPr>
        <p:spPr>
          <a:xfrm>
            <a:off x="5063400" y="1158600"/>
            <a:ext cx="3768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creates an infinite loop, which is essential for an animation!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animation loops work in the same way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Clear the background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Move the object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Draw the 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moved </a:t>
            </a: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object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eriod"/>
            </a:pPr>
            <a:r>
              <a:rPr b="1"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Sleep 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0" name="Google Shape;350;p52"/>
          <p:cNvSpPr/>
          <p:nvPr/>
        </p:nvSpPr>
        <p:spPr>
          <a:xfrm>
            <a:off x="904375" y="3550350"/>
            <a:ext cx="3155700" cy="10656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356" name="Google Shape;356;p53"/>
          <p:cNvSpPr txBox="1"/>
          <p:nvPr/>
        </p:nvSpPr>
        <p:spPr>
          <a:xfrm>
            <a:off x="5063400" y="1158600"/>
            <a:ext cx="37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Time to give this a go yourself!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Previously, on CS in Schools...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30" name="Google Shape;130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31" name="Google Shape;131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32" name="Google Shape;132;p2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/>
          <p:nvPr/>
        </p:nvSpPr>
        <p:spPr>
          <a:xfrm>
            <a:off x="1424050" y="1274300"/>
            <a:ext cx="3897300" cy="16488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for 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475975" y="3179675"/>
            <a:ext cx="734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variable is created by this program?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numbers will the program print?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05.02 - Penalty kick</a:t>
            </a:r>
            <a:endParaRPr/>
          </a:p>
        </p:txBody>
      </p:sp>
      <p:grpSp>
        <p:nvGrpSpPr>
          <p:cNvPr id="363" name="Google Shape;363;p5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64" name="Google Shape;364;p5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65" name="Google Shape;365;p5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54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05.02 - </a:t>
            </a: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Penalty kick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4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Correct the code and fill in the blanks so that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/>
              <a:t> goes from the ground into the goal - but can you get it to stop in the goal?</a:t>
            </a:r>
            <a:endParaRPr/>
          </a:p>
        </p:txBody>
      </p:sp>
      <p:pic>
        <p:nvPicPr>
          <p:cNvPr id="368" name="Google Shape;368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3038" y="2148525"/>
            <a:ext cx="2457933" cy="18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- Class vs Object </a:t>
            </a:r>
            <a:endParaRPr/>
          </a:p>
        </p:txBody>
      </p:sp>
      <p:sp>
        <p:nvSpPr>
          <p:cNvPr id="374" name="Google Shape;374;p5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class in this code?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What is the object in this code?</a:t>
            </a:r>
            <a:endParaRPr/>
          </a:p>
        </p:txBody>
      </p:sp>
      <p:sp>
        <p:nvSpPr>
          <p:cNvPr id="375" name="Google Shape;375;p55"/>
          <p:cNvSpPr/>
          <p:nvPr/>
        </p:nvSpPr>
        <p:spPr>
          <a:xfrm>
            <a:off x="42741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- Attribute vs Method</a:t>
            </a:r>
            <a:endParaRPr/>
          </a:p>
        </p:txBody>
      </p:sp>
      <p:sp>
        <p:nvSpPr>
          <p:cNvPr id="381" name="Google Shape;381;p56"/>
          <p:cNvSpPr txBox="1"/>
          <p:nvPr>
            <p:ph idx="1" type="body"/>
          </p:nvPr>
        </p:nvSpPr>
        <p:spPr>
          <a:xfrm>
            <a:off x="311700" y="1152475"/>
            <a:ext cx="399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an attribute of the ball object?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What is a method we are using in this code?</a:t>
            </a:r>
            <a:endParaRPr/>
          </a:p>
        </p:txBody>
      </p:sp>
      <p:sp>
        <p:nvSpPr>
          <p:cNvPr id="382" name="Google Shape;382;p56"/>
          <p:cNvSpPr/>
          <p:nvPr/>
        </p:nvSpPr>
        <p:spPr>
          <a:xfrm>
            <a:off x="4304675" y="1171075"/>
            <a:ext cx="4404600" cy="27885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', ' + 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(ball.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+ ' ' + ball.</a:t>
            </a:r>
            <a:r>
              <a:rPr lang="en-GB" sz="1600">
                <a:solidFill>
                  <a:srgbClr val="B4A7D6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Demo: Bouncing DVD Logo</a:t>
            </a:r>
            <a:endParaRPr/>
          </a:p>
        </p:txBody>
      </p:sp>
      <p:sp>
        <p:nvSpPr>
          <p:cNvPr id="388" name="Google Shape;388;p5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89" name="Google Shape;389;p5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90" name="Google Shape;390;p5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91" name="Google Shape;391;p5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57"/>
          <p:cNvSpPr txBox="1"/>
          <p:nvPr/>
        </p:nvSpPr>
        <p:spPr>
          <a:xfrm>
            <a:off x="383825" y="1424975"/>
            <a:ext cx="787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am MIGHT have seen it hit the corner once&#10;&#10;Streaming now on Peacock: https://pck.tv/3mPrdWB&#10;&#10;Watch The Office US on Google Play: http://bit.ly/2xYQkLD &amp; iTunes http://apple.co/2eW0rcK &#10;Subscribe // http://bit.ly/subOfficeUS&#10;&#10;&#10;This is the official YouTube channel for The Office US. Home to all of the official clips from the series, the funniest moments, pranks and fails. &#10;Think we should feature your favourite episode? Let us know in the comments! &#10;&#10;FB : https://www.facebook.com/theofficenbc&#10;Twitter : https://twitter.com/theofficenbc&#10;Website : http://www.nbc.com/the-office" id="393" name="Google Shape;393;p57" title="The DVD Logo  - The Office U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975" y="1239367"/>
            <a:ext cx="4419600" cy="3314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525" y="1647025"/>
            <a:ext cx="2576950" cy="25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 05.03 - </a:t>
            </a:r>
            <a:r>
              <a:rPr lang="en-GB"/>
              <a:t>Bouncing DVD Logo</a:t>
            </a:r>
            <a:endParaRPr/>
          </a:p>
        </p:txBody>
      </p:sp>
      <p:grpSp>
        <p:nvGrpSpPr>
          <p:cNvPr id="400" name="Google Shape;400;p5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01" name="Google Shape;401;p5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02" name="Google Shape;402;p58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58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Bouncing DVD Logo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58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Run this program! Can you make the logo move faster?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 05.03 - Bouncing DVD Logo</a:t>
            </a:r>
            <a:endParaRPr/>
          </a:p>
        </p:txBody>
      </p:sp>
      <p:sp>
        <p:nvSpPr>
          <p:cNvPr id="410" name="Google Shape;410;p59"/>
          <p:cNvSpPr txBox="1"/>
          <p:nvPr>
            <p:ph idx="1" type="body"/>
          </p:nvPr>
        </p:nvSpPr>
        <p:spPr>
          <a:xfrm>
            <a:off x="400675" y="2017325"/>
            <a:ext cx="4260300" cy="17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was a lot of code to make this demo work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main code we will focus on is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/>
              <a:t> statements</a:t>
            </a:r>
            <a:endParaRPr/>
          </a:p>
        </p:txBody>
      </p:sp>
      <p:pic>
        <p:nvPicPr>
          <p:cNvPr id="411" name="Google Shape;41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850" y="1447100"/>
            <a:ext cx="3816445" cy="287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17" name="Google Shape;417;p60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8" name="Google Shape;418;p60"/>
          <p:cNvSpPr txBox="1"/>
          <p:nvPr/>
        </p:nvSpPr>
        <p:spPr>
          <a:xfrm>
            <a:off x="5063400" y="1158600"/>
            <a:ext cx="3768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we ran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this code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earlier, the ball would move out of the screen and never return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could we get it to stay inside the screen?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24" name="Google Shape;424;p61"/>
          <p:cNvSpPr/>
          <p:nvPr/>
        </p:nvSpPr>
        <p:spPr>
          <a:xfrm>
            <a:off x="311700" y="1158600"/>
            <a:ext cx="44493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sprite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import *</a:t>
            </a:r>
            <a:endParaRPr sz="1600">
              <a:solidFill>
                <a:srgbClr val="6D9EE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 = CircleSprite(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ball.setColour(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130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 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ball.draw()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ball.moveBy(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5" name="Google Shape;425;p61"/>
          <p:cNvSpPr txBox="1"/>
          <p:nvPr/>
        </p:nvSpPr>
        <p:spPr>
          <a:xfrm>
            <a:off x="5063400" y="1158600"/>
            <a:ext cx="3768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we ran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this code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earlier, the ball would move out of the screen and never return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could we get it to stay inside the screen?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the ball touches an edge, we make it go back the other way - so it bounces off the walls!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31" name="Google Shape;431;p62"/>
          <p:cNvSpPr txBox="1"/>
          <p:nvPr/>
        </p:nvSpPr>
        <p:spPr>
          <a:xfrm>
            <a:off x="5063400" y="1158600"/>
            <a:ext cx="3768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Let's say our orange ball was moving to the right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line of code to do this would be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ball.moveBy(1,0)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2" name="Google Shape;432;p62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2"/>
          <p:cNvSpPr/>
          <p:nvPr/>
        </p:nvSpPr>
        <p:spPr>
          <a:xfrm>
            <a:off x="1788650" y="29010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4" name="Google Shape;434;p62"/>
          <p:cNvCxnSpPr>
            <a:stCxn id="433" idx="6"/>
          </p:cNvCxnSpPr>
          <p:nvPr/>
        </p:nvCxnSpPr>
        <p:spPr>
          <a:xfrm>
            <a:off x="2723150" y="3363750"/>
            <a:ext cx="382500" cy="0"/>
          </a:xfrm>
          <a:prstGeom prst="straightConnector1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40" name="Google Shape;440;p63"/>
          <p:cNvSpPr txBox="1"/>
          <p:nvPr/>
        </p:nvSpPr>
        <p:spPr>
          <a:xfrm>
            <a:off x="5063400" y="1158600"/>
            <a:ext cx="3768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When it hits the right-side wall, we want it to go back the other way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do that with this line of code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ball.moveBy(-1,0)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makes it move left!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But how can we tell when it hit the wall?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63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2" name="Google Shape;442;p63"/>
          <p:cNvCxnSpPr/>
          <p:nvPr/>
        </p:nvCxnSpPr>
        <p:spPr>
          <a:xfrm rot="10800000">
            <a:off x="2784650" y="3363750"/>
            <a:ext cx="375600" cy="0"/>
          </a:xfrm>
          <a:prstGeom prst="straightConnector1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63"/>
          <p:cNvSpPr/>
          <p:nvPr/>
        </p:nvSpPr>
        <p:spPr>
          <a:xfrm>
            <a:off x="3160250" y="29010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lesson, you should be able to: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explain the broad concept of</a:t>
            </a:r>
            <a:r>
              <a:rPr b="1" lang="en-GB"/>
              <a:t> Object Oriented Programming (OOP)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 your own </a:t>
            </a:r>
            <a:r>
              <a:rPr b="1" lang="en-GB"/>
              <a:t>objects </a:t>
            </a:r>
            <a:r>
              <a:rPr lang="en-GB"/>
              <a:t>from existing </a:t>
            </a:r>
            <a:r>
              <a:rPr b="1" lang="en-GB"/>
              <a:t>classes</a:t>
            </a:r>
            <a:endParaRPr b="1"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the </a:t>
            </a:r>
            <a:r>
              <a:rPr lang="en-GB"/>
              <a:t>differences between </a:t>
            </a:r>
            <a:r>
              <a:rPr b="1" lang="en-GB"/>
              <a:t>attributes </a:t>
            </a:r>
            <a:r>
              <a:rPr lang="en-GB"/>
              <a:t>and </a:t>
            </a:r>
            <a:r>
              <a:rPr b="1" lang="en-GB"/>
              <a:t>methods</a:t>
            </a:r>
            <a:endParaRPr b="1"/>
          </a:p>
        </p:txBody>
      </p:sp>
      <p:sp>
        <p:nvSpPr>
          <p:cNvPr id="144" name="Google Shape;144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45" name="Google Shape;145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6" name="Google Shape;146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7" name="Google Shape;147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49" name="Google Shape;449;p64"/>
          <p:cNvSpPr txBox="1"/>
          <p:nvPr/>
        </p:nvSpPr>
        <p:spPr>
          <a:xfrm>
            <a:off x="5063400" y="1158600"/>
            <a:ext cx="3768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But how can we tell when it hit the wall?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know the width of the canvas - it's stored in a variable called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width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PyAngelo creates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width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whenever we use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setCanvasSize(...)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also stores the height of the canvas in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height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64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1" name="Google Shape;451;p64"/>
          <p:cNvCxnSpPr/>
          <p:nvPr/>
        </p:nvCxnSpPr>
        <p:spPr>
          <a:xfrm rot="10800000">
            <a:off x="2784650" y="3363750"/>
            <a:ext cx="375600" cy="0"/>
          </a:xfrm>
          <a:prstGeom prst="straightConnector1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2" name="Google Shape;452;p64"/>
          <p:cNvSpPr/>
          <p:nvPr/>
        </p:nvSpPr>
        <p:spPr>
          <a:xfrm>
            <a:off x="3160250" y="29010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65"/>
          <p:cNvSpPr/>
          <p:nvPr/>
        </p:nvSpPr>
        <p:spPr>
          <a:xfrm>
            <a:off x="3160250" y="29010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</a:t>
            </a:r>
            <a:r>
              <a:rPr lang="en-GB"/>
              <a:t> Ball</a:t>
            </a:r>
            <a:endParaRPr/>
          </a:p>
        </p:txBody>
      </p:sp>
      <p:sp>
        <p:nvSpPr>
          <p:cNvPr id="460" name="Google Shape;460;p65"/>
          <p:cNvSpPr txBox="1"/>
          <p:nvPr/>
        </p:nvSpPr>
        <p:spPr>
          <a:xfrm>
            <a:off x="5063400" y="1158600"/>
            <a:ext cx="37689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But how can we tell when it hit the wall?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point PyAngelo uses to keep track of our ball is in the centre of the circle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 we know the ball touches the right-side wall when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ball.x + ball.radius = width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65"/>
          <p:cNvSpPr/>
          <p:nvPr/>
        </p:nvSpPr>
        <p:spPr>
          <a:xfrm rot="10800000">
            <a:off x="3589011" y="3319117"/>
            <a:ext cx="71100" cy="96900"/>
          </a:xfrm>
          <a:prstGeom prst="ellipse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2" name="Google Shape;462;p65"/>
          <p:cNvCxnSpPr>
            <a:stCxn id="461" idx="2"/>
            <a:endCxn id="458" idx="6"/>
          </p:cNvCxnSpPr>
          <p:nvPr/>
        </p:nvCxnSpPr>
        <p:spPr>
          <a:xfrm flipH="1" rot="10800000">
            <a:off x="3660111" y="3363667"/>
            <a:ext cx="434700" cy="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65"/>
          <p:cNvSpPr txBox="1"/>
          <p:nvPr/>
        </p:nvSpPr>
        <p:spPr>
          <a:xfrm>
            <a:off x="2735700" y="2478600"/>
            <a:ext cx="14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ball.radius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64" name="Google Shape;464;p65"/>
          <p:cNvCxnSpPr/>
          <p:nvPr/>
        </p:nvCxnSpPr>
        <p:spPr>
          <a:xfrm>
            <a:off x="1058952" y="3367623"/>
            <a:ext cx="2562900" cy="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65"/>
          <p:cNvSpPr txBox="1"/>
          <p:nvPr/>
        </p:nvSpPr>
        <p:spPr>
          <a:xfrm>
            <a:off x="1651475" y="2967425"/>
            <a:ext cx="8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ball.x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6" name="Google Shape;466;p65"/>
          <p:cNvSpPr/>
          <p:nvPr/>
        </p:nvSpPr>
        <p:spPr>
          <a:xfrm>
            <a:off x="3488325" y="2838725"/>
            <a:ext cx="368550" cy="533925"/>
          </a:xfrm>
          <a:custGeom>
            <a:rect b="b" l="l" r="r" t="t"/>
            <a:pathLst>
              <a:path extrusionOk="0" h="21357" w="14742">
                <a:moveTo>
                  <a:pt x="0" y="0"/>
                </a:moveTo>
                <a:cubicBezTo>
                  <a:pt x="2432" y="1068"/>
                  <a:pt x="13408" y="4390"/>
                  <a:pt x="14594" y="6407"/>
                </a:cubicBezTo>
                <a:cubicBezTo>
                  <a:pt x="15781" y="8424"/>
                  <a:pt x="7178" y="9610"/>
                  <a:pt x="7119" y="12102"/>
                </a:cubicBezTo>
                <a:cubicBezTo>
                  <a:pt x="7060" y="14594"/>
                  <a:pt x="13052" y="19815"/>
                  <a:pt x="14238" y="21357"/>
                </a:cubicBezTo>
              </a:path>
            </a:pathLst>
          </a:cu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467" name="Google Shape;467;p65"/>
          <p:cNvCxnSpPr/>
          <p:nvPr/>
        </p:nvCxnSpPr>
        <p:spPr>
          <a:xfrm>
            <a:off x="1076750" y="3897150"/>
            <a:ext cx="3018000" cy="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8" name="Google Shape;468;p65"/>
          <p:cNvSpPr txBox="1"/>
          <p:nvPr/>
        </p:nvSpPr>
        <p:spPr>
          <a:xfrm>
            <a:off x="2068650" y="3496950"/>
            <a:ext cx="82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width</a:t>
            </a:r>
            <a:endParaRPr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6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6"/>
          <p:cNvSpPr/>
          <p:nvPr/>
        </p:nvSpPr>
        <p:spPr>
          <a:xfrm>
            <a:off x="3160250" y="29010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</a:t>
            </a:r>
            <a:endParaRPr/>
          </a:p>
        </p:txBody>
      </p:sp>
      <p:sp>
        <p:nvSpPr>
          <p:cNvPr id="476" name="Google Shape;476;p66"/>
          <p:cNvSpPr txBox="1"/>
          <p:nvPr/>
        </p:nvSpPr>
        <p:spPr>
          <a:xfrm>
            <a:off x="5063400" y="1158600"/>
            <a:ext cx="3768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can use maths and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statements to check if the ball collides with any wall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 the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statements on the next page to help you make sure the ball always stays on the screen!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66"/>
          <p:cNvSpPr/>
          <p:nvPr/>
        </p:nvSpPr>
        <p:spPr>
          <a:xfrm rot="10800000">
            <a:off x="3589011" y="3319117"/>
            <a:ext cx="71100" cy="96900"/>
          </a:xfrm>
          <a:prstGeom prst="ellipse">
            <a:avLst/>
          </a:prstGeom>
          <a:solidFill>
            <a:srgbClr val="E937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8" name="Google Shape;478;p66"/>
          <p:cNvCxnSpPr>
            <a:stCxn id="477" idx="2"/>
            <a:endCxn id="474" idx="6"/>
          </p:cNvCxnSpPr>
          <p:nvPr/>
        </p:nvCxnSpPr>
        <p:spPr>
          <a:xfrm flipH="1" rot="10800000">
            <a:off x="3660111" y="3363667"/>
            <a:ext cx="434700" cy="39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66"/>
          <p:cNvSpPr txBox="1"/>
          <p:nvPr/>
        </p:nvSpPr>
        <p:spPr>
          <a:xfrm>
            <a:off x="3534850" y="3028875"/>
            <a:ext cx="68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Roboto"/>
                <a:ea typeface="Roboto"/>
                <a:cs typeface="Roboto"/>
                <a:sym typeface="Roboto"/>
              </a:rPr>
              <a:t>radius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7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67"/>
          <p:cNvSpPr/>
          <p:nvPr/>
        </p:nvSpPr>
        <p:spPr>
          <a:xfrm>
            <a:off x="1086825" y="2998900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 - Left Wall Collision</a:t>
            </a:r>
            <a:endParaRPr/>
          </a:p>
        </p:txBody>
      </p:sp>
      <p:sp>
        <p:nvSpPr>
          <p:cNvPr id="487" name="Google Shape;487;p67"/>
          <p:cNvSpPr/>
          <p:nvPr/>
        </p:nvSpPr>
        <p:spPr>
          <a:xfrm>
            <a:off x="4572000" y="3282600"/>
            <a:ext cx="4229400" cy="1079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(ball.x - ball.radius) &lt;= </a:t>
            </a:r>
            <a:r>
              <a:rPr lang="en-GB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ball.speedX = </a:t>
            </a:r>
            <a:r>
              <a:rPr lang="en-GB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88" name="Google Shape;488;p67"/>
          <p:cNvCxnSpPr/>
          <p:nvPr/>
        </p:nvCxnSpPr>
        <p:spPr>
          <a:xfrm>
            <a:off x="1043275" y="1440575"/>
            <a:ext cx="0" cy="268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9" name="Google Shape;489;p67"/>
          <p:cNvSpPr txBox="1"/>
          <p:nvPr/>
        </p:nvSpPr>
        <p:spPr>
          <a:xfrm>
            <a:off x="4802250" y="1158600"/>
            <a:ext cx="3768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will create new attributes to store the direction of the ball, let’s call them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speedX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speedY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PyAngelo to make the ball move right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8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8"/>
          <p:cNvSpPr/>
          <p:nvPr/>
        </p:nvSpPr>
        <p:spPr>
          <a:xfrm>
            <a:off x="3114449" y="2170225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 - Right Wall Collision</a:t>
            </a:r>
            <a:endParaRPr/>
          </a:p>
        </p:txBody>
      </p:sp>
      <p:sp>
        <p:nvSpPr>
          <p:cNvPr id="497" name="Google Shape;497;p68"/>
          <p:cNvSpPr/>
          <p:nvPr/>
        </p:nvSpPr>
        <p:spPr>
          <a:xfrm>
            <a:off x="4572000" y="3282600"/>
            <a:ext cx="4229400" cy="1079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(ball.x + ball.radius) &gt;= width: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ball.speedX = </a:t>
            </a:r>
            <a:r>
              <a:rPr lang="en-GB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98" name="Google Shape;498;p68"/>
          <p:cNvCxnSpPr/>
          <p:nvPr/>
        </p:nvCxnSpPr>
        <p:spPr>
          <a:xfrm>
            <a:off x="4091275" y="1440575"/>
            <a:ext cx="0" cy="268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68"/>
          <p:cNvSpPr txBox="1"/>
          <p:nvPr/>
        </p:nvSpPr>
        <p:spPr>
          <a:xfrm>
            <a:off x="4802250" y="1158600"/>
            <a:ext cx="376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PyAngelo to make the ball move left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9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9"/>
          <p:cNvSpPr/>
          <p:nvPr/>
        </p:nvSpPr>
        <p:spPr>
          <a:xfrm>
            <a:off x="2740724" y="1440575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 - Top Wall Collision</a:t>
            </a:r>
            <a:endParaRPr/>
          </a:p>
        </p:txBody>
      </p:sp>
      <p:sp>
        <p:nvSpPr>
          <p:cNvPr id="507" name="Google Shape;507;p69"/>
          <p:cNvSpPr/>
          <p:nvPr/>
        </p:nvSpPr>
        <p:spPr>
          <a:xfrm>
            <a:off x="4572000" y="3282600"/>
            <a:ext cx="4229400" cy="1079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(ball.x + ball.radius) &gt;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=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height: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ball.speedY = </a:t>
            </a:r>
            <a:r>
              <a:rPr lang="en-GB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08" name="Google Shape;508;p69"/>
          <p:cNvCxnSpPr/>
          <p:nvPr/>
        </p:nvCxnSpPr>
        <p:spPr>
          <a:xfrm rot="10800000">
            <a:off x="1050025" y="1413275"/>
            <a:ext cx="30345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Google Shape;509;p69"/>
          <p:cNvSpPr txBox="1"/>
          <p:nvPr/>
        </p:nvSpPr>
        <p:spPr>
          <a:xfrm>
            <a:off x="4802250" y="1158600"/>
            <a:ext cx="376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PyAngelo to make the ball move down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0"/>
          <p:cNvSpPr/>
          <p:nvPr/>
        </p:nvSpPr>
        <p:spPr>
          <a:xfrm>
            <a:off x="1050025" y="1440575"/>
            <a:ext cx="3034500" cy="268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70"/>
          <p:cNvSpPr/>
          <p:nvPr/>
        </p:nvSpPr>
        <p:spPr>
          <a:xfrm>
            <a:off x="1978724" y="3193175"/>
            <a:ext cx="934500" cy="9255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Bouncing Ball - Bottom Wall Collision</a:t>
            </a:r>
            <a:endParaRPr/>
          </a:p>
        </p:txBody>
      </p:sp>
      <p:sp>
        <p:nvSpPr>
          <p:cNvPr id="517" name="Google Shape;517;p70"/>
          <p:cNvSpPr/>
          <p:nvPr/>
        </p:nvSpPr>
        <p:spPr>
          <a:xfrm>
            <a:off x="4572000" y="3282600"/>
            <a:ext cx="4229400" cy="10797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(ball.x - ball.radius) &lt;= 0: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	ball.speedY = </a:t>
            </a:r>
            <a:r>
              <a:rPr lang="en-GB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18" name="Google Shape;518;p70"/>
          <p:cNvCxnSpPr/>
          <p:nvPr/>
        </p:nvCxnSpPr>
        <p:spPr>
          <a:xfrm rot="10800000">
            <a:off x="1050025" y="4156475"/>
            <a:ext cx="30345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9" name="Google Shape;519;p70"/>
          <p:cNvSpPr txBox="1"/>
          <p:nvPr/>
        </p:nvSpPr>
        <p:spPr>
          <a:xfrm>
            <a:off x="4802250" y="1158600"/>
            <a:ext cx="3768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tells PyAngelo to make the ball move up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 05.04 - Bouncing Ball</a:t>
            </a:r>
            <a:endParaRPr/>
          </a:p>
        </p:txBody>
      </p:sp>
      <p:grpSp>
        <p:nvGrpSpPr>
          <p:cNvPr id="525" name="Google Shape;525;p7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26" name="Google Shape;526;p7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27" name="Google Shape;527;p7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8" name="Google Shape;528;p71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Bouncing Ball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71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Check out this code to see everything we just did all tied together to make the ball bounce in the canvas!</a:t>
            </a:r>
            <a:endParaRPr/>
          </a:p>
        </p:txBody>
      </p:sp>
      <p:pic>
        <p:nvPicPr>
          <p:cNvPr id="530" name="Google Shape;530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2550" y="2148525"/>
            <a:ext cx="1838899" cy="184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05.03 - Bouncing Around</a:t>
            </a:r>
            <a:endParaRPr/>
          </a:p>
        </p:txBody>
      </p:sp>
      <p:grpSp>
        <p:nvGrpSpPr>
          <p:cNvPr id="536" name="Google Shape;536;p7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37" name="Google Shape;537;p7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38" name="Google Shape;538;p7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72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05.03 - Bouncing Around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72"/>
          <p:cNvSpPr txBox="1"/>
          <p:nvPr>
            <p:ph idx="1" type="body"/>
          </p:nvPr>
        </p:nvSpPr>
        <p:spPr>
          <a:xfrm>
            <a:off x="311700" y="1152475"/>
            <a:ext cx="8520600" cy="11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Correct the code and fill in the blanks so that the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</a:t>
            </a:r>
            <a:r>
              <a:rPr lang="en-GB"/>
              <a:t> bounces around the box.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Use the code we just ran through to help you out – the demo code will help too!</a:t>
            </a:r>
            <a:endParaRPr/>
          </a:p>
        </p:txBody>
      </p:sp>
      <p:pic>
        <p:nvPicPr>
          <p:cNvPr id="541" name="Google Shape;541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3475" y="2252575"/>
            <a:ext cx="1757050" cy="1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</a:t>
            </a:r>
            <a:r>
              <a:rPr lang="en-GB"/>
              <a:t> - Bouncing Around </a:t>
            </a:r>
            <a:endParaRPr/>
          </a:p>
        </p:txBody>
      </p:sp>
      <p:grpSp>
        <p:nvGrpSpPr>
          <p:cNvPr id="547" name="Google Shape;547;p7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48" name="Google Shape;548;p7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49" name="Google Shape;549;p7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0" name="Google Shape;550;p73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05.03 - Bouncing Around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73"/>
          <p:cNvSpPr txBox="1"/>
          <p:nvPr>
            <p:ph idx="1" type="body"/>
          </p:nvPr>
        </p:nvSpPr>
        <p:spPr>
          <a:xfrm>
            <a:off x="311700" y="1152475"/>
            <a:ext cx="8520600" cy="9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</a:t>
            </a:r>
            <a:r>
              <a:rPr lang="en-GB"/>
              <a:t>ake the ball change colours every time it hits a wall</a:t>
            </a:r>
            <a:endParaRPr/>
          </a:p>
        </p:txBody>
      </p:sp>
      <p:pic>
        <p:nvPicPr>
          <p:cNvPr id="552" name="Google Shape;55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3475" y="2252575"/>
            <a:ext cx="1757050" cy="17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</a:t>
            </a:r>
            <a:r>
              <a:rPr lang="en-GB"/>
              <a:t> 05.01 - </a:t>
            </a:r>
            <a:r>
              <a:rPr lang="en-GB"/>
              <a:t>A Simple Ball Animation</a:t>
            </a:r>
            <a:endParaRPr/>
          </a:p>
        </p:txBody>
      </p:sp>
      <p:grpSp>
        <p:nvGrpSpPr>
          <p:cNvPr id="153" name="Google Shape;153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4" name="Google Shape;154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5" name="Google Shape;155;p2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9"/>
          <p:cNvSpPr txBox="1"/>
          <p:nvPr/>
        </p:nvSpPr>
        <p:spPr>
          <a:xfrm>
            <a:off x="380850" y="4162025"/>
            <a:ext cx="838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 Simple Ball Animation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Run this program! </a:t>
            </a:r>
            <a:r>
              <a:rPr lang="en-GB"/>
              <a:t>Can you make the ball move faster? </a:t>
            </a:r>
            <a:r>
              <a:rPr lang="en-GB"/>
              <a:t>Can you add a second ball? 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0275" y="2013775"/>
            <a:ext cx="1843450" cy="1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</a:t>
            </a:r>
            <a:r>
              <a:rPr lang="en-GB"/>
              <a:t> - Use another sprite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58" name="Google Shape;558;p74"/>
          <p:cNvSpPr txBox="1"/>
          <p:nvPr>
            <p:ph idx="1" type="body"/>
          </p:nvPr>
        </p:nvSpPr>
        <p:spPr>
          <a:xfrm>
            <a:off x="311700" y="1152475"/>
            <a:ext cx="7902600" cy="12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Try to get another sprite bouncing around the screen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are some more sprites you can use listed below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PRO TIP -</a:t>
            </a:r>
            <a:r>
              <a:rPr lang="en-GB"/>
              <a:t> use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TextSprite(...)</a:t>
            </a:r>
            <a:r>
              <a:rPr lang="en-GB"/>
              <a:t> to bring emojis into PyAngelo</a:t>
            </a:r>
            <a:endParaRPr/>
          </a:p>
        </p:txBody>
      </p:sp>
      <p:sp>
        <p:nvSpPr>
          <p:cNvPr id="559" name="Google Shape;559;p7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560" name="Google Shape;560;p74"/>
          <p:cNvSpPr/>
          <p:nvPr/>
        </p:nvSpPr>
        <p:spPr>
          <a:xfrm>
            <a:off x="232050" y="2517275"/>
            <a:ext cx="4229400" cy="6864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ect = RectangleSprite(x, y, width, height)</a:t>
            </a:r>
            <a:endParaRPr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1" name="Google Shape;561;p74"/>
          <p:cNvSpPr/>
          <p:nvPr/>
        </p:nvSpPr>
        <p:spPr>
          <a:xfrm>
            <a:off x="4682550" y="2517275"/>
            <a:ext cx="4229400" cy="6864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text</a:t>
            </a: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= TextSprite("</a:t>
            </a: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👻</a:t>
            </a:r>
            <a:r>
              <a:rPr lang="en-GB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", x, y, size)</a:t>
            </a:r>
            <a:endParaRPr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2" name="Google Shape;562;p74"/>
          <p:cNvSpPr/>
          <p:nvPr/>
        </p:nvSpPr>
        <p:spPr>
          <a:xfrm>
            <a:off x="1180950" y="3666300"/>
            <a:ext cx="2331600" cy="747600"/>
          </a:xfrm>
          <a:prstGeom prst="rect">
            <a:avLst/>
          </a:prstGeom>
          <a:solidFill>
            <a:srgbClr val="76A5A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74"/>
          <p:cNvSpPr txBox="1"/>
          <p:nvPr/>
        </p:nvSpPr>
        <p:spPr>
          <a:xfrm>
            <a:off x="5934000" y="3496275"/>
            <a:ext cx="1726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11200">
                <a:latin typeface="Roboto"/>
                <a:ea typeface="Roboto"/>
                <a:cs typeface="Roboto"/>
                <a:sym typeface="Roboto"/>
              </a:rPr>
              <a:t>👻</a:t>
            </a:r>
            <a:endParaRPr baseline="30000" sz="1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569" name="Google Shape;569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>
                <a:solidFill>
                  <a:srgbClr val="E93761"/>
                </a:solidFill>
              </a:rPr>
              <a:t>O</a:t>
            </a:r>
            <a:r>
              <a:rPr b="1" lang="en-GB">
                <a:solidFill>
                  <a:srgbClr val="E93761"/>
                </a:solidFill>
              </a:rPr>
              <a:t>bject oriented programming</a:t>
            </a:r>
            <a:r>
              <a:rPr b="1" lang="en-GB"/>
              <a:t> </a:t>
            </a:r>
            <a:r>
              <a:rPr lang="en-GB"/>
              <a:t>stores all the information about an object as </a:t>
            </a:r>
            <a:r>
              <a:rPr b="1" lang="en-GB">
                <a:solidFill>
                  <a:srgbClr val="E93761"/>
                </a:solidFill>
              </a:rPr>
              <a:t>attributes</a:t>
            </a:r>
            <a:r>
              <a:rPr lang="en-GB"/>
              <a:t> and what actions you can perform on the object as </a:t>
            </a:r>
            <a:r>
              <a:rPr b="1" lang="en-GB">
                <a:solidFill>
                  <a:srgbClr val="E93761"/>
                </a:solidFill>
              </a:rPr>
              <a:t>methods</a:t>
            </a:r>
            <a:endParaRPr>
              <a:solidFill>
                <a:srgbClr val="E9376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PyAngelo has a sprite library which defines the following classes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CircleSprite(...)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RectangleSprite(...)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TextSprite(...)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of these classes have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setColour(...)</a:t>
            </a:r>
            <a:r>
              <a:rPr lang="en-GB"/>
              <a:t>,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draw(...)</a:t>
            </a:r>
            <a:r>
              <a:rPr lang="en-GB"/>
              <a:t>, 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moveBy(...)</a:t>
            </a:r>
            <a:r>
              <a:rPr lang="en-GB"/>
              <a:t>, and</a:t>
            </a:r>
            <a:r>
              <a:rPr lang="en-GB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 moveTo(...)</a:t>
            </a:r>
            <a:r>
              <a:rPr lang="en-GB"/>
              <a:t> methods</a:t>
            </a:r>
            <a:endParaRPr/>
          </a:p>
        </p:txBody>
      </p:sp>
      <p:sp>
        <p:nvSpPr>
          <p:cNvPr id="570" name="Google Shape;570;p7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71" name="Google Shape;571;p7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72" name="Google Shape;572;p7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73" name="Google Shape;573;p7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6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License Information</a:t>
            </a:r>
            <a:endParaRPr/>
          </a:p>
        </p:txBody>
      </p:sp>
      <p:sp>
        <p:nvSpPr>
          <p:cNvPr id="580" name="Google Shape;580;p76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These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CS in Schools</a:t>
            </a:r>
            <a:r>
              <a:rPr lang="en-GB" sz="1400"/>
              <a:t> lessons plans, worksheets, and other materials were created by the CS in Schools Team. They are licensed under a 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Creative Commons Attribution-ShareAlike 4.0 International License</a:t>
            </a:r>
            <a:r>
              <a:rPr lang="en-GB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81" name="Google Shape;581;p7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582" name="Google Shape;582;p7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583" name="Google Shape;583;p7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584" name="Google Shape;584;p76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164" name="Google Shape;164;p30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5441700" y="1158600"/>
            <a:ext cx="3390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These are all the variables that define the position and size of the ball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414500" y="2034800"/>
            <a:ext cx="1931100" cy="781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178" name="Google Shape;178;p32"/>
          <p:cNvSpPr txBox="1"/>
          <p:nvPr/>
        </p:nvSpPr>
        <p:spPr>
          <a:xfrm>
            <a:off x="5441700" y="1158600"/>
            <a:ext cx="3390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where we update and use the variables to move the ball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circle(...)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draws the ball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other two highlighted lines move the balls 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 sz="1800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coordinates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F6B26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889696" y="3283100"/>
            <a:ext cx="4056000" cy="781800"/>
          </a:xfrm>
          <a:prstGeom prst="rect">
            <a:avLst/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Unpacking the code…</a:t>
            </a:r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311700" y="1158600"/>
            <a:ext cx="4876200" cy="3735600"/>
          </a:xfrm>
          <a:prstGeom prst="roundRect">
            <a:avLst>
              <a:gd fmla="val 6453" name="adj"/>
            </a:avLst>
          </a:prstGeom>
          <a:solidFill>
            <a:srgbClr val="1C233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setCanvasSize(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400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fill(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255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ballX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ballY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ballRadius =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while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 sz="1600">
                <a:solidFill>
                  <a:srgbClr val="6D9EEB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background(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circle(ballX, ballY, ballRadius)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ballX = ballX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ballY = ballY + 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   sleep(</a:t>
            </a:r>
            <a:r>
              <a:rPr lang="en-GB" sz="1600">
                <a:solidFill>
                  <a:srgbClr val="93C47D"/>
                </a:solidFill>
                <a:latin typeface="Roboto Mono"/>
                <a:ea typeface="Roboto Mono"/>
                <a:cs typeface="Roboto Mono"/>
                <a:sym typeface="Roboto Mono"/>
              </a:rPr>
              <a:t>0.005</a:t>
            </a:r>
            <a:r>
              <a:rPr lang="en-GB" sz="16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6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5441700" y="1158600"/>
            <a:ext cx="3390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Having so many variables can get confusing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if we wanted to add another ball?</a:t>
            </a:r>
            <a:b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would have to change the variables to something like: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ball1X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ball2X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-GB" sz="1800">
                <a:solidFill>
                  <a:srgbClr val="E93761"/>
                </a:solidFill>
                <a:latin typeface="Roboto Mono"/>
                <a:ea typeface="Roboto Mono"/>
                <a:cs typeface="Roboto Mono"/>
                <a:sym typeface="Roboto Mono"/>
              </a:rPr>
              <a:t>all1Y</a:t>
            </a:r>
            <a:endParaRPr sz="1800">
              <a:solidFill>
                <a:srgbClr val="E9376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