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</p:sldIdLst>
  <p:sldSz cy="5143500" cx="9144000"/>
  <p:notesSz cx="6858000" cy="9144000"/>
  <p:embeddedFontLst>
    <p:embeddedFont>
      <p:font typeface="Roboto"/>
      <p:regular r:id="rId69"/>
      <p:bold r:id="rId70"/>
      <p:italic r:id="rId71"/>
      <p:boldItalic r:id="rId72"/>
    </p:embeddedFont>
    <p:embeddedFont>
      <p:font typeface="Francois One"/>
      <p:regular r:id="rId73"/>
    </p:embeddedFont>
    <p:embeddedFont>
      <p:font typeface="Roboto Mono"/>
      <p:regular r:id="rId74"/>
      <p:bold r:id="rId75"/>
      <p:italic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FrancoisOne-regular.fntdata"/><Relationship Id="rId72" Type="http://schemas.openxmlformats.org/officeDocument/2006/relationships/font" Target="fonts/Roboto-boldItalic.fntdata"/><Relationship Id="rId31" Type="http://schemas.openxmlformats.org/officeDocument/2006/relationships/slide" Target="slides/slide25.xml"/><Relationship Id="rId75" Type="http://schemas.openxmlformats.org/officeDocument/2006/relationships/font" Target="fonts/RobotoMono-bold.fntdata"/><Relationship Id="rId30" Type="http://schemas.openxmlformats.org/officeDocument/2006/relationships/slide" Target="slides/slide24.xml"/><Relationship Id="rId74" Type="http://schemas.openxmlformats.org/officeDocument/2006/relationships/font" Target="fonts/RobotoMono-regular.fntdata"/><Relationship Id="rId33" Type="http://schemas.openxmlformats.org/officeDocument/2006/relationships/slide" Target="slides/slide27.xml"/><Relationship Id="rId77" Type="http://schemas.openxmlformats.org/officeDocument/2006/relationships/font" Target="fonts/RobotoMono-boldItalic.fntdata"/><Relationship Id="rId32" Type="http://schemas.openxmlformats.org/officeDocument/2006/relationships/slide" Target="slides/slide26.xml"/><Relationship Id="rId76" Type="http://schemas.openxmlformats.org/officeDocument/2006/relationships/font" Target="fonts/RobotoMono-italic.fnt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Roboto-italic.fntdata"/><Relationship Id="rId70" Type="http://schemas.openxmlformats.org/officeDocument/2006/relationships/font" Target="fonts/Roboto-bold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Roboto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87c4045d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87c4045d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cd73287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cd73287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Answers: (0, 0), setCanvasSize(x, y), x-axis is horizontal, y-axis is vertical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d87c4045d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d87c4045d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2de2bdb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2de2bdb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2de2bdb2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2de2bdb2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f3f0fbce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0f3f0fbce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2de2bdb25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12de2bdb25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0cd7328711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0cd7328711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0cd7328711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0cd732871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12de2bdb25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12de2bdb25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12de2bdb25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12de2bdb25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12de2bdb25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12de2bdb2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12de2bdb2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12de2bdb2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12de2bdb25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12de2bdb25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12de2bdb25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12de2bdb25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12de2bdb2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12de2bdb2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12de2bdb2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12de2bdb2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12de2bdb25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12de2bdb2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12de2bdb25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12de2bdb25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12de2bdb25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12de2bdb2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0cd7328711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10cd7328711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12de2bdb2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12de2bdb2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12de2bdb25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12de2bdb2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d87c40477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d87c40477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12de2bdb25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12de2bdb25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12de2bdb25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12de2bdb25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12de2bdb25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12de2bdb25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12de2bdb25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12de2bdb25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12de2bdb25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12de2bdb25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12de2bdb25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12de2bdb25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12de2bdb25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12de2bdb25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12de2bdb25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12de2bdb25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12de2bdb25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12de2bdb25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112de2bdb25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112de2bdb25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12de2bdb25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12de2bdb25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12de2bdb25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12de2bdb25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12de2bdb25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12de2bdb25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12de2bdb25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112de2bdb25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112de2bdb25_0_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112de2bdb25_0_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12de2bdb25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112de2bdb25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12de2bdb25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12de2bdb25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12de2bdb25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12de2bdb25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112de2bdb25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112de2bdb25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112de2bdb25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112de2bdb25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112de2bdb25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112de2bdb25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1542ab09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1542ab09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11542ab09f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11542ab09f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12de2bdb25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112de2bdb25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12de2bdb25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112de2bdb25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112de2bdb25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112de2bdb25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1542ab09f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1542ab09f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112de2bdb25_0_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112de2bdb25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112de2bdb25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112de2bdb25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10cd7328711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10cd732871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10cd7328711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10cd7328711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112cc79dc9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112cc79dc9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112cc79dc9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112cc79dc9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112cc79dc9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112cc79dc9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b86ba8ff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b86ba8ff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d87c4045d0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d87c4045d0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d87c4045d0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d87c4045d0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116e551d8e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116e551d8e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JVzf9rtgf9Y" TargetMode="External"/><Relationship Id="rId4" Type="http://schemas.openxmlformats.org/officeDocument/2006/relationships/image" Target="../media/image4.jpg"/><Relationship Id="rId5" Type="http://schemas.openxmlformats.org/officeDocument/2006/relationships/hyperlink" Target="http://www.youtube.com/watch?v=90LK0_vQq4g" TargetMode="External"/><Relationship Id="rId6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hyperlink" Target="https://csinschools.io/graph/0201e" TargetMode="External"/><Relationship Id="rId5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24.png"/><Relationship Id="rId7" Type="http://schemas.openxmlformats.org/officeDocument/2006/relationships/image" Target="../media/image1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csinschools.io/graph/0201d" TargetMode="Externa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csinschools.io/graph/0201d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csinschools.io/graph/0201d" TargetMode="Externa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csinschools.io/graph/0201d" TargetMode="Externa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s://csinschools.io/graph/0201d" TargetMode="Externa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s://csinschools.io/graph/0202d" TargetMode="External"/><Relationship Id="rId4" Type="http://schemas.openxmlformats.org/officeDocument/2006/relationships/image" Target="../media/image30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s://csinschools.io/graph/0202d" TargetMode="External"/><Relationship Id="rId4" Type="http://schemas.openxmlformats.org/officeDocument/2006/relationships/image" Target="../media/image28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.png"/><Relationship Id="rId4" Type="http://schemas.openxmlformats.org/officeDocument/2006/relationships/hyperlink" Target="https://csinschools.io/graph/0202e" TargetMode="External"/><Relationship Id="rId5" Type="http://schemas.openxmlformats.org/officeDocument/2006/relationships/image" Target="../media/image3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.png"/><Relationship Id="rId4" Type="http://schemas.openxmlformats.org/officeDocument/2006/relationships/hyperlink" Target="https://csinschools.io/graph/0203e" TargetMode="External"/><Relationship Id="rId5" Type="http://schemas.openxmlformats.org/officeDocument/2006/relationships/hyperlink" Target="https://csinschools.io/graph/0203e" TargetMode="External"/><Relationship Id="rId6" Type="http://schemas.openxmlformats.org/officeDocument/2006/relationships/image" Target="../media/image29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.png"/><Relationship Id="rId4" Type="http://schemas.openxmlformats.org/officeDocument/2006/relationships/hyperlink" Target="https://csinschools.io/graph/0204e" TargetMode="External"/><Relationship Id="rId5" Type="http://schemas.openxmlformats.org/officeDocument/2006/relationships/hyperlink" Target="https://csinschools.io/graph/0204e" TargetMode="External"/><Relationship Id="rId6" Type="http://schemas.openxmlformats.org/officeDocument/2006/relationships/image" Target="../media/image2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Relationship Id="rId3" Type="http://schemas.openxmlformats.org/officeDocument/2006/relationships/hyperlink" Target="https://csinschools.io/graph/0203e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29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2.xml"/><Relationship Id="rId3" Type="http://schemas.openxmlformats.org/officeDocument/2006/relationships/hyperlink" Target="https://csinschools.com/" TargetMode="External"/><Relationship Id="rId4" Type="http://schemas.openxmlformats.org/officeDocument/2006/relationships/hyperlink" Target="https://creativecommons.org/licenses/by-sa/4.0/" TargetMode="External"/><Relationship Id="rId5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</a:t>
            </a:r>
            <a:r>
              <a:rPr lang="en-GB"/>
              <a:t> 2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Animation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311700" y="1152475"/>
            <a:ext cx="628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are the coordinates of the bottom left position of the canvas?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command is used to set the size of the canvas?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Which direction is specified by the x-axis?</a:t>
            </a:r>
            <a:br>
              <a:rPr lang="en-GB"/>
            </a:b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Which direction is specified by the y-axis?</a:t>
            </a:r>
            <a:endParaRPr/>
          </a:p>
        </p:txBody>
      </p:sp>
      <p:sp>
        <p:nvSpPr>
          <p:cNvPr id="116" name="Google Shape;116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1" name="Google Shape;121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2" name="Google Shape;122;p26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8" name="Google Shape;12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the end of this </a:t>
            </a:r>
            <a:r>
              <a:rPr lang="en-GB"/>
              <a:t>lesson</a:t>
            </a:r>
            <a:r>
              <a:rPr lang="en-GB"/>
              <a:t>, you should be able to:</a:t>
            </a:r>
            <a:endParaRPr/>
          </a:p>
          <a:p>
            <a:pPr indent="-342900" lvl="0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understand what a variable is</a:t>
            </a:r>
            <a:endParaRPr/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understand what a data type is</a:t>
            </a:r>
            <a:endParaRPr/>
          </a:p>
          <a:p>
            <a:pPr indent="-3429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create a basic animation using code</a:t>
            </a:r>
            <a:endParaRPr/>
          </a:p>
        </p:txBody>
      </p:sp>
      <p:sp>
        <p:nvSpPr>
          <p:cNvPr id="129" name="Google Shape;129;p2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30" name="Google Shape;1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p2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4" name="Google Shape;134;p2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5" name="Google Shape;135;p27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Animation?</a:t>
            </a:r>
            <a:endParaRPr/>
          </a:p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/>
              <a:t>As a class, discuss “What is </a:t>
            </a:r>
            <a:r>
              <a:rPr b="1" lang="en-GB" sz="2000">
                <a:solidFill>
                  <a:srgbClr val="E93761"/>
                </a:solidFill>
              </a:rPr>
              <a:t>animation</a:t>
            </a:r>
            <a:r>
              <a:rPr lang="en-GB" sz="2000"/>
              <a:t>?”</a:t>
            </a:r>
            <a:endParaRPr sz="2000"/>
          </a:p>
        </p:txBody>
      </p:sp>
      <p:pic>
        <p:nvPicPr>
          <p:cNvPr id="142" name="Google Shape;1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5534" y="2002150"/>
            <a:ext cx="2332925" cy="233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Animation?</a:t>
            </a:r>
            <a:endParaRPr/>
          </a:p>
        </p:txBody>
      </p:sp>
      <p:sp>
        <p:nvSpPr>
          <p:cNvPr id="148" name="Google Shape;148;p29"/>
          <p:cNvSpPr txBox="1"/>
          <p:nvPr>
            <p:ph idx="1" type="body"/>
          </p:nvPr>
        </p:nvSpPr>
        <p:spPr>
          <a:xfrm>
            <a:off x="311700" y="1152475"/>
            <a:ext cx="5259000" cy="35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>
                <a:solidFill>
                  <a:srgbClr val="E93761"/>
                </a:solidFill>
              </a:rPr>
              <a:t>Animation</a:t>
            </a:r>
            <a:r>
              <a:rPr lang="en-GB"/>
              <a:t> is the </a:t>
            </a:r>
            <a:r>
              <a:rPr lang="en-GB"/>
              <a:t>technique</a:t>
            </a:r>
            <a:r>
              <a:rPr lang="en-GB"/>
              <a:t> of showing many images </a:t>
            </a:r>
            <a:r>
              <a:rPr lang="en-GB"/>
              <a:t>successively</a:t>
            </a:r>
            <a:r>
              <a:rPr lang="en-GB"/>
              <a:t> to give the illusion of movement</a:t>
            </a:r>
            <a:br>
              <a:rPr lang="en-GB" sz="1600"/>
            </a:br>
            <a:endParaRPr sz="16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Basically, </a:t>
            </a:r>
            <a:r>
              <a:rPr b="1" lang="en-GB">
                <a:solidFill>
                  <a:srgbClr val="E93761"/>
                </a:solidFill>
              </a:rPr>
              <a:t>animation</a:t>
            </a:r>
            <a:r>
              <a:rPr lang="en-GB"/>
              <a:t> is the art of making still images </a:t>
            </a:r>
            <a:r>
              <a:rPr i="1" lang="en-GB"/>
              <a:t>come alive </a:t>
            </a:r>
            <a:r>
              <a:rPr lang="en-GB"/>
              <a:t>and move!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This can be done with computers or by hand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It is used in games, movies, GIFs, and many other forms of media</a:t>
            </a:r>
            <a:endParaRPr/>
          </a:p>
        </p:txBody>
      </p:sp>
      <p:pic>
        <p:nvPicPr>
          <p:cNvPr id="149" name="Google Shape;1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925" y="1277563"/>
            <a:ext cx="2588375" cy="258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Take</a:t>
            </a:r>
            <a:r>
              <a:rPr lang="en-GB"/>
              <a:t> a look at some forms of animation…</a:t>
            </a:r>
            <a:endParaRPr/>
          </a:p>
        </p:txBody>
      </p:sp>
      <p:pic>
        <p:nvPicPr>
          <p:cNvPr descr="Flip books by animators I work with.&#10;Get my Flip Book Animation Kit: http://bit.ly/andymation" id="155" name="Google Shape;155;p30" title="Flip Book Compilation by Pro Animator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150" y="1533062"/>
            <a:ext cx="3725626" cy="2794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hort documentary explaining how animation were created at Disney in the golden age of traditional animation.&#10;&#10;More inspiration on http://www.iamag.co" id="156" name="Google Shape;156;p30" title="Animating Mickey : How Animation were done before computer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1275" y="1533050"/>
            <a:ext cx="3725624" cy="2794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Animation before computers</a:t>
            </a:r>
            <a:endParaRPr/>
          </a:p>
        </p:txBody>
      </p:sp>
      <p:sp>
        <p:nvSpPr>
          <p:cNvPr id="162" name="Google Shape;162;p31"/>
          <p:cNvSpPr txBox="1"/>
          <p:nvPr>
            <p:ph idx="1" type="body"/>
          </p:nvPr>
        </p:nvSpPr>
        <p:spPr>
          <a:xfrm>
            <a:off x="311700" y="115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/>
              <a:t>As a class, discuss “How was </a:t>
            </a:r>
            <a:r>
              <a:rPr b="1" lang="en-GB" sz="2000">
                <a:solidFill>
                  <a:srgbClr val="E93761"/>
                </a:solidFill>
              </a:rPr>
              <a:t>animation </a:t>
            </a:r>
            <a:r>
              <a:rPr lang="en-GB" sz="2000"/>
              <a:t>created before computers</a:t>
            </a:r>
            <a:r>
              <a:rPr lang="en-GB" sz="2000"/>
              <a:t>?”</a:t>
            </a:r>
            <a:endParaRPr sz="2000"/>
          </a:p>
        </p:txBody>
      </p:sp>
      <p:pic>
        <p:nvPicPr>
          <p:cNvPr id="163" name="Google Shape;1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5534" y="2002150"/>
            <a:ext cx="2332925" cy="233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Animation before computers could be created by: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Drawing images and taking photos of them (Mickey Mouse)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Making clay models and taking photos of them (Wallace and </a:t>
            </a:r>
            <a:r>
              <a:rPr lang="en-GB" sz="1600"/>
              <a:t>Gromit</a:t>
            </a:r>
            <a:r>
              <a:rPr lang="en-GB" sz="1600"/>
              <a:t>)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Flipping </a:t>
            </a:r>
            <a:r>
              <a:rPr lang="en-GB" sz="1600"/>
              <a:t>through multiple drawings in a book (Like the video we just saw)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169" name="Google Shape;169;p3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70" name="Google Shape;170;p3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71" name="Google Shape;171;p3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2" name="Google Shape;17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325" y="2571750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Animation before computers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</a:t>
            </a:r>
            <a:r>
              <a:rPr lang="en-GB"/>
              <a:t>Animation</a:t>
            </a:r>
            <a:endParaRPr/>
          </a:p>
        </p:txBody>
      </p:sp>
      <p:grpSp>
        <p:nvGrpSpPr>
          <p:cNvPr id="179" name="Google Shape;179;p3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80" name="Google Shape;180;p3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81" name="Google Shape;181;p3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2" name="Google Shape;18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100" y="27717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188" name="Google Shape;188;p3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89" name="Google Shape;189;p3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90" name="Google Shape;190;p3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1" name="Google Shape;19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700" y="26955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197" name="Google Shape;197;p3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98" name="Google Shape;198;p3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99" name="Google Shape;199;p3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0" name="Google Shape;20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6100" y="27717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06" name="Google Shape;206;p3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07" name="Google Shape;207;p3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08" name="Google Shape;208;p3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9" name="Google Shape;20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8500" y="25431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15" name="Google Shape;215;p3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16" name="Google Shape;216;p3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17" name="Google Shape;217;p3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8" name="Google Shape;21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3300" y="24669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24" name="Google Shape;224;p3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25" name="Google Shape;225;p3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26" name="Google Shape;226;p3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7" name="Google Shape;22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8100" y="24669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33" name="Google Shape;233;p3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34" name="Google Shape;234;p3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35" name="Google Shape;235;p3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6" name="Google Shape;23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0500" y="22383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42" name="Google Shape;242;p4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43" name="Google Shape;243;p4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44" name="Google Shape;244;p4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5" name="Google Shape;24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3200" y="25005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51" name="Google Shape;251;p4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52" name="Google Shape;252;p4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53" name="Google Shape;253;p4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4" name="Google Shape;25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4200" y="24243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60" name="Google Shape;260;p4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61" name="Google Shape;261;p4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62" name="Google Shape;262;p4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3" name="Google Shape;26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000" y="21195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69" name="Google Shape;269;p4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70" name="Google Shape;270;p4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71" name="Google Shape;271;p4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2" name="Google Shape;27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8600" y="2348125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Short Animation</a:t>
            </a:r>
            <a:endParaRPr/>
          </a:p>
        </p:txBody>
      </p:sp>
      <p:grpSp>
        <p:nvGrpSpPr>
          <p:cNvPr id="278" name="Google Shape;278;p4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79" name="Google Shape;279;p4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80" name="Google Shape;280;p4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1" name="Google Shape;28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2000" y="2576725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4"/>
          <p:cNvSpPr/>
          <p:nvPr/>
        </p:nvSpPr>
        <p:spPr>
          <a:xfrm>
            <a:off x="5972725" y="1613650"/>
            <a:ext cx="1367100" cy="10869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Roboto"/>
                <a:ea typeface="Roboto"/>
                <a:cs typeface="Roboto"/>
                <a:sym typeface="Roboto"/>
              </a:rPr>
              <a:t>BYE!</a:t>
            </a:r>
            <a:endParaRPr sz="25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Activity</a:t>
            </a:r>
            <a:r>
              <a:rPr lang="en-GB"/>
              <a:t> 02.01 - Run, run, run!</a:t>
            </a:r>
            <a:endParaRPr/>
          </a:p>
        </p:txBody>
      </p:sp>
      <p:grpSp>
        <p:nvGrpSpPr>
          <p:cNvPr id="288" name="Google Shape;288;p4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89" name="Google Shape;289;p4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90" name="Google Shape;290;p4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1" name="Google Shape;291;p45"/>
          <p:cNvSpPr txBox="1"/>
          <p:nvPr/>
        </p:nvSpPr>
        <p:spPr>
          <a:xfrm>
            <a:off x="311700" y="1152475"/>
            <a:ext cx="85206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Create your own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GB" sz="1800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animation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by copying, pasting, and modifying the still image in the slide deck below. If you prefer, you can make a flipbook animation by drawing in a notepad.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" name="Google Shape;292;p45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</a:t>
            </a: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02.01 - Run, run, run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3" name="Google Shape;293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1950" y="2236900"/>
            <a:ext cx="1960100" cy="196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Animating a Circle with Code</a:t>
            </a:r>
            <a:endParaRPr/>
          </a:p>
        </p:txBody>
      </p:sp>
      <p:sp>
        <p:nvSpPr>
          <p:cNvPr id="299" name="Google Shape;299;p46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draw a circle we use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circle()</a:t>
            </a:r>
            <a:r>
              <a:rPr lang="en-GB"/>
              <a:t> function:</a:t>
            </a:r>
            <a:endParaRPr/>
          </a:p>
          <a:p>
            <a:pPr indent="45720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300" name="Google Shape;300;p4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01" name="Google Shape;301;p4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02" name="Google Shape;302;p4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Animating a Circle with Code</a:t>
            </a:r>
            <a:endParaRPr/>
          </a:p>
        </p:txBody>
      </p:sp>
      <p:sp>
        <p:nvSpPr>
          <p:cNvPr id="308" name="Google Shape;308;p47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draw a circle we use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circle()</a:t>
            </a:r>
            <a:r>
              <a:rPr lang="en-GB"/>
              <a:t> function:</a:t>
            </a:r>
            <a:endParaRPr/>
          </a:p>
          <a:p>
            <a:pPr indent="45720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45720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Reminder, this will:</a:t>
            </a:r>
            <a:endParaRPr/>
          </a:p>
          <a:p>
            <a:pPr indent="-342900" lvl="1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Draw a circle at location 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800"/>
              <a:t> with a radius of </a:t>
            </a:r>
            <a:r>
              <a:rPr lang="en-GB" sz="1800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endParaRPr sz="1800"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sz="1800"/>
              <a:t>NOTE: 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r>
              <a:rPr lang="en-GB" sz="1800"/>
              <a:t> is the center of the circle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309" name="Google Shape;309;p4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10" name="Google Shape;310;p4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11" name="Google Shape;311;p4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Animating a Circle with Code</a:t>
            </a:r>
            <a:endParaRPr/>
          </a:p>
        </p:txBody>
      </p:sp>
      <p:sp>
        <p:nvSpPr>
          <p:cNvPr id="317" name="Google Shape;317;p48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draw a circle we use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circle()</a:t>
            </a:r>
            <a:r>
              <a:rPr lang="en-GB"/>
              <a:t> function:</a:t>
            </a:r>
            <a:endParaRPr/>
          </a:p>
          <a:p>
            <a:pPr indent="45720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318" name="Google Shape;318;p4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19" name="Google Shape;319;p4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20" name="Google Shape;320;p4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1" name="Google Shape;32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8038" y="2322575"/>
            <a:ext cx="2447925" cy="24479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Animating a Circle with Code</a:t>
            </a:r>
            <a:endParaRPr/>
          </a:p>
        </p:txBody>
      </p:sp>
      <p:sp>
        <p:nvSpPr>
          <p:cNvPr id="327" name="Google Shape;327;p49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draw a circle we use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circle()</a:t>
            </a:r>
            <a:r>
              <a:rPr lang="en-GB"/>
              <a:t> function:</a:t>
            </a:r>
            <a:endParaRPr/>
          </a:p>
          <a:p>
            <a:pPr indent="45720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To animate the circle, we need to: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Draw the circle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Clear the circle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Draw the circle in a different place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Repeat steps 2 and 3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328" name="Google Shape;328;p4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29" name="Google Shape;329;p4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30" name="Google Shape;330;p4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Animating a Circle with Code</a:t>
            </a:r>
            <a:endParaRPr/>
          </a:p>
        </p:txBody>
      </p:sp>
      <p:sp>
        <p:nvSpPr>
          <p:cNvPr id="336" name="Google Shape;336;p50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draw a circle we use the 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circle()</a:t>
            </a:r>
            <a:r>
              <a:rPr lang="en-GB"/>
              <a:t> function:</a:t>
            </a:r>
            <a:endParaRPr/>
          </a:p>
          <a:p>
            <a:pPr indent="45720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>
                <a:solidFill>
                  <a:srgbClr val="674EA7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To animate the circle, we need to: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Draw the circle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Clear the circle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Draw the circle in a different place</a:t>
            </a:r>
            <a:endParaRPr/>
          </a:p>
          <a:p>
            <a:pPr indent="-342900" lvl="0" marL="71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Repeat steps 2 and 3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How can this be done with code?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337" name="Google Shape;337;p5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38" name="Google Shape;338;p5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39" name="Google Shape;339;p5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setCanvasSize(300, 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300)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50" name="Google Shape;350;p52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Sets the canvas size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1" name="Google Shape;35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3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fill(255, 255, 255)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57" name="Google Shape;357;p53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Sets the colour for the next drawing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8" name="Google Shape;35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59" name="Google Shape;35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0" name="Google Shape;360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7563" y="17039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3"/>
          <p:cNvSpPr/>
          <p:nvPr/>
        </p:nvSpPr>
        <p:spPr>
          <a:xfrm rot="-8090036">
            <a:off x="7664467" y="26746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4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8, 221, 174)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67" name="Google Shape;367;p54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Sets the background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8" name="Google Shape;36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9" name="Google Shape;36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5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circle(10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, 200, 50)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75" name="Google Shape;375;p55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Draws the first circle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6" name="Google Shape;37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7" name="Google Shape;37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8" name="Google Shape;378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9363" y="16277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5"/>
          <p:cNvSpPr/>
          <p:nvPr/>
        </p:nvSpPr>
        <p:spPr>
          <a:xfrm rot="-8090036">
            <a:off x="6826267" y="25984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6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background(48, 221, 174)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86" name="Google Shape;386;p56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Resets the background to blank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7" name="Google Shape;38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8" name="Google Shape;388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89" name="Google Shape;389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9363" y="16277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56"/>
          <p:cNvSpPr/>
          <p:nvPr/>
        </p:nvSpPr>
        <p:spPr>
          <a:xfrm rot="-8090036">
            <a:off x="6826267" y="25984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7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circle(15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, 245, 50)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96" name="Google Shape;396;p57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Draws the second circle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7" name="Google Shape;39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8" name="Google Shape;39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99" name="Google Shape;39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00" name="Google Shape;400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48963" y="14753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7"/>
          <p:cNvSpPr/>
          <p:nvPr/>
        </p:nvSpPr>
        <p:spPr>
          <a:xfrm rot="-8090036">
            <a:off x="7435867" y="24460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background(48, 221, 174)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07" name="Google Shape;407;p58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Resets the background to blank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8" name="Google Shape;40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09" name="Google Shape;409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0" name="Google Shape;410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8963" y="14753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58"/>
          <p:cNvSpPr/>
          <p:nvPr/>
        </p:nvSpPr>
        <p:spPr>
          <a:xfrm rot="-8090036">
            <a:off x="7435867" y="24460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9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circle(20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, 250, 50)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17" name="Google Shape;417;p59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Draws the third circle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8" name="Google Shape;41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9" name="Google Shape;419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0" name="Google Shape;420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21" name="Google Shape;421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06163" y="13991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9"/>
          <p:cNvSpPr/>
          <p:nvPr/>
        </p:nvSpPr>
        <p:spPr>
          <a:xfrm rot="-8090036">
            <a:off x="7893067" y="23698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0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background(48, 221, 174)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29" name="Google Shape;429;p60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Resets the background to blank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0" name="Google Shape;43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31" name="Google Shape;431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32" name="Google Shape;432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6163" y="1399125"/>
            <a:ext cx="1139174" cy="1139174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60"/>
          <p:cNvSpPr/>
          <p:nvPr/>
        </p:nvSpPr>
        <p:spPr>
          <a:xfrm rot="-8090036">
            <a:off x="7893067" y="2369876"/>
            <a:ext cx="146372" cy="217647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When you skip through these slides quickly, you get an animated circle!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9" name="Google Shape;4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0" name="Google Shape;44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1" name="Google Shape;441;p61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2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As a programmer, you should always look for 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repetition!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Can you see any?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7" name="Google Shape;44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8" name="Google Shape;448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9" name="Google Shape;449;p62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3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55" name="Google Shape;455;p63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Here we can see there are 3 repeating blocks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56" name="Google Shape;456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57" name="Google Shape;45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58" name="Google Shape;458;p63"/>
          <p:cNvSpPr/>
          <p:nvPr/>
        </p:nvSpPr>
        <p:spPr>
          <a:xfrm>
            <a:off x="436050" y="1406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63"/>
          <p:cNvSpPr/>
          <p:nvPr/>
        </p:nvSpPr>
        <p:spPr>
          <a:xfrm>
            <a:off x="436050" y="23585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63"/>
          <p:cNvSpPr/>
          <p:nvPr/>
        </p:nvSpPr>
        <p:spPr>
          <a:xfrm>
            <a:off x="436050" y="3311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4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66" name="Google Shape;466;p64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What is the only thing that changes between these 3 blocks?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7" name="Google Shape;46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68" name="Google Shape;46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9" name="Google Shape;469;p64"/>
          <p:cNvSpPr/>
          <p:nvPr/>
        </p:nvSpPr>
        <p:spPr>
          <a:xfrm>
            <a:off x="436050" y="1406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64"/>
          <p:cNvSpPr/>
          <p:nvPr/>
        </p:nvSpPr>
        <p:spPr>
          <a:xfrm>
            <a:off x="436050" y="23585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64"/>
          <p:cNvSpPr/>
          <p:nvPr/>
        </p:nvSpPr>
        <p:spPr>
          <a:xfrm>
            <a:off x="436050" y="3311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5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77" name="Google Shape;477;p65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What is the only thing that changes between these 3 blocks?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78" name="Google Shape;47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79" name="Google Shape;479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80" name="Google Shape;480;p65"/>
          <p:cNvSpPr/>
          <p:nvPr/>
        </p:nvSpPr>
        <p:spPr>
          <a:xfrm>
            <a:off x="436050" y="1406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65"/>
          <p:cNvSpPr/>
          <p:nvPr/>
        </p:nvSpPr>
        <p:spPr>
          <a:xfrm>
            <a:off x="436050" y="23585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65"/>
          <p:cNvSpPr/>
          <p:nvPr/>
        </p:nvSpPr>
        <p:spPr>
          <a:xfrm>
            <a:off x="436050" y="3311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6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6B26B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15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245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20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b="1" lang="en-GB" sz="18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250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88" name="Google Shape;488;p66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The position of the circle!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89" name="Google Shape;48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90" name="Google Shape;490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5950" y="2081450"/>
            <a:ext cx="2857500" cy="285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1" name="Google Shape;491;p66"/>
          <p:cNvSpPr/>
          <p:nvPr/>
        </p:nvSpPr>
        <p:spPr>
          <a:xfrm>
            <a:off x="436050" y="1406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66"/>
          <p:cNvSpPr/>
          <p:nvPr/>
        </p:nvSpPr>
        <p:spPr>
          <a:xfrm>
            <a:off x="436050" y="23585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66"/>
          <p:cNvSpPr/>
          <p:nvPr/>
        </p:nvSpPr>
        <p:spPr>
          <a:xfrm>
            <a:off x="436050" y="3311000"/>
            <a:ext cx="3390300" cy="8364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7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99" name="Google Shape;499;p67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Let’s 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rewrite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 this code so that each block is identical…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0" name="Google Shape;50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363" y="1245763"/>
            <a:ext cx="2651974" cy="265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8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06" name="Google Shape;506;p68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Run this program, what does it do?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p68"/>
          <p:cNvSpPr txBox="1"/>
          <p:nvPr/>
        </p:nvSpPr>
        <p:spPr>
          <a:xfrm>
            <a:off x="5603900" y="2571750"/>
            <a:ext cx="248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9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3" name="Google Shape;513;p69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It animated our 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circle!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4" name="Google Shape;514;p69"/>
          <p:cNvSpPr txBox="1"/>
          <p:nvPr/>
        </p:nvSpPr>
        <p:spPr>
          <a:xfrm>
            <a:off x="5603900" y="2571750"/>
            <a:ext cx="248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0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sleep(0.5)</a:t>
            </a:r>
            <a:endParaRPr sz="11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sleep(0.5)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sleep(0.5)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20" name="Google Shape;520;p70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REMEMBER - computers are very fast!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1" name="Google Shape;521;p70"/>
          <p:cNvSpPr txBox="1"/>
          <p:nvPr/>
        </p:nvSpPr>
        <p:spPr>
          <a:xfrm>
            <a:off x="5603900" y="2571750"/>
            <a:ext cx="248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1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sleep(0.5)</a:t>
            </a:r>
            <a:endParaRPr sz="1100">
              <a:solidFill>
                <a:schemeClr val="accen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sleep(0.5)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accent1"/>
                </a:solidFill>
                <a:latin typeface="Roboto Mono"/>
                <a:ea typeface="Roboto Mono"/>
                <a:cs typeface="Roboto Mono"/>
                <a:sym typeface="Roboto Mono"/>
              </a:rPr>
              <a:t>sleep(0.5)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27" name="Google Shape;527;p71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This 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sleep()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 will ensure the computer slows enough for us to see what is happening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8" name="Google Shape;528;p71"/>
          <p:cNvSpPr txBox="1"/>
          <p:nvPr/>
        </p:nvSpPr>
        <p:spPr>
          <a:xfrm>
            <a:off x="5603900" y="2571750"/>
            <a:ext cx="248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2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circle(x, y,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x = x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y = y + 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sleep(</a:t>
            </a:r>
            <a:r>
              <a:rPr lang="en-GB" sz="11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1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1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34" name="Google Shape;534;p72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And now each block is the exact same!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5" name="Google Shape;535;p72"/>
          <p:cNvSpPr txBox="1"/>
          <p:nvPr/>
        </p:nvSpPr>
        <p:spPr>
          <a:xfrm>
            <a:off x="5603900" y="2571750"/>
            <a:ext cx="248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6" name="Google Shape;536;p72"/>
          <p:cNvSpPr/>
          <p:nvPr/>
        </p:nvSpPr>
        <p:spPr>
          <a:xfrm>
            <a:off x="418275" y="1548375"/>
            <a:ext cx="2091300" cy="9345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72"/>
          <p:cNvSpPr/>
          <p:nvPr/>
        </p:nvSpPr>
        <p:spPr>
          <a:xfrm>
            <a:off x="418275" y="2608450"/>
            <a:ext cx="2091300" cy="9345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72"/>
          <p:cNvSpPr/>
          <p:nvPr/>
        </p:nvSpPr>
        <p:spPr>
          <a:xfrm>
            <a:off x="418275" y="3668525"/>
            <a:ext cx="2091300" cy="934500"/>
          </a:xfrm>
          <a:prstGeom prst="rect">
            <a:avLst/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3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44" name="Google Shape;544;p73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Let’s rewrite this code so that we have a while loop…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45" name="Google Shape;54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363" y="1245763"/>
            <a:ext cx="2651974" cy="265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74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7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7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C27BA0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y &lt;=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b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circle(x, y,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x = x +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y = y +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sleep(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7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51" name="Google Shape;551;p74"/>
          <p:cNvSpPr/>
          <p:nvPr/>
        </p:nvSpPr>
        <p:spPr>
          <a:xfrm>
            <a:off x="5125700" y="382650"/>
            <a:ext cx="3443700" cy="10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And here we have it, much more efficient code - give it a run!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74"/>
          <p:cNvSpPr txBox="1"/>
          <p:nvPr/>
        </p:nvSpPr>
        <p:spPr>
          <a:xfrm>
            <a:off x="5603900" y="2571750"/>
            <a:ext cx="2487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While 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" name="Google Shape;553;p74"/>
          <p:cNvSpPr txBox="1"/>
          <p:nvPr/>
        </p:nvSpPr>
        <p:spPr>
          <a:xfrm>
            <a:off x="6422000" y="3766375"/>
            <a:ext cx="1528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Try changing the values, what happens?</a:t>
            </a:r>
            <a:endParaRPr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4" name="Google Shape;55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4901" y="3843475"/>
            <a:ext cx="677100" cy="67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5"/>
          <p:cNvSpPr/>
          <p:nvPr/>
        </p:nvSpPr>
        <p:spPr>
          <a:xfrm>
            <a:off x="311700" y="342600"/>
            <a:ext cx="3897300" cy="4458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300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fill(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7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x =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 =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100</a:t>
            </a:r>
            <a:endParaRPr sz="17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C27BA0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y &lt;=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200</a:t>
            </a:r>
            <a:b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	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background(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48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221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174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circle(x, y,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x = x +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y = y + 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50</a:t>
            </a:r>
            <a:b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	sleep(</a:t>
            </a:r>
            <a:r>
              <a:rPr lang="en-GB" sz="17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0.5</a:t>
            </a:r>
            <a:r>
              <a:rPr lang="en-GB" sz="17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7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60" name="Google Shape;560;p75"/>
          <p:cNvSpPr txBox="1"/>
          <p:nvPr/>
        </p:nvSpPr>
        <p:spPr>
          <a:xfrm>
            <a:off x="5603900" y="2571750"/>
            <a:ext cx="2487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While Circle Animation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1" name="Google Shape;56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1261" y="1143900"/>
            <a:ext cx="677100" cy="67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75"/>
          <p:cNvSpPr txBox="1"/>
          <p:nvPr/>
        </p:nvSpPr>
        <p:spPr>
          <a:xfrm>
            <a:off x="5658350" y="1107775"/>
            <a:ext cx="3055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loops will continue running the code indented and underneath,  so long as the condition is </a:t>
            </a:r>
            <a:r>
              <a:rPr b="1" lang="en-GB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endParaRPr b="1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Activity 02.02 - My First Coded Animation!</a:t>
            </a:r>
            <a:endParaRPr/>
          </a:p>
        </p:txBody>
      </p:sp>
      <p:grpSp>
        <p:nvGrpSpPr>
          <p:cNvPr id="568" name="Google Shape;568;p7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69" name="Google Shape;569;p7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70" name="Google Shape;570;p7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1" name="Google Shape;571;p76"/>
          <p:cNvSpPr txBox="1"/>
          <p:nvPr/>
        </p:nvSpPr>
        <p:spPr>
          <a:xfrm>
            <a:off x="311700" y="1152475"/>
            <a:ext cx="85206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Create your very first coded </a:t>
            </a:r>
            <a:r>
              <a:rPr b="1" lang="en-GB" sz="1800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animation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by editing the code below. Feel free to change the colours and shapes involved!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2" name="Google Shape;572;p76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02.02 - My First Coded Animation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3" name="Google Shape;573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1950" y="2236900"/>
            <a:ext cx="1960100" cy="196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Activity</a:t>
            </a:r>
            <a:r>
              <a:rPr lang="en-GB"/>
              <a:t> 02.03 - Bye Bye Sunshine!</a:t>
            </a:r>
            <a:endParaRPr/>
          </a:p>
        </p:txBody>
      </p:sp>
      <p:grpSp>
        <p:nvGrpSpPr>
          <p:cNvPr id="579" name="Google Shape;579;p7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80" name="Google Shape;580;p7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81" name="Google Shape;581;p7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2" name="Google Shape;582;p77"/>
          <p:cNvSpPr txBox="1"/>
          <p:nvPr/>
        </p:nvSpPr>
        <p:spPr>
          <a:xfrm>
            <a:off x="311700" y="1152475"/>
            <a:ext cx="85206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Now you have the skills to code a sunset! 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Finish</a:t>
            </a: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off the code so that the sun sets below the horizon.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3" name="Google Shape;583;p77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02.03 - </a:t>
            </a: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Bye Bye Sunshine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4" name="Google Shape;584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1950" y="2236900"/>
            <a:ext cx="1960100" cy="196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Recap: Variables</a:t>
            </a:r>
            <a:endParaRPr/>
          </a:p>
        </p:txBody>
      </p:sp>
      <p:sp>
        <p:nvSpPr>
          <p:cNvPr id="590" name="Google Shape;590;p78"/>
          <p:cNvSpPr txBox="1"/>
          <p:nvPr>
            <p:ph idx="1" type="body"/>
          </p:nvPr>
        </p:nvSpPr>
        <p:spPr>
          <a:xfrm>
            <a:off x="311700" y="1152475"/>
            <a:ext cx="51789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 variable is used to store values, including: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“Hi there”</a:t>
            </a:r>
            <a:endParaRPr sz="16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sz="16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14</a:t>
            </a:r>
            <a:endParaRPr sz="1600">
              <a:solidFill>
                <a:srgbClr val="6AA84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endParaRPr sz="16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sz="16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16.45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 data type tells us what type of data is stored by the variable, these include: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Strings: 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“16”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Integers: </a:t>
            </a:r>
            <a:r>
              <a:rPr lang="en-GB" sz="16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267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Boolean: </a:t>
            </a:r>
            <a:r>
              <a:rPr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Float: </a:t>
            </a:r>
            <a:r>
              <a:rPr lang="en-GB" sz="16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1.45</a:t>
            </a:r>
            <a:br>
              <a:rPr lang="en-GB"/>
            </a:b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91" name="Google Shape;59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7975" y="1492000"/>
            <a:ext cx="2229201" cy="2229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2" name="Google Shape;592;p7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93" name="Google Shape;593;p7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94" name="Google Shape;594;p78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Variables - </a:t>
            </a:r>
            <a:r>
              <a:rPr lang="en-GB"/>
              <a:t>mouseX and mouseY </a:t>
            </a:r>
            <a:endParaRPr/>
          </a:p>
        </p:txBody>
      </p:sp>
      <p:sp>
        <p:nvSpPr>
          <p:cNvPr id="600" name="Google Shape;600;p79"/>
          <p:cNvSpPr txBox="1"/>
          <p:nvPr>
            <p:ph idx="1" type="body"/>
          </p:nvPr>
        </p:nvSpPr>
        <p:spPr>
          <a:xfrm>
            <a:off x="311700" y="1152475"/>
            <a:ext cx="8520600" cy="37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Our programming environment includes </a:t>
            </a:r>
            <a:r>
              <a:rPr lang="en-GB"/>
              <a:t>built in variables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This means you don’t have to assign them - they’re ready to be used!</a:t>
            </a:r>
            <a:br>
              <a:rPr lang="en-GB" sz="1600"/>
            </a:br>
            <a:endParaRPr sz="16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Built in variables generally tell us information about a program that can be tricky to obtain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Variables that </a:t>
            </a:r>
            <a:r>
              <a:rPr b="1" lang="en-GB">
                <a:solidFill>
                  <a:srgbClr val="E93761"/>
                </a:solidFill>
              </a:rPr>
              <a:t>PyAngelo</a:t>
            </a:r>
            <a:r>
              <a:rPr lang="en-GB"/>
              <a:t> gives us that can be useful include: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mouseX</a:t>
            </a:r>
            <a:r>
              <a:rPr lang="en-GB" sz="1600"/>
              <a:t> - represents the x location of the mouse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>
                <a:solidFill>
                  <a:srgbClr val="E93761"/>
                </a:solidFill>
              </a:rPr>
              <a:t>mouseY</a:t>
            </a:r>
            <a:r>
              <a:rPr lang="en-GB" sz="1600"/>
              <a:t> - represents the y location of the mouse</a:t>
            </a:r>
            <a:br>
              <a:rPr lang="en-GB" sz="1600"/>
            </a:br>
            <a:endParaRPr sz="16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mouseX</a:t>
            </a:r>
            <a:r>
              <a:rPr lang="en-GB"/>
              <a:t> and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mouseY</a:t>
            </a:r>
            <a:r>
              <a:rPr lang="en-GB"/>
              <a:t> variables have a data type of </a:t>
            </a:r>
            <a:r>
              <a:rPr b="1" lang="en-GB">
                <a:solidFill>
                  <a:srgbClr val="E93761"/>
                </a:solidFill>
              </a:rPr>
              <a:t>int</a:t>
            </a:r>
            <a:r>
              <a:rPr lang="en-GB"/>
              <a:t>, which means they store whole numbers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Variables - mouseX and mouseY </a:t>
            </a:r>
            <a:endParaRPr/>
          </a:p>
        </p:txBody>
      </p:sp>
      <p:sp>
        <p:nvSpPr>
          <p:cNvPr id="606" name="Google Shape;606;p80"/>
          <p:cNvSpPr/>
          <p:nvPr/>
        </p:nvSpPr>
        <p:spPr>
          <a:xfrm>
            <a:off x="311700" y="1254725"/>
            <a:ext cx="4609200" cy="3546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C27BA0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   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   circle(mouseX, mouseY,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7" name="Google Shape;607;p80"/>
          <p:cNvSpPr/>
          <p:nvPr/>
        </p:nvSpPr>
        <p:spPr>
          <a:xfrm>
            <a:off x="5285875" y="2035625"/>
            <a:ext cx="3443700" cy="19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program will draw a circle that tracks your mouse.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Variables - mouseX and mouseY </a:t>
            </a:r>
            <a:endParaRPr/>
          </a:p>
        </p:txBody>
      </p:sp>
      <p:sp>
        <p:nvSpPr>
          <p:cNvPr id="613" name="Google Shape;613;p81"/>
          <p:cNvSpPr/>
          <p:nvPr/>
        </p:nvSpPr>
        <p:spPr>
          <a:xfrm>
            <a:off x="311700" y="1254725"/>
            <a:ext cx="4609200" cy="3546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27BA0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   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   circle(mouseX, mouseY,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14" name="Google Shape;614;p81"/>
          <p:cNvSpPr/>
          <p:nvPr/>
        </p:nvSpPr>
        <p:spPr>
          <a:xfrm>
            <a:off x="1236925" y="2349275"/>
            <a:ext cx="792000" cy="33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81"/>
          <p:cNvSpPr/>
          <p:nvPr/>
        </p:nvSpPr>
        <p:spPr>
          <a:xfrm>
            <a:off x="5285875" y="2035625"/>
            <a:ext cx="3443700" cy="19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Notice the </a:t>
            </a:r>
            <a:r>
              <a:rPr b="1" lang="en-GB" sz="18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condition?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will ensure the </a:t>
            </a:r>
            <a:r>
              <a:rPr lang="en-GB" sz="1800">
                <a:solidFill>
                  <a:srgbClr val="A64D79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loop never ends 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Variables - mouseX and mouseY </a:t>
            </a:r>
            <a:endParaRPr/>
          </a:p>
        </p:txBody>
      </p:sp>
      <p:sp>
        <p:nvSpPr>
          <p:cNvPr id="621" name="Google Shape;621;p82"/>
          <p:cNvSpPr/>
          <p:nvPr/>
        </p:nvSpPr>
        <p:spPr>
          <a:xfrm>
            <a:off x="311700" y="1254725"/>
            <a:ext cx="4609200" cy="3546300"/>
          </a:xfrm>
          <a:prstGeom prst="roundRect">
            <a:avLst>
              <a:gd fmla="val 6453" name="adj"/>
            </a:avLst>
          </a:prstGeom>
          <a:solidFill>
            <a:srgbClr val="1C233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setCanvasSize(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400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27BA0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   background(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255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    circle(mouseX, mouseY, </a:t>
            </a:r>
            <a:r>
              <a:rPr lang="en-GB" sz="1800">
                <a:solidFill>
                  <a:srgbClr val="8E7CC3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22" name="Google Shape;622;p82"/>
          <p:cNvSpPr/>
          <p:nvPr/>
        </p:nvSpPr>
        <p:spPr>
          <a:xfrm>
            <a:off x="5285875" y="2035625"/>
            <a:ext cx="3443700" cy="198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Roboto"/>
                <a:ea typeface="Roboto"/>
                <a:cs typeface="Roboto"/>
                <a:sym typeface="Roboto"/>
              </a:rPr>
              <a:t>Notice our </a:t>
            </a:r>
            <a:r>
              <a:rPr b="1" lang="en-GB" sz="1800">
                <a:latin typeface="Roboto Mono"/>
                <a:ea typeface="Roboto Mono"/>
                <a:cs typeface="Roboto Mono"/>
                <a:sym typeface="Roboto Mono"/>
              </a:rPr>
              <a:t>mouseX</a:t>
            </a:r>
            <a:r>
              <a:rPr b="1" lang="en-GB" sz="1800"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b="1" lang="en-GB" sz="1800">
                <a:latin typeface="Roboto Mono"/>
                <a:ea typeface="Roboto Mono"/>
                <a:cs typeface="Roboto Mono"/>
                <a:sym typeface="Roboto Mono"/>
              </a:rPr>
              <a:t>mouseY</a:t>
            </a:r>
            <a:r>
              <a:rPr b="1" lang="en-GB" sz="1800">
                <a:latin typeface="Roboto"/>
                <a:ea typeface="Roboto"/>
                <a:cs typeface="Roboto"/>
                <a:sym typeface="Roboto"/>
              </a:rPr>
              <a:t> variables?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This tells the </a:t>
            </a:r>
            <a:r>
              <a:rPr lang="en-GB" sz="1800">
                <a:latin typeface="Roboto Mono"/>
                <a:ea typeface="Roboto Mono"/>
                <a:cs typeface="Roboto Mono"/>
                <a:sym typeface="Roboto Mono"/>
              </a:rPr>
              <a:t>circle()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 function to draw the circle where the mouse is!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3" name="Google Shape;623;p82"/>
          <p:cNvSpPr/>
          <p:nvPr/>
        </p:nvSpPr>
        <p:spPr>
          <a:xfrm>
            <a:off x="1966625" y="3301450"/>
            <a:ext cx="925500" cy="33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82"/>
          <p:cNvSpPr/>
          <p:nvPr/>
        </p:nvSpPr>
        <p:spPr>
          <a:xfrm>
            <a:off x="3033425" y="3301450"/>
            <a:ext cx="925500" cy="338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02.04 - Scurry Mr Mouse!</a:t>
            </a:r>
            <a:endParaRPr/>
          </a:p>
        </p:txBody>
      </p:sp>
      <p:grpSp>
        <p:nvGrpSpPr>
          <p:cNvPr id="630" name="Google Shape;630;p8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31" name="Google Shape;631;p8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32" name="Google Shape;632;p8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3" name="Google Shape;633;p83"/>
          <p:cNvSpPr txBox="1"/>
          <p:nvPr/>
        </p:nvSpPr>
        <p:spPr>
          <a:xfrm>
            <a:off x="311700" y="1152475"/>
            <a:ext cx="85206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Use the program we just took a look through to write a program that tracks your mouse! There is some code already written below for your to use.</a:t>
            </a:r>
            <a:endParaRPr sz="18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4" name="Google Shape;634;p83"/>
          <p:cNvSpPr txBox="1"/>
          <p:nvPr/>
        </p:nvSpPr>
        <p:spPr>
          <a:xfrm>
            <a:off x="380850" y="4162025"/>
            <a:ext cx="8382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Activity</a:t>
            </a:r>
            <a:r>
              <a:rPr lang="en-GB" sz="20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lang="en-GB" sz="2000">
                <a:latin typeface="Roboto"/>
                <a:ea typeface="Roboto"/>
                <a:cs typeface="Roboto"/>
                <a:sym typeface="Roboto"/>
              </a:rPr>
            </a:b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02.04 - </a:t>
            </a:r>
            <a:r>
              <a:rPr lang="en-GB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Scurry Mr Mouse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35" name="Google Shape;635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1950" y="2236900"/>
            <a:ext cx="1960100" cy="1956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41" name="Google Shape;641;p8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>
                <a:solidFill>
                  <a:srgbClr val="E93761"/>
                </a:solidFill>
              </a:rPr>
              <a:t>Animation</a:t>
            </a:r>
            <a:r>
              <a:rPr lang="en-GB"/>
              <a:t> is achieved by clearing the screen and redrawing the appropriate images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/>
              <a:t> loop can be used to help achieve this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>
                <a:solidFill>
                  <a:srgbClr val="E93761"/>
                </a:solidFill>
              </a:rPr>
              <a:t>Variables</a:t>
            </a:r>
            <a:r>
              <a:rPr lang="en-GB"/>
              <a:t> are named locations in memory that store a value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>
                <a:solidFill>
                  <a:srgbClr val="E93761"/>
                </a:solidFill>
              </a:rPr>
              <a:t>Variables</a:t>
            </a:r>
            <a:r>
              <a:rPr lang="en-GB"/>
              <a:t> hold values of a certain type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inbuilt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mouseX</a:t>
            </a:r>
            <a:r>
              <a:rPr lang="en-GB"/>
              <a:t> and </a:t>
            </a:r>
            <a:r>
              <a:rPr lang="en-GB">
                <a:solidFill>
                  <a:srgbClr val="E93761"/>
                </a:solidFill>
                <a:latin typeface="Roboto Mono"/>
                <a:ea typeface="Roboto Mono"/>
                <a:cs typeface="Roboto Mono"/>
                <a:sym typeface="Roboto Mono"/>
              </a:rPr>
              <a:t>mouseY</a:t>
            </a:r>
            <a:r>
              <a:rPr lang="en-GB"/>
              <a:t> variables hold </a:t>
            </a:r>
            <a:r>
              <a:rPr b="1" lang="en-GB">
                <a:solidFill>
                  <a:srgbClr val="E93761"/>
                </a:solidFill>
              </a:rPr>
              <a:t>integer</a:t>
            </a:r>
            <a:r>
              <a:rPr lang="en-GB"/>
              <a:t> (whole number) values that represent where the mouse is currently positioned on the canvas</a:t>
            </a:r>
            <a:endParaRPr/>
          </a:p>
        </p:txBody>
      </p:sp>
      <p:sp>
        <p:nvSpPr>
          <p:cNvPr id="642" name="Google Shape;642;p8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643" name="Google Shape;643;p8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44" name="Google Shape;644;p8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45" name="Google Shape;645;p8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Extension</a:t>
            </a:r>
            <a:r>
              <a:rPr lang="en-GB"/>
              <a:t>:</a:t>
            </a:r>
            <a:r>
              <a:rPr lang="en-GB"/>
              <a:t> Light to Dark</a:t>
            </a:r>
            <a:endParaRPr/>
          </a:p>
        </p:txBody>
      </p:sp>
      <p:sp>
        <p:nvSpPr>
          <p:cNvPr id="651" name="Google Shape;651;p85"/>
          <p:cNvSpPr txBox="1"/>
          <p:nvPr>
            <p:ph idx="1" type="body"/>
          </p:nvPr>
        </p:nvSpPr>
        <p:spPr>
          <a:xfrm>
            <a:off x="311700" y="1152475"/>
            <a:ext cx="8661000" cy="7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Can you extend “</a:t>
            </a:r>
            <a:r>
              <a:rPr lang="en-GB" u="sng">
                <a:solidFill>
                  <a:schemeClr val="hlink"/>
                </a:solidFill>
                <a:hlinkClick r:id="rId3"/>
              </a:rPr>
              <a:t>Bye Bye Sunshine</a:t>
            </a:r>
            <a:r>
              <a:rPr lang="en-GB"/>
              <a:t>” so that the sky becomes darker as the sun moves across the screen?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pSp>
        <p:nvGrpSpPr>
          <p:cNvPr id="652" name="Google Shape;652;p8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53" name="Google Shape;653;p8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54" name="Google Shape;654;p85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5" name="Google Shape;655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1950" y="2236900"/>
            <a:ext cx="1960100" cy="196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86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License Information</a:t>
            </a:r>
            <a:endParaRPr/>
          </a:p>
        </p:txBody>
      </p:sp>
      <p:sp>
        <p:nvSpPr>
          <p:cNvPr id="662" name="Google Shape;662;p86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These </a:t>
            </a:r>
            <a:r>
              <a:rPr lang="en-GB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-GB" sz="1400"/>
              <a:t> lessons plans, worksheets, and other materials were created by the CS in Schools Team. They are licensed under a </a:t>
            </a:r>
            <a:r>
              <a:rPr lang="en-GB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-GB" sz="1400"/>
              <a:t>.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663" name="Google Shape;663;p8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664" name="Google Shape;664;p8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65" name="Google Shape;665;p8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66" name="Google Shape;666;p86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