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70" r:id="rId3"/>
    <p:sldMasterId id="2147483671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slideMaster" Target="slideMasters/slideMaster2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2b6512e7f03_0_68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Google Shape;103;g2b6512e7f03_0_68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2b6512e7f03_0_77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2b6512e7f03_0_77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2b7407ff443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" name="Google Shape;127;g2b7407ff443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2b7407ff443_0_6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Google Shape;142;g2b7407ff443_0_6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g2b7407ff443_0_8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9" name="Google Shape;149;g2b7407ff443_0_8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g2b7407ff443_0_7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3" name="Google Shape;163;g2b7407ff443_0_7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272b75328b8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272b75328b8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g272b75328b8_0_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4" name="Google Shape;184;g272b75328b8_0_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g2b6512e7f03_0_78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1" name="Google Shape;191;g2b6512e7f03_0_78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g4ce72968ca_0_187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0" name="Google Shape;200;g4ce72968ca_0_187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solidFill>
          <a:srgbClr val="0C2A4A"/>
        </a:solidFill>
      </p:bgPr>
    </p:bg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4"/>
          <p:cNvSpPr/>
          <p:nvPr/>
        </p:nvSpPr>
        <p:spPr>
          <a:xfrm flipH="1" rot="-5400000">
            <a:off x="4955688" y="961013"/>
            <a:ext cx="5149325" cy="3227300"/>
          </a:xfrm>
          <a:prstGeom prst="flowChartManualInpu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" name="Google Shape;56;p14"/>
          <p:cNvSpPr txBox="1"/>
          <p:nvPr>
            <p:ph type="ctrTitle"/>
          </p:nvPr>
        </p:nvSpPr>
        <p:spPr>
          <a:xfrm>
            <a:off x="311700" y="528325"/>
            <a:ext cx="8520600" cy="1049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200"/>
              <a:buFont typeface="Francois One"/>
              <a:buNone/>
              <a:defRPr sz="5200">
                <a:solidFill>
                  <a:srgbClr val="FFFFFF"/>
                </a:solidFill>
                <a:latin typeface="Francois One"/>
                <a:ea typeface="Francois One"/>
                <a:cs typeface="Francois One"/>
                <a:sym typeface="Francois One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57" name="Google Shape;57;p14"/>
          <p:cNvSpPr txBox="1"/>
          <p:nvPr>
            <p:ph idx="1" type="subTitle"/>
          </p:nvPr>
        </p:nvSpPr>
        <p:spPr>
          <a:xfrm>
            <a:off x="311700" y="16149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0DDAE"/>
              </a:buClr>
              <a:buSzPts val="2800"/>
              <a:buFont typeface="Francois One"/>
              <a:buNone/>
              <a:defRPr sz="2800">
                <a:solidFill>
                  <a:srgbClr val="30DDAE"/>
                </a:solidFill>
                <a:latin typeface="Francois One"/>
                <a:ea typeface="Francois One"/>
                <a:cs typeface="Francois One"/>
                <a:sym typeface="Francois One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58" name="Google Shape;58;p1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5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25326F"/>
              </a:buClr>
              <a:buSzPts val="3600"/>
              <a:buFont typeface="Francois One"/>
              <a:buNone/>
              <a:defRPr sz="3600">
                <a:solidFill>
                  <a:srgbClr val="25326F"/>
                </a:solidFill>
                <a:latin typeface="Francois One"/>
                <a:ea typeface="Francois One"/>
                <a:cs typeface="Francois One"/>
                <a:sym typeface="Francois One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61" name="Google Shape;61;p1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62" name="Google Shape;62;p15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65" name="Google Shape;65;p1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1pPr>
            <a:lvl2pPr indent="-317500" lvl="1" marL="9144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2pPr>
            <a:lvl3pPr indent="-317500" lvl="2" marL="13716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3pPr>
            <a:lvl4pPr indent="-317500" lvl="3" marL="18288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4pPr>
            <a:lvl5pPr indent="-317500" lvl="4" marL="22860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5pPr>
            <a:lvl6pPr indent="-317500" lvl="5" marL="27432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6pPr>
            <a:lvl7pPr indent="-317500" lvl="6" marL="32004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7pPr>
            <a:lvl8pPr indent="-317500" lvl="7" marL="36576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8pPr>
            <a:lvl9pPr indent="-317500" lvl="8" marL="4114800" rtl="0">
              <a:spcBef>
                <a:spcPts val="1600"/>
              </a:spcBef>
              <a:spcAft>
                <a:spcPts val="160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66" name="Google Shape;66;p1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67" name="Google Shape;67;p16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70" name="Google Shape;70;p17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71" name="Google Shape;71;p17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72" name="Google Shape;72;p1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73" name="Google Shape;73;p17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25326F"/>
              </a:buClr>
              <a:buSzPts val="2800"/>
              <a:buNone/>
              <a:defRPr>
                <a:solidFill>
                  <a:srgbClr val="25326F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76" name="Google Shape;76;p1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77" name="Google Shape;77;p18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9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80" name="Google Shape;80;p19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81" name="Google Shape;81;p1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82" name="Google Shape;82;p19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20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85" name="Google Shape;85;p2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1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8" name="Google Shape;88;p21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89" name="Google Shape;89;p21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90" name="Google Shape;90;p21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91" name="Google Shape;91;p2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2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94" name="Google Shape;94;p2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3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97" name="Google Shape;97;p23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98" name="Google Shape;98;p2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25326F"/>
              </a:buClr>
              <a:buSzPts val="2800"/>
              <a:buFont typeface="Francois One"/>
              <a:buNone/>
              <a:defRPr sz="2800">
                <a:solidFill>
                  <a:srgbClr val="25326F"/>
                </a:solidFill>
                <a:latin typeface="Francois One"/>
                <a:ea typeface="Francois One"/>
                <a:cs typeface="Francois One"/>
                <a:sym typeface="Francois On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52" name="Google Shape;52;p1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Roboto"/>
              <a:buChar char="●"/>
              <a:defRPr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-317500" lvl="1" marL="9144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-317500" lvl="2" marL="13716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-317500" lvl="3" marL="1828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-317500" lvl="4" marL="22860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-317500" lvl="5" marL="27432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-317500" lvl="6" marL="32004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-317500" lvl="7" marL="36576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-317500" lvl="8" marL="41148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53" name="Google Shape;53;p1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r">
              <a:buNone/>
              <a:defRPr sz="1000">
                <a:solidFill>
                  <a:schemeClr val="dk2"/>
                </a:solidFill>
              </a:defRPr>
            </a:lvl1pPr>
            <a:lvl2pPr lvl="1" rtl="0" algn="r">
              <a:buNone/>
              <a:defRPr sz="1000">
                <a:solidFill>
                  <a:schemeClr val="dk2"/>
                </a:solidFill>
              </a:defRPr>
            </a:lvl2pPr>
            <a:lvl3pPr lvl="2" rtl="0" algn="r">
              <a:buNone/>
              <a:defRPr sz="1000">
                <a:solidFill>
                  <a:schemeClr val="dk2"/>
                </a:solidFill>
              </a:defRPr>
            </a:lvl3pPr>
            <a:lvl4pPr lvl="3" rtl="0" algn="r">
              <a:buNone/>
              <a:defRPr sz="1000">
                <a:solidFill>
                  <a:schemeClr val="dk2"/>
                </a:solidFill>
              </a:defRPr>
            </a:lvl4pPr>
            <a:lvl5pPr lvl="4" rtl="0" algn="r">
              <a:buNone/>
              <a:defRPr sz="1000">
                <a:solidFill>
                  <a:schemeClr val="dk2"/>
                </a:solidFill>
              </a:defRPr>
            </a:lvl5pPr>
            <a:lvl6pPr lvl="5" rtl="0" algn="r">
              <a:buNone/>
              <a:defRPr sz="1000">
                <a:solidFill>
                  <a:schemeClr val="dk2"/>
                </a:solidFill>
              </a:defRPr>
            </a:lvl6pPr>
            <a:lvl7pPr lvl="6" rtl="0" algn="r">
              <a:buNone/>
              <a:defRPr sz="1000">
                <a:solidFill>
                  <a:schemeClr val="dk2"/>
                </a:solidFill>
              </a:defRPr>
            </a:lvl7pPr>
            <a:lvl8pPr lvl="7" rtl="0" algn="r">
              <a:buNone/>
              <a:defRPr sz="1000">
                <a:solidFill>
                  <a:schemeClr val="dk2"/>
                </a:solidFill>
              </a:defRPr>
            </a:lvl8pPr>
            <a:lvl9pPr lvl="8" rtl="0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6.png"/><Relationship Id="rId4" Type="http://schemas.openxmlformats.org/officeDocument/2006/relationships/image" Target="../media/image1.png"/><Relationship Id="rId5" Type="http://schemas.openxmlformats.org/officeDocument/2006/relationships/image" Target="../media/image9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png"/><Relationship Id="rId4" Type="http://schemas.openxmlformats.org/officeDocument/2006/relationships/image" Target="../media/image10.png"/><Relationship Id="rId5" Type="http://schemas.openxmlformats.org/officeDocument/2006/relationships/image" Target="../media/image6.png"/><Relationship Id="rId6" Type="http://schemas.openxmlformats.org/officeDocument/2006/relationships/image" Target="../media/image16.png"/></Relationships>
</file>

<file path=ppt/slides/_rels/slide3.xml.rels><?xml version="1.0" encoding="UTF-8" standalone="yes"?><Relationships xmlns="http://schemas.openxmlformats.org/package/2006/relationships"><Relationship Id="rId11" Type="http://schemas.openxmlformats.org/officeDocument/2006/relationships/hyperlink" Target="https://youtu.be/oAjGjmQuGFU" TargetMode="External"/><Relationship Id="rId10" Type="http://schemas.openxmlformats.org/officeDocument/2006/relationships/hyperlink" Target="https://csinschools.io/editor/editor.html?&amp;id=tOSSqC6Nh" TargetMode="External"/><Relationship Id="rId13" Type="http://schemas.openxmlformats.org/officeDocument/2006/relationships/hyperlink" Target="https://vimeo.com/953922874" TargetMode="External"/><Relationship Id="rId1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6.png"/><Relationship Id="rId4" Type="http://schemas.openxmlformats.org/officeDocument/2006/relationships/hyperlink" Target="https://csinschools.io/maths8/0301s" TargetMode="External"/><Relationship Id="rId9" Type="http://schemas.openxmlformats.org/officeDocument/2006/relationships/image" Target="../media/image2.png"/><Relationship Id="rId5" Type="http://schemas.openxmlformats.org/officeDocument/2006/relationships/hyperlink" Target="https://csinschools.io/convert.php?tag=maths8/0301s&amp;format=pdf" TargetMode="External"/><Relationship Id="rId6" Type="http://schemas.openxmlformats.org/officeDocument/2006/relationships/hyperlink" Target="https://csinschools.io/convert.php?tag=maths8/0301s&amp;format=pptx" TargetMode="External"/><Relationship Id="rId7" Type="http://schemas.openxmlformats.org/officeDocument/2006/relationships/hyperlink" Target="https://csinschools.io/maths7/0301s" TargetMode="External"/><Relationship Id="rId8" Type="http://schemas.openxmlformats.org/officeDocument/2006/relationships/image" Target="../media/image8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.xml"/><Relationship Id="rId3" Type="http://schemas.openxmlformats.org/officeDocument/2006/relationships/hyperlink" Target="https://csinschools.io/maths8/3ws" TargetMode="External"/><Relationship Id="rId4" Type="http://schemas.openxmlformats.org/officeDocument/2006/relationships/hyperlink" Target="https://csinschools.io/convert.php?tag=maths8/3ws&amp;format=pdf" TargetMode="External"/><Relationship Id="rId5" Type="http://schemas.openxmlformats.org/officeDocument/2006/relationships/hyperlink" Target="https://csinschools.io/convert.php?tag=maths8/3ws&amp;format=docx" TargetMode="External"/><Relationship Id="rId6" Type="http://schemas.openxmlformats.org/officeDocument/2006/relationships/image" Target="../media/image11.png"/></Relationships>
</file>

<file path=ppt/slides/_rels/slide5.xml.rels><?xml version="1.0" encoding="UTF-8" standalone="yes"?><Relationships xmlns="http://schemas.openxmlformats.org/package/2006/relationships"><Relationship Id="rId11" Type="http://schemas.openxmlformats.org/officeDocument/2006/relationships/image" Target="../media/image3.png"/><Relationship Id="rId10" Type="http://schemas.openxmlformats.org/officeDocument/2006/relationships/hyperlink" Target="https://youtu.be/HERBEg-84KU" TargetMode="External"/><Relationship Id="rId12" Type="http://schemas.openxmlformats.org/officeDocument/2006/relationships/hyperlink" Target="https://vimeo.com/953922725" TargetMode="External"/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6.png"/><Relationship Id="rId4" Type="http://schemas.openxmlformats.org/officeDocument/2006/relationships/hyperlink" Target="https://csinschools.io/maths8/0302s" TargetMode="External"/><Relationship Id="rId9" Type="http://schemas.openxmlformats.org/officeDocument/2006/relationships/image" Target="../media/image5.png"/><Relationship Id="rId5" Type="http://schemas.openxmlformats.org/officeDocument/2006/relationships/hyperlink" Target="https://csinschools.io/convert.php?tag=maths8/0302s&amp;format=pdf" TargetMode="External"/><Relationship Id="rId6" Type="http://schemas.openxmlformats.org/officeDocument/2006/relationships/hyperlink" Target="https://csinschools.io/convert.php?tag=maths8/0302s&amp;format=pptx" TargetMode="External"/><Relationship Id="rId7" Type="http://schemas.openxmlformats.org/officeDocument/2006/relationships/hyperlink" Target="https://csinschools.io/maths7/0301s" TargetMode="External"/><Relationship Id="rId8" Type="http://schemas.openxmlformats.org/officeDocument/2006/relationships/image" Target="../media/image8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1.png"/><Relationship Id="rId4" Type="http://schemas.openxmlformats.org/officeDocument/2006/relationships/hyperlink" Target="https://csinschools.io/maths8/3ws" TargetMode="External"/><Relationship Id="rId5" Type="http://schemas.openxmlformats.org/officeDocument/2006/relationships/hyperlink" Target="https://csinschools.io/convert.php?tag=maths8/3ws&amp;format=pdf" TargetMode="External"/><Relationship Id="rId6" Type="http://schemas.openxmlformats.org/officeDocument/2006/relationships/hyperlink" Target="https://csinschools.io/convert.php?tag=maths8/3ws&amp;format=docx" TargetMode="External"/></Relationships>
</file>

<file path=ppt/slides/_rels/slide7.xml.rels><?xml version="1.0" encoding="UTF-8" standalone="yes"?><Relationships xmlns="http://schemas.openxmlformats.org/package/2006/relationships"><Relationship Id="rId11" Type="http://schemas.openxmlformats.org/officeDocument/2006/relationships/image" Target="../media/image3.png"/><Relationship Id="rId10" Type="http://schemas.openxmlformats.org/officeDocument/2006/relationships/hyperlink" Target="https://youtu.be/WBm5UB_qKO8" TargetMode="External"/><Relationship Id="rId12" Type="http://schemas.openxmlformats.org/officeDocument/2006/relationships/hyperlink" Target="https://vimeo.com/953922361" TargetMode="External"/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6.png"/><Relationship Id="rId4" Type="http://schemas.openxmlformats.org/officeDocument/2006/relationships/hyperlink" Target="https://csinschools.io/maths8/0303s" TargetMode="External"/><Relationship Id="rId9" Type="http://schemas.openxmlformats.org/officeDocument/2006/relationships/image" Target="../media/image7.png"/><Relationship Id="rId5" Type="http://schemas.openxmlformats.org/officeDocument/2006/relationships/hyperlink" Target="https://csinschools.io/convert.php?tag=maths8/0303s&amp;format=pdf" TargetMode="External"/><Relationship Id="rId6" Type="http://schemas.openxmlformats.org/officeDocument/2006/relationships/hyperlink" Target="https://csinschools.io/convert.php?tag=maths8/0303s&amp;format=pptx" TargetMode="External"/><Relationship Id="rId7" Type="http://schemas.openxmlformats.org/officeDocument/2006/relationships/hyperlink" Target="https://csinschools.io/maths7/0301s" TargetMode="External"/><Relationship Id="rId8" Type="http://schemas.openxmlformats.org/officeDocument/2006/relationships/image" Target="../media/image8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1.png"/><Relationship Id="rId4" Type="http://schemas.openxmlformats.org/officeDocument/2006/relationships/hyperlink" Target="https://csinschools.io/maths8/3ws" TargetMode="External"/><Relationship Id="rId5" Type="http://schemas.openxmlformats.org/officeDocument/2006/relationships/hyperlink" Target="https://csinschools.io/convert.php?tag=maths8/3ws&amp;format=pdf" TargetMode="External"/><Relationship Id="rId6" Type="http://schemas.openxmlformats.org/officeDocument/2006/relationships/hyperlink" Target="https://csinschools.io/convert.php?tag=maths8/3ws&amp;format=docx" TargetMode="Externa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2.png"/><Relationship Id="rId4" Type="http://schemas.openxmlformats.org/officeDocument/2006/relationships/image" Target="../media/image16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0.xml"/><Relationship Id="rId3" Type="http://schemas.openxmlformats.org/officeDocument/2006/relationships/hyperlink" Target="https://csinschools.io/" TargetMode="External"/><Relationship Id="rId4" Type="http://schemas.openxmlformats.org/officeDocument/2006/relationships/hyperlink" Target="https://creativecommons.org/licenses/by-sa/4.0/" TargetMode="External"/><Relationship Id="rId5" Type="http://schemas.openxmlformats.org/officeDocument/2006/relationships/hyperlink" Target="https://www.flaticon.com/" TargetMode="External"/><Relationship Id="rId6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C2A4A"/>
        </a:solidFill>
      </p:bgPr>
    </p:bg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25"/>
          <p:cNvSpPr txBox="1"/>
          <p:nvPr>
            <p:ph type="ctrTitle"/>
          </p:nvPr>
        </p:nvSpPr>
        <p:spPr>
          <a:xfrm>
            <a:off x="578925" y="743925"/>
            <a:ext cx="4656300" cy="992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  <a:latin typeface="Francois One"/>
                <a:ea typeface="Francois One"/>
                <a:cs typeface="Francois One"/>
                <a:sym typeface="Francois One"/>
              </a:rPr>
              <a:t>Lesson </a:t>
            </a:r>
            <a:r>
              <a:rPr lang="en"/>
              <a:t>3</a:t>
            </a:r>
            <a:endParaRPr>
              <a:solidFill>
                <a:srgbClr val="FFFFF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06" name="Google Shape;106;p25"/>
          <p:cNvSpPr txBox="1"/>
          <p:nvPr>
            <p:ph idx="1" type="subTitle"/>
          </p:nvPr>
        </p:nvSpPr>
        <p:spPr>
          <a:xfrm>
            <a:off x="579000" y="1621225"/>
            <a:ext cx="4797000" cy="12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Compound Boolean Conditions</a:t>
            </a:r>
            <a:endParaRPr>
              <a:solidFill>
                <a:srgbClr val="30DDAE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pic>
        <p:nvPicPr>
          <p:cNvPr id="107" name="Google Shape;107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827028" y="1460763"/>
            <a:ext cx="1800002" cy="2221976"/>
          </a:xfrm>
          <a:prstGeom prst="rect">
            <a:avLst/>
          </a:prstGeom>
          <a:noFill/>
          <a:ln>
            <a:noFill/>
          </a:ln>
        </p:spPr>
      </p:pic>
      <p:sp>
        <p:nvSpPr>
          <p:cNvPr id="108" name="Google Shape;108;p25"/>
          <p:cNvSpPr txBox="1"/>
          <p:nvPr>
            <p:ph idx="4294967295" type="body"/>
          </p:nvPr>
        </p:nvSpPr>
        <p:spPr>
          <a:xfrm>
            <a:off x="6285725" y="4736975"/>
            <a:ext cx="2757300" cy="304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>
                <a:solidFill>
                  <a:srgbClr val="CCCCCC"/>
                </a:solidFill>
              </a:rPr>
              <a:t>csinschools.com</a:t>
            </a:r>
            <a:endParaRPr sz="1400">
              <a:solidFill>
                <a:srgbClr val="CCCCCC"/>
              </a:solidFill>
            </a:endParaRPr>
          </a:p>
          <a:p>
            <a:pPr indent="0" lvl="0" marL="0" rtl="0" algn="r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1400">
              <a:solidFill>
                <a:srgbClr val="CCCCCC"/>
              </a:solidFill>
            </a:endParaRPr>
          </a:p>
        </p:txBody>
      </p:sp>
      <p:pic>
        <p:nvPicPr>
          <p:cNvPr id="109" name="Google Shape;109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83550" y="3455800"/>
            <a:ext cx="992700" cy="992700"/>
          </a:xfrm>
          <a:prstGeom prst="rect">
            <a:avLst/>
          </a:prstGeom>
          <a:noFill/>
          <a:ln>
            <a:noFill/>
          </a:ln>
        </p:spPr>
      </p:pic>
      <p:sp>
        <p:nvSpPr>
          <p:cNvPr id="110" name="Google Shape;110;p25"/>
          <p:cNvSpPr/>
          <p:nvPr/>
        </p:nvSpPr>
        <p:spPr>
          <a:xfrm>
            <a:off x="3683550" y="2270450"/>
            <a:ext cx="762000" cy="762000"/>
          </a:xfrm>
          <a:prstGeom prst="ellipse">
            <a:avLst/>
          </a:prstGeom>
          <a:solidFill>
            <a:srgbClr val="9488FF"/>
          </a:solidFill>
          <a:ln cap="flat" cmpd="sng" w="9525">
            <a:solidFill>
              <a:srgbClr val="59595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4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8</a:t>
            </a:r>
            <a:endParaRPr b="1" sz="40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11" name="Google Shape;111;p2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077500" y="2432825"/>
            <a:ext cx="1800000" cy="180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2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Learning objectives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17" name="Google Shape;117;p26"/>
          <p:cNvSpPr txBox="1"/>
          <p:nvPr>
            <p:ph idx="1" type="body"/>
          </p:nvPr>
        </p:nvSpPr>
        <p:spPr>
          <a:xfrm>
            <a:off x="311700" y="1152475"/>
            <a:ext cx="6184500" cy="3904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By the end of this lesson, you will be able to: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Understand how algorithms make more complex decisions by using compound boolean conditions involving the AND, OR operators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Design and draw flowcharts representing algorithms which makes multiple decisions with multiple outcomes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Design and draw flowcharts </a:t>
            </a:r>
            <a:r>
              <a:rPr lang="en"/>
              <a:t>representing algorithms identifying congruent and similar triangles</a:t>
            </a:r>
            <a:endParaRPr/>
          </a:p>
        </p:txBody>
      </p:sp>
      <p:sp>
        <p:nvSpPr>
          <p:cNvPr id="118" name="Google Shape;118;p26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19" name="Google Shape;119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690875" y="1211325"/>
            <a:ext cx="988525" cy="988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563925" y="1939388"/>
            <a:ext cx="988525" cy="988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2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690875" y="2676187"/>
            <a:ext cx="988525" cy="9885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22" name="Google Shape;122;p26"/>
          <p:cNvGrpSpPr/>
          <p:nvPr/>
        </p:nvGrpSpPr>
        <p:grpSpPr>
          <a:xfrm>
            <a:off x="7984201" y="4195474"/>
            <a:ext cx="884557" cy="861343"/>
            <a:chOff x="7984201" y="4195474"/>
            <a:chExt cx="884557" cy="861343"/>
          </a:xfrm>
        </p:grpSpPr>
        <p:sp>
          <p:nvSpPr>
            <p:cNvPr id="123" name="Google Shape;123;p26"/>
            <p:cNvSpPr txBox="1"/>
            <p:nvPr/>
          </p:nvSpPr>
          <p:spPr>
            <a:xfrm>
              <a:off x="8320058" y="4663217"/>
              <a:ext cx="548700" cy="393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r">
                <a:spcBef>
                  <a:spcPts val="0"/>
                </a:spcBef>
                <a:spcAft>
                  <a:spcPts val="0"/>
                </a:spcAft>
                <a:buNone/>
              </a:pPr>
              <a:fld id="{00000000-1234-1234-1234-123412341234}" type="slidenum">
                <a:rPr b="1" lang="en" sz="1000">
                  <a:solidFill>
                    <a:srgbClr val="032F62"/>
                  </a:solidFill>
                  <a:latin typeface="Francois One"/>
                  <a:ea typeface="Francois One"/>
                  <a:cs typeface="Francois One"/>
                  <a:sym typeface="Francois One"/>
                </a:rPr>
                <a:t>‹#›</a:t>
              </a:fld>
              <a:endParaRPr b="1" sz="1000">
                <a:solidFill>
                  <a:srgbClr val="032F62"/>
                </a:solidFill>
                <a:latin typeface="Francois One"/>
                <a:ea typeface="Francois One"/>
                <a:cs typeface="Francois One"/>
                <a:sym typeface="Francois One"/>
              </a:endParaRPr>
            </a:p>
          </p:txBody>
        </p:sp>
        <p:pic>
          <p:nvPicPr>
            <p:cNvPr id="124" name="Google Shape;124;p26"/>
            <p:cNvPicPr preferRelativeResize="0"/>
            <p:nvPr/>
          </p:nvPicPr>
          <p:blipFill rotWithShape="1">
            <a:blip r:embed="rId6">
              <a:alphaModFix/>
            </a:blip>
            <a:srcRect b="19478" l="0" r="0" t="0"/>
            <a:stretch/>
          </p:blipFill>
          <p:spPr>
            <a:xfrm>
              <a:off x="7984201" y="4195474"/>
              <a:ext cx="757577" cy="753053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27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30" name="Google Shape;130;p27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31" name="Google Shape;131;p27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132" name="Google Shape;132;p27"/>
          <p:cNvSpPr txBox="1"/>
          <p:nvPr/>
        </p:nvSpPr>
        <p:spPr>
          <a:xfrm>
            <a:off x="3291475" y="4483100"/>
            <a:ext cx="2535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4"/>
              </a:rPr>
              <a:t>Link to Accompanying Slides</a:t>
            </a:r>
            <a:br>
              <a:rPr lang="en">
                <a:latin typeface="Roboto"/>
                <a:ea typeface="Roboto"/>
                <a:cs typeface="Roboto"/>
                <a:sym typeface="Roboto"/>
              </a:rPr>
            </a:br>
            <a:r>
              <a:rPr lang="en"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(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5"/>
              </a:rPr>
              <a:t>PDF</a:t>
            </a:r>
            <a:r>
              <a:rPr lang="en"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, 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6"/>
              </a:rPr>
              <a:t>powerpoint</a:t>
            </a:r>
            <a:r>
              <a:rPr lang="en"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)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33" name="Google Shape;133;p27">
            <a:hlinkClick r:id="rId7"/>
          </p:cNvPr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2972250" y="4443800"/>
            <a:ext cx="400200" cy="4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p27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2036411" y="494900"/>
            <a:ext cx="5045125" cy="3700575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135" name="Google Shape;135;p27"/>
          <p:cNvSpPr txBox="1"/>
          <p:nvPr/>
        </p:nvSpPr>
        <p:spPr>
          <a:xfrm>
            <a:off x="7385750" y="2059575"/>
            <a:ext cx="16311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10"/>
              </a:rPr>
              <a:t>Python Demo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6" name="Google Shape;136;p27"/>
          <p:cNvSpPr/>
          <p:nvPr/>
        </p:nvSpPr>
        <p:spPr>
          <a:xfrm>
            <a:off x="4032938" y="192995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37" name="Google Shape;137;p27">
            <a:hlinkClick r:id="rId11"/>
          </p:cNvPr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4004324" y="183137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138" name="Google Shape;138;p27"/>
          <p:cNvSpPr txBox="1"/>
          <p:nvPr/>
        </p:nvSpPr>
        <p:spPr>
          <a:xfrm>
            <a:off x="4280538" y="255690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4</a:t>
            </a: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:38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9" name="Google Shape;139;p27"/>
          <p:cNvSpPr txBox="1"/>
          <p:nvPr/>
        </p:nvSpPr>
        <p:spPr>
          <a:xfrm>
            <a:off x="5733300" y="3785925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  <a:hlinkClick r:id="rId1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FF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28"/>
          <p:cNvSpPr txBox="1"/>
          <p:nvPr>
            <p:ph type="title"/>
          </p:nvPr>
        </p:nvSpPr>
        <p:spPr>
          <a:xfrm>
            <a:off x="311688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Worksheet Activity</a:t>
            </a:r>
            <a:endParaRPr/>
          </a:p>
        </p:txBody>
      </p:sp>
      <p:sp>
        <p:nvSpPr>
          <p:cNvPr id="145" name="Google Shape;145;p28"/>
          <p:cNvSpPr txBox="1"/>
          <p:nvPr>
            <p:ph idx="1" type="body"/>
          </p:nvPr>
        </p:nvSpPr>
        <p:spPr>
          <a:xfrm>
            <a:off x="2954388" y="3968950"/>
            <a:ext cx="3235200" cy="645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6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3"/>
              </a:rPr>
              <a:t>Complete Questions 1 - 7</a:t>
            </a:r>
            <a:br>
              <a:rPr lang="en"/>
            </a:br>
            <a:r>
              <a:rPr lang="en" sz="1000">
                <a:solidFill>
                  <a:schemeClr val="dk1"/>
                </a:solidFill>
              </a:rPr>
              <a:t>(</a:t>
            </a:r>
            <a:r>
              <a:rPr lang="en" sz="1000" u="sng">
                <a:solidFill>
                  <a:schemeClr val="hlink"/>
                </a:solidFill>
                <a:hlinkClick r:id="rId4"/>
              </a:rPr>
              <a:t>PDF</a:t>
            </a:r>
            <a:r>
              <a:rPr lang="en" sz="1000">
                <a:solidFill>
                  <a:schemeClr val="dk1"/>
                </a:solidFill>
              </a:rPr>
              <a:t>, </a:t>
            </a:r>
            <a:r>
              <a:rPr lang="en" sz="1000" u="sng">
                <a:solidFill>
                  <a:schemeClr val="hlink"/>
                </a:solidFill>
                <a:hlinkClick r:id="rId5"/>
              </a:rPr>
              <a:t>MS Word</a:t>
            </a:r>
            <a:r>
              <a:rPr lang="en" sz="1000">
                <a:solidFill>
                  <a:schemeClr val="dk1"/>
                </a:solidFill>
              </a:rPr>
              <a:t>)</a:t>
            </a:r>
            <a:endParaRPr/>
          </a:p>
        </p:txBody>
      </p:sp>
      <p:pic>
        <p:nvPicPr>
          <p:cNvPr id="146" name="Google Shape;146;p2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248775" y="1170125"/>
            <a:ext cx="2646426" cy="26464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29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52" name="Google Shape;152;p29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53" name="Google Shape;153;p29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154" name="Google Shape;154;p29"/>
          <p:cNvSpPr txBox="1"/>
          <p:nvPr/>
        </p:nvSpPr>
        <p:spPr>
          <a:xfrm>
            <a:off x="3291475" y="4483100"/>
            <a:ext cx="2535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4"/>
              </a:rPr>
              <a:t>Link to Accompanying Slides</a:t>
            </a:r>
            <a:br>
              <a:rPr lang="en">
                <a:latin typeface="Roboto"/>
                <a:ea typeface="Roboto"/>
                <a:cs typeface="Roboto"/>
                <a:sym typeface="Roboto"/>
              </a:rPr>
            </a:br>
            <a:r>
              <a:rPr lang="en"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(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5"/>
              </a:rPr>
              <a:t>PDF</a:t>
            </a:r>
            <a:r>
              <a:rPr lang="en"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, 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6"/>
              </a:rPr>
              <a:t>powerpoint</a:t>
            </a:r>
            <a:r>
              <a:rPr lang="en"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)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55" name="Google Shape;155;p29">
            <a:hlinkClick r:id="rId7"/>
          </p:cNvPr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2972250" y="4443800"/>
            <a:ext cx="400200" cy="4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6" name="Google Shape;156;p29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2218913" y="545050"/>
            <a:ext cx="4784624" cy="3785601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157" name="Google Shape;157;p29"/>
          <p:cNvSpPr/>
          <p:nvPr/>
        </p:nvSpPr>
        <p:spPr>
          <a:xfrm>
            <a:off x="4032938" y="192995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58" name="Google Shape;158;p29">
            <a:hlinkClick r:id="rId10"/>
          </p:cNvPr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4004324" y="183137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159" name="Google Shape;159;p29"/>
          <p:cNvSpPr txBox="1"/>
          <p:nvPr/>
        </p:nvSpPr>
        <p:spPr>
          <a:xfrm>
            <a:off x="4280538" y="255690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3</a:t>
            </a: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:25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0" name="Google Shape;160;p29"/>
          <p:cNvSpPr txBox="1"/>
          <p:nvPr/>
        </p:nvSpPr>
        <p:spPr>
          <a:xfrm>
            <a:off x="5648350" y="3785925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rgbClr val="F24646"/>
                </a:solidFill>
                <a:latin typeface="Roboto"/>
                <a:ea typeface="Roboto"/>
                <a:cs typeface="Roboto"/>
                <a:sym typeface="Roboto"/>
                <a:hlinkClick r:id="rId12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F2464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3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Worksheet Activity</a:t>
            </a:r>
            <a:endParaRPr/>
          </a:p>
        </p:txBody>
      </p:sp>
      <p:pic>
        <p:nvPicPr>
          <p:cNvPr id="166" name="Google Shape;166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48775" y="1170125"/>
            <a:ext cx="2646426" cy="2646426"/>
          </a:xfrm>
          <a:prstGeom prst="rect">
            <a:avLst/>
          </a:prstGeom>
          <a:noFill/>
          <a:ln>
            <a:noFill/>
          </a:ln>
        </p:spPr>
      </p:pic>
      <p:sp>
        <p:nvSpPr>
          <p:cNvPr id="167" name="Google Shape;167;p30"/>
          <p:cNvSpPr txBox="1"/>
          <p:nvPr>
            <p:ph idx="1" type="body"/>
          </p:nvPr>
        </p:nvSpPr>
        <p:spPr>
          <a:xfrm>
            <a:off x="2954388" y="3968950"/>
            <a:ext cx="3235200" cy="645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6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4"/>
              </a:rPr>
              <a:t>Complete Questions 8 - 14</a:t>
            </a:r>
            <a:br>
              <a:rPr lang="en"/>
            </a:br>
            <a:r>
              <a:rPr lang="en" sz="1000">
                <a:solidFill>
                  <a:schemeClr val="dk1"/>
                </a:solidFill>
              </a:rPr>
              <a:t>(</a:t>
            </a:r>
            <a:r>
              <a:rPr lang="en" sz="1000" u="sng">
                <a:solidFill>
                  <a:schemeClr val="hlink"/>
                </a:solidFill>
                <a:hlinkClick r:id="rId5"/>
              </a:rPr>
              <a:t>PDF</a:t>
            </a:r>
            <a:r>
              <a:rPr lang="en" sz="1000">
                <a:solidFill>
                  <a:schemeClr val="dk1"/>
                </a:solidFill>
              </a:rPr>
              <a:t>, </a:t>
            </a:r>
            <a:r>
              <a:rPr lang="en" sz="1000" u="sng">
                <a:solidFill>
                  <a:schemeClr val="hlink"/>
                </a:solidFill>
                <a:hlinkClick r:id="rId6"/>
              </a:rPr>
              <a:t>MS Word</a:t>
            </a:r>
            <a:r>
              <a:rPr lang="en" sz="1000">
                <a:solidFill>
                  <a:schemeClr val="dk1"/>
                </a:solidFill>
              </a:rPr>
              <a:t>)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31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73" name="Google Shape;173;p31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74" name="Google Shape;174;p31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175" name="Google Shape;175;p31"/>
          <p:cNvSpPr txBox="1"/>
          <p:nvPr/>
        </p:nvSpPr>
        <p:spPr>
          <a:xfrm>
            <a:off x="3291475" y="4483100"/>
            <a:ext cx="2535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4"/>
              </a:rPr>
              <a:t>Link to Accompanying Slides</a:t>
            </a:r>
            <a:br>
              <a:rPr lang="en">
                <a:latin typeface="Roboto"/>
                <a:ea typeface="Roboto"/>
                <a:cs typeface="Roboto"/>
                <a:sym typeface="Roboto"/>
              </a:rPr>
            </a:br>
            <a:r>
              <a:rPr lang="en"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(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5"/>
              </a:rPr>
              <a:t>PDF</a:t>
            </a:r>
            <a:r>
              <a:rPr lang="en"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, 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6"/>
              </a:rPr>
              <a:t>powerpoint</a:t>
            </a:r>
            <a:r>
              <a:rPr lang="en"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)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76" name="Google Shape;176;p31">
            <a:hlinkClick r:id="rId7"/>
          </p:cNvPr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2972250" y="4443800"/>
            <a:ext cx="400200" cy="4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7" name="Google Shape;177;p31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1478825" y="1249810"/>
            <a:ext cx="6191901" cy="2643875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178" name="Google Shape;178;p31"/>
          <p:cNvSpPr/>
          <p:nvPr/>
        </p:nvSpPr>
        <p:spPr>
          <a:xfrm>
            <a:off x="4032938" y="192995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79" name="Google Shape;179;p31">
            <a:hlinkClick r:id="rId10"/>
          </p:cNvPr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4004324" y="183137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180" name="Google Shape;180;p31"/>
          <p:cNvSpPr txBox="1"/>
          <p:nvPr/>
        </p:nvSpPr>
        <p:spPr>
          <a:xfrm>
            <a:off x="4280538" y="255690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9</a:t>
            </a: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:40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81" name="Google Shape;181;p31"/>
          <p:cNvSpPr txBox="1"/>
          <p:nvPr/>
        </p:nvSpPr>
        <p:spPr>
          <a:xfrm>
            <a:off x="6262675" y="3459150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rgbClr val="F24646"/>
                </a:solidFill>
                <a:latin typeface="Roboto"/>
                <a:ea typeface="Roboto"/>
                <a:cs typeface="Roboto"/>
                <a:sym typeface="Roboto"/>
                <a:hlinkClick r:id="rId12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F2464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3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Worksheet Activity</a:t>
            </a:r>
            <a:endParaRPr/>
          </a:p>
        </p:txBody>
      </p:sp>
      <p:pic>
        <p:nvPicPr>
          <p:cNvPr id="187" name="Google Shape;187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48775" y="1170125"/>
            <a:ext cx="2646426" cy="2646426"/>
          </a:xfrm>
          <a:prstGeom prst="rect">
            <a:avLst/>
          </a:prstGeom>
          <a:noFill/>
          <a:ln>
            <a:noFill/>
          </a:ln>
        </p:spPr>
      </p:pic>
      <p:sp>
        <p:nvSpPr>
          <p:cNvPr id="188" name="Google Shape;188;p32"/>
          <p:cNvSpPr txBox="1"/>
          <p:nvPr>
            <p:ph idx="1" type="body"/>
          </p:nvPr>
        </p:nvSpPr>
        <p:spPr>
          <a:xfrm>
            <a:off x="2954388" y="3968950"/>
            <a:ext cx="3235200" cy="645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6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4"/>
              </a:rPr>
              <a:t>Complete Questions 15 - 17</a:t>
            </a:r>
            <a:br>
              <a:rPr lang="en"/>
            </a:br>
            <a:r>
              <a:rPr lang="en" sz="1000">
                <a:solidFill>
                  <a:schemeClr val="dk1"/>
                </a:solidFill>
              </a:rPr>
              <a:t>(</a:t>
            </a:r>
            <a:r>
              <a:rPr lang="en" sz="1000" u="sng">
                <a:solidFill>
                  <a:schemeClr val="hlink"/>
                </a:solidFill>
                <a:hlinkClick r:id="rId5"/>
              </a:rPr>
              <a:t>PDF</a:t>
            </a:r>
            <a:r>
              <a:rPr lang="en" sz="1000">
                <a:solidFill>
                  <a:schemeClr val="dk1"/>
                </a:solidFill>
              </a:rPr>
              <a:t>, </a:t>
            </a:r>
            <a:r>
              <a:rPr lang="en" sz="1000" u="sng">
                <a:solidFill>
                  <a:schemeClr val="hlink"/>
                </a:solidFill>
                <a:hlinkClick r:id="rId6"/>
              </a:rPr>
              <a:t>MS Word</a:t>
            </a:r>
            <a:r>
              <a:rPr lang="en" sz="1000">
                <a:solidFill>
                  <a:schemeClr val="dk1"/>
                </a:solidFill>
              </a:rPr>
              <a:t>)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3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Summary</a:t>
            </a:r>
            <a:endParaRPr/>
          </a:p>
        </p:txBody>
      </p:sp>
      <p:pic>
        <p:nvPicPr>
          <p:cNvPr id="194" name="Google Shape;194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918250" y="1322525"/>
            <a:ext cx="1844750" cy="1844750"/>
          </a:xfrm>
          <a:prstGeom prst="rect">
            <a:avLst/>
          </a:prstGeom>
          <a:noFill/>
          <a:ln>
            <a:noFill/>
          </a:ln>
        </p:spPr>
      </p:pic>
      <p:sp>
        <p:nvSpPr>
          <p:cNvPr id="195" name="Google Shape;195;p33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pic>
        <p:nvPicPr>
          <p:cNvPr id="196" name="Google Shape;196;p33"/>
          <p:cNvPicPr preferRelativeResize="0"/>
          <p:nvPr/>
        </p:nvPicPr>
        <p:blipFill rotWithShape="1">
          <a:blip r:embed="rId4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197" name="Google Shape;197;p33"/>
          <p:cNvSpPr txBox="1"/>
          <p:nvPr>
            <p:ph idx="1" type="body"/>
          </p:nvPr>
        </p:nvSpPr>
        <p:spPr>
          <a:xfrm>
            <a:off x="311700" y="1152475"/>
            <a:ext cx="6184500" cy="3856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You are now be able to: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Understand how algorithms make more complex decisions by using compound boolean conditions involving the AND, OR operators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Design and draw flowcharts representing algorithms which makes multiple decisions with multiple outcomes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Design and draw flowcharts representing algorithms identifying congruent and similar triangles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34"/>
          <p:cNvSpPr/>
          <p:nvPr/>
        </p:nvSpPr>
        <p:spPr>
          <a:xfrm flipH="1" rot="-5400000">
            <a:off x="4955688" y="961013"/>
            <a:ext cx="5149325" cy="3227300"/>
          </a:xfrm>
          <a:prstGeom prst="flowChartManualInput">
            <a:avLst/>
          </a:prstGeom>
          <a:solidFill>
            <a:srgbClr val="F3F3F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3" name="Google Shape;203;p3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License Information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04" name="Google Shape;204;p34"/>
          <p:cNvSpPr txBox="1"/>
          <p:nvPr>
            <p:ph idx="1" type="body"/>
          </p:nvPr>
        </p:nvSpPr>
        <p:spPr>
          <a:xfrm>
            <a:off x="311700" y="1152475"/>
            <a:ext cx="59061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/>
              <a:t>These </a:t>
            </a:r>
            <a:r>
              <a:rPr lang="en" sz="1400" u="sng">
                <a:solidFill>
                  <a:schemeClr val="hlink"/>
                </a:solidFill>
                <a:hlinkClick r:id="rId3"/>
              </a:rPr>
              <a:t>CS in Schools</a:t>
            </a:r>
            <a:r>
              <a:rPr lang="en" sz="1400"/>
              <a:t> lessons plans, worksheets, and other materials were created by the CS in Schools team. They are licensed under a </a:t>
            </a:r>
            <a:r>
              <a:rPr lang="en" sz="1400" u="sng">
                <a:solidFill>
                  <a:schemeClr val="hlink"/>
                </a:solidFill>
                <a:hlinkClick r:id="rId4"/>
              </a:rPr>
              <a:t>Creative Commons Attribution-ShareAlike 4.0 International License</a:t>
            </a:r>
            <a:r>
              <a:rPr lang="en" sz="1400"/>
              <a:t>.</a:t>
            </a:r>
            <a:endParaRPr sz="1400"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rPr lang="en" sz="1400"/>
              <a:t>Images all taken from </a:t>
            </a:r>
            <a:r>
              <a:rPr lang="en" sz="1400" u="sng">
                <a:solidFill>
                  <a:schemeClr val="hlink"/>
                </a:solidFill>
                <a:hlinkClick r:id="rId5"/>
              </a:rPr>
              <a:t>flaticon</a:t>
            </a:r>
            <a:r>
              <a:rPr lang="en" sz="1000"/>
              <a:t>.</a:t>
            </a:r>
            <a:endParaRPr sz="1000"/>
          </a:p>
        </p:txBody>
      </p:sp>
      <p:sp>
        <p:nvSpPr>
          <p:cNvPr id="205" name="Google Shape;205;p34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06" name="Google Shape;206;p34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207" name="Google Shape;207;p34"/>
          <p:cNvPicPr preferRelativeResize="0"/>
          <p:nvPr/>
        </p:nvPicPr>
        <p:blipFill rotWithShape="1">
          <a:blip r:embed="rId6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