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11" Type="http://schemas.openxmlformats.org/officeDocument/2006/relationships/slide" Target="slides/slide7.xml"/><Relationship Id="rId22" Type="http://schemas.openxmlformats.org/officeDocument/2006/relationships/slide" Target="slides/slide18.xml"/><Relationship Id="rId10" Type="http://schemas.openxmlformats.org/officeDocument/2006/relationships/slide" Target="slides/slide6.xml"/><Relationship Id="rId21" Type="http://schemas.openxmlformats.org/officeDocument/2006/relationships/slide" Target="slides/slide17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6" Type="http://schemas.openxmlformats.org/officeDocument/2006/relationships/slide" Target="slides/slide2.xml"/><Relationship Id="rId18" Type="http://schemas.openxmlformats.org/officeDocument/2006/relationships/slide" Target="slides/slide14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2f7f7659c75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g2f7f7659c75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g55a787d93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" name="Google Shape;50;g55a787d93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csinsc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55a787d937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55a787d937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lnSpc>
                <a:spcPct val="150000"/>
              </a:lnSpc>
              <a:spcBef>
                <a:spcPts val="0"/>
              </a:spcBef>
              <a:spcAft>
                <a:spcPts val="1600"/>
              </a:spcAft>
              <a:buSzPts val="1100"/>
              <a:buChar char="-"/>
            </a:pPr>
            <a:r>
              <a:rPr b="1" lang="en" sz="1600">
                <a:solidFill>
                  <a:srgbClr val="0000FF"/>
                </a:solidFill>
                <a:latin typeface="Roboto"/>
                <a:ea typeface="Roboto"/>
                <a:cs typeface="Roboto"/>
                <a:sym typeface="Roboto"/>
              </a:rPr>
              <a:t>Red </a:t>
            </a:r>
            <a:r>
              <a:rPr b="1" lang="en"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(B)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61df9009f3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61df9009f3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Answer:</a:t>
            </a:r>
            <a:endParaRPr/>
          </a:p>
          <a:p>
            <a:pPr indent="-298450" lvl="0" marL="457200" rtl="0" algn="l">
              <a:spcBef>
                <a:spcPts val="0"/>
              </a:spcBef>
              <a:spcAft>
                <a:spcPts val="0"/>
              </a:spcAft>
              <a:buSzPts val="1100"/>
              <a:buChar char="-"/>
            </a:pPr>
            <a:r>
              <a:rPr lang="en"/>
              <a:t>(C)</a:t>
            </a:r>
            <a:r>
              <a:rPr lang="en"/>
              <a:t> print(Colour.red + "A" + Colour.blue + Highlight.cyan + "B")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4dc4812fb4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4dc4812fb4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1b0e7f2494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1b0e7f249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4dc4812fb4_0_7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4dc4812fb4_0_7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1b0e7f2494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1b0e7f2494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1b0e7f2494_0_9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1b0e7f2494_0_9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2e3abc4fef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2e3abc4fef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101b0083807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101b0083807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1b0e7f2494_0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1b0e7f2494_0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2ef980145e3_0_4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2ef980145e3_0_4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ef980145e3_0_4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ef980145e3_0_4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2ef980145e3_0_49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2ef980145e3_0_4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1b0e7f2494_0_1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1b0e7f2494_0_1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f7f7659c75_0_2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2f7f7659c75_0_2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101fa44704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101fa44704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f7f7659c75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2f7f7659c75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None/>
              <a:defRPr sz="5000"/>
            </a:lvl1pPr>
            <a:lvl2pPr lvl="1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0" name="Google Shape;10;p2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1" name="Google Shape;11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915875" y="3766700"/>
            <a:ext cx="3170801" cy="104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 1">
  <p:cSld name="TITLE_1">
    <p:bg>
      <p:bgPr>
        <a:solidFill>
          <a:srgbClr val="D1422E"/>
        </a:solidFill>
      </p:bgPr>
    </p:bg>
    <p:spTree>
      <p:nvGrpSpPr>
        <p:cNvPr id="12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3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5000"/>
              <a:buNone/>
              <a:defRPr sz="5000">
                <a:solidFill>
                  <a:srgbClr val="FDFAF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4" name="Google Shape;14;p3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FAF4"/>
              </a:buClr>
              <a:buSzPts val="3000"/>
              <a:buNone/>
              <a:defRPr sz="3000">
                <a:solidFill>
                  <a:srgbClr val="FDFAF4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pic>
        <p:nvPicPr>
          <p:cNvPr id="15" name="Google Shape;15;p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735803" y="3796925"/>
            <a:ext cx="3229972" cy="106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 1">
  <p:cSld name="TITLE_AND_BODY_1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5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24" name="Google Shape;24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214400" y="3213900"/>
            <a:ext cx="1929600" cy="192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8" name="Google Shape;28;p6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6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 1">
  <p:cSld name="TITLE_AND_TWO_COLUMNS_1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7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de for Schools" type="titleOnly">
  <p:cSld name="TITLE_ONLY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311700" y="445025"/>
            <a:ext cx="4068300" cy="10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6" name="Google Shape;36;p8"/>
          <p:cNvSpPr/>
          <p:nvPr/>
        </p:nvSpPr>
        <p:spPr>
          <a:xfrm>
            <a:off x="4756800" y="192650"/>
            <a:ext cx="4387200" cy="4958400"/>
          </a:xfrm>
          <a:prstGeom prst="rect">
            <a:avLst/>
          </a:prstGeom>
          <a:solidFill>
            <a:srgbClr val="1C2333"/>
          </a:solidFill>
          <a:ln cap="flat" cmpd="sng" w="9525">
            <a:solidFill>
              <a:srgbClr val="1C233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  <p:sp>
        <p:nvSpPr>
          <p:cNvPr id="37" name="Google Shape;37;p8"/>
          <p:cNvSpPr txBox="1"/>
          <p:nvPr>
            <p:ph idx="1" type="body"/>
          </p:nvPr>
        </p:nvSpPr>
        <p:spPr>
          <a:xfrm>
            <a:off x="311700" y="1735150"/>
            <a:ext cx="4068300" cy="252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38" name="Google Shape;38;p8"/>
          <p:cNvSpPr/>
          <p:nvPr/>
        </p:nvSpPr>
        <p:spPr>
          <a:xfrm>
            <a:off x="0" y="0"/>
            <a:ext cx="9144000" cy="185100"/>
          </a:xfrm>
          <a:prstGeom prst="rect">
            <a:avLst/>
          </a:prstGeom>
          <a:solidFill>
            <a:srgbClr val="D1422E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Inter"/>
              <a:ea typeface="Inter"/>
              <a:cs typeface="Inter"/>
              <a:sym typeface="Inter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ignpost">
  <p:cSld name="CUSTOM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9"/>
          <p:cNvSpPr txBox="1"/>
          <p:nvPr>
            <p:ph type="title"/>
          </p:nvPr>
        </p:nvSpPr>
        <p:spPr>
          <a:xfrm>
            <a:off x="311700" y="22854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2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2800"/>
              <a:buFont typeface="Inter"/>
              <a:buNone/>
              <a:defRPr b="1" sz="28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800"/>
              <a:buFont typeface="Inter"/>
              <a:buChar char="●"/>
              <a:defRPr sz="1800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422E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●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○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Inter"/>
              <a:buChar char="■"/>
              <a:defRPr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2.png"/><Relationship Id="rId4" Type="http://schemas.openxmlformats.org/officeDocument/2006/relationships/hyperlink" Target="https://csinschools.io/introv2/cheat" TargetMode="External"/><Relationship Id="rId5" Type="http://schemas.openxmlformats.org/officeDocument/2006/relationships/image" Target="../media/image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hyperlink" Target="https://csinschools.io/introv2/0401d" TargetMode="External"/><Relationship Id="rId4" Type="http://schemas.openxmlformats.org/officeDocument/2006/relationships/image" Target="../media/image6.png"/><Relationship Id="rId5" Type="http://schemas.openxmlformats.org/officeDocument/2006/relationships/image" Target="../media/image9.png"/><Relationship Id="rId6" Type="http://schemas.openxmlformats.org/officeDocument/2006/relationships/image" Target="../media/image15.png"/><Relationship Id="rId7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hyperlink" Target="https://youtu.be/h-B2_1KqpEs" TargetMode="External"/><Relationship Id="rId11" Type="http://schemas.openxmlformats.org/officeDocument/2006/relationships/image" Target="../media/image16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10341" TargetMode="External"/><Relationship Id="rId5" Type="http://schemas.openxmlformats.org/officeDocument/2006/relationships/image" Target="../media/image8.png"/><Relationship Id="rId6" Type="http://schemas.openxmlformats.org/officeDocument/2006/relationships/hyperlink" Target="https://csinschools.io/introv2/0401s" TargetMode="External"/><Relationship Id="rId7" Type="http://schemas.openxmlformats.org/officeDocument/2006/relationships/hyperlink" Target="https://csinschools.io/convert.php?tag=introv2/0401s&amp;format=pdf" TargetMode="External"/><Relationship Id="rId8" Type="http://schemas.openxmlformats.org/officeDocument/2006/relationships/hyperlink" Target="https://csinschools.io/convert.php?tag=introv2/0401s&amp;format=pptx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png"/><Relationship Id="rId4" Type="http://schemas.openxmlformats.org/officeDocument/2006/relationships/hyperlink" Target="https://youtu.be/LncGbZlIVgU" TargetMode="External"/><Relationship Id="rId11" Type="http://schemas.openxmlformats.org/officeDocument/2006/relationships/image" Target="../media/image16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22563" TargetMode="External"/><Relationship Id="rId5" Type="http://schemas.openxmlformats.org/officeDocument/2006/relationships/image" Target="../media/image8.png"/><Relationship Id="rId6" Type="http://schemas.openxmlformats.org/officeDocument/2006/relationships/hyperlink" Target="https://csinschools.io/introv2/0401s" TargetMode="External"/><Relationship Id="rId7" Type="http://schemas.openxmlformats.org/officeDocument/2006/relationships/hyperlink" Target="https://csinschools.io/convert.php?tag=introv2/0401s&amp;format=pdf" TargetMode="External"/><Relationship Id="rId8" Type="http://schemas.openxmlformats.org/officeDocument/2006/relationships/hyperlink" Target="https://csinschools.io/convert.php?tag=introv2/0401s&amp;format=pptx" TargetMode="Externa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hyperlink" Target="https://csinschools.io/introv2/4ws" TargetMode="External"/><Relationship Id="rId5" Type="http://schemas.openxmlformats.org/officeDocument/2006/relationships/hyperlink" Target="https://csinschools.io/convert.php?tag=introv2/4ws&amp;format=pdf" TargetMode="External"/><Relationship Id="rId6" Type="http://schemas.openxmlformats.org/officeDocument/2006/relationships/hyperlink" Target="https://csinschools.io/convert.php?tag=introv2/4ws&amp;format=docx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7.png"/><Relationship Id="rId4" Type="http://schemas.openxmlformats.org/officeDocument/2006/relationships/hyperlink" Target="https://csinschools.io/introv2/0402e" TargetMode="External"/><Relationship Id="rId9" Type="http://schemas.openxmlformats.org/officeDocument/2006/relationships/hyperlink" Target="https://csinschools.io/convert.php?tag=introv2/4ws&amp;format=docx" TargetMode="External"/><Relationship Id="rId5" Type="http://schemas.openxmlformats.org/officeDocument/2006/relationships/image" Target="../media/image11.png"/><Relationship Id="rId6" Type="http://schemas.openxmlformats.org/officeDocument/2006/relationships/image" Target="../media/image3.png"/><Relationship Id="rId7" Type="http://schemas.openxmlformats.org/officeDocument/2006/relationships/hyperlink" Target="https://csinschools.io/introv2/4ws" TargetMode="External"/><Relationship Id="rId8" Type="http://schemas.openxmlformats.org/officeDocument/2006/relationships/hyperlink" Target="https://csinschools.io/convert.php?tag=introv2/4ws&amp;format=pdf" TargetMode="Externa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Relationship Id="rId4" Type="http://schemas.openxmlformats.org/officeDocument/2006/relationships/hyperlink" Target="https://youtu.be/iAC-SlydHys" TargetMode="External"/><Relationship Id="rId11" Type="http://schemas.openxmlformats.org/officeDocument/2006/relationships/image" Target="../media/image16.png"/><Relationship Id="rId10" Type="http://schemas.openxmlformats.org/officeDocument/2006/relationships/hyperlink" Target="https://csinschools.io/maths7/0201s" TargetMode="External"/><Relationship Id="rId9" Type="http://schemas.openxmlformats.org/officeDocument/2006/relationships/hyperlink" Target="https://vimeo.com/1035931836" TargetMode="External"/><Relationship Id="rId5" Type="http://schemas.openxmlformats.org/officeDocument/2006/relationships/image" Target="../media/image8.png"/><Relationship Id="rId6" Type="http://schemas.openxmlformats.org/officeDocument/2006/relationships/hyperlink" Target="https://csinschools.io/introv2/0402s" TargetMode="External"/><Relationship Id="rId7" Type="http://schemas.openxmlformats.org/officeDocument/2006/relationships/hyperlink" Target="https://csinschools.io/convert.php?tag=introv2/0402s&amp;format=pdf" TargetMode="External"/><Relationship Id="rId8" Type="http://schemas.openxmlformats.org/officeDocument/2006/relationships/hyperlink" Target="https://csinschools.io/convert.php?tag=introv2/0402s&amp;format=pptx" TargetMode="Externa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hyperlink" Target="https://csinschools.io/introv2/4ws" TargetMode="External"/><Relationship Id="rId5" Type="http://schemas.openxmlformats.org/officeDocument/2006/relationships/hyperlink" Target="https://csinschools.io/convert.php?tag=introv2/4ws&amp;format=pdf" TargetMode="External"/><Relationship Id="rId6" Type="http://schemas.openxmlformats.org/officeDocument/2006/relationships/hyperlink" Target="https://csinschools.io/convert.php?tag=introv2/4ws&amp;format=docx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png"/><Relationship Id="rId4" Type="http://schemas.openxmlformats.org/officeDocument/2006/relationships/hyperlink" Target="https://csinschools.io/introv2/0403e" TargetMode="External"/><Relationship Id="rId9" Type="http://schemas.openxmlformats.org/officeDocument/2006/relationships/hyperlink" Target="https://csinschools.io/convert.php?tag=introv2/4ws&amp;format=docx" TargetMode="External"/><Relationship Id="rId5" Type="http://schemas.openxmlformats.org/officeDocument/2006/relationships/image" Target="../media/image3.png"/><Relationship Id="rId6" Type="http://schemas.openxmlformats.org/officeDocument/2006/relationships/image" Target="../media/image14.png"/><Relationship Id="rId7" Type="http://schemas.openxmlformats.org/officeDocument/2006/relationships/hyperlink" Target="https://csinschools.io/introv2/4ws" TargetMode="External"/><Relationship Id="rId8" Type="http://schemas.openxmlformats.org/officeDocument/2006/relationships/hyperlink" Target="https://csinschools.io/convert.php?tag=introv2/4ws&amp;format=pdf" TargetMode="Externa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7.png"/><Relationship Id="rId4" Type="http://schemas.openxmlformats.org/officeDocument/2006/relationships/hyperlink" Target="https://csinschools.io/introv2/0404e" TargetMode="External"/><Relationship Id="rId5" Type="http://schemas.openxmlformats.org/officeDocument/2006/relationships/image" Target="../media/image2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7.png"/><Relationship Id="rId4" Type="http://schemas.openxmlformats.org/officeDocument/2006/relationships/hyperlink" Target="https://csinschools.io/introv2/0405e" TargetMode="External"/><Relationship Id="rId5" Type="http://schemas.openxmlformats.org/officeDocument/2006/relationships/image" Target="../media/image12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1.png"/><Relationship Id="rId4" Type="http://schemas.openxmlformats.org/officeDocument/2006/relationships/image" Target="../media/image1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hyperlink" Target="https://csinschools.com/" TargetMode="External"/><Relationship Id="rId4" Type="http://schemas.openxmlformats.org/officeDocument/2006/relationships/hyperlink" Target="https://creativecommons.org/licenses/by-sa/4.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/>
          <p:nvPr>
            <p:ph type="ctrTitle"/>
          </p:nvPr>
        </p:nvSpPr>
        <p:spPr>
          <a:xfrm>
            <a:off x="311700" y="396150"/>
            <a:ext cx="8520600" cy="1758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Lesson 4</a:t>
            </a:r>
            <a:endParaRPr/>
          </a:p>
        </p:txBody>
      </p:sp>
      <p:sp>
        <p:nvSpPr>
          <p:cNvPr id="47" name="Google Shape;47;p10"/>
          <p:cNvSpPr txBox="1"/>
          <p:nvPr>
            <p:ph idx="1" type="subTitle"/>
          </p:nvPr>
        </p:nvSpPr>
        <p:spPr>
          <a:xfrm>
            <a:off x="311700" y="2303450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Variables and Remembering What the User Typed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53" name="Google Shape;53;p1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/>
              <a:t>What is the name of the module we need to import in order to display </a:t>
            </a:r>
            <a:r>
              <a:rPr b="1" lang="en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c</a:t>
            </a:r>
            <a:r>
              <a:rPr b="1" lang="en">
                <a:solidFill>
                  <a:srgbClr val="FF99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>
                <a:solidFill>
                  <a:srgbClr val="FFFF00"/>
                </a:solidFill>
                <a:latin typeface="Roboto Mono"/>
                <a:ea typeface="Roboto Mono"/>
                <a:cs typeface="Roboto Mono"/>
                <a:sym typeface="Roboto Mono"/>
              </a:rPr>
              <a:t>l</a:t>
            </a:r>
            <a:r>
              <a:rPr b="1" lang="en">
                <a:solidFill>
                  <a:srgbClr val="00FF00"/>
                </a:solidFill>
                <a:latin typeface="Roboto Mono"/>
                <a:ea typeface="Roboto Mono"/>
                <a:cs typeface="Roboto Mono"/>
                <a:sym typeface="Roboto Mono"/>
              </a:rPr>
              <a:t>o</a:t>
            </a:r>
            <a:r>
              <a:rPr b="1" lang="en">
                <a:solidFill>
                  <a:srgbClr val="00FFFF"/>
                </a:solidFill>
                <a:latin typeface="Roboto Mono"/>
                <a:ea typeface="Roboto Mono"/>
                <a:cs typeface="Roboto Mono"/>
                <a:sym typeface="Roboto Mono"/>
              </a:rPr>
              <a:t>u</a:t>
            </a:r>
            <a:r>
              <a:rPr b="1"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r</a:t>
            </a:r>
            <a:r>
              <a:rPr b="1"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s</a:t>
            </a:r>
            <a:r>
              <a:rPr lang="en"/>
              <a:t> on the screen?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3"/>
                </a:solidFill>
              </a:rPr>
              <a:t>Previously, on Code for Schools...</a:t>
            </a:r>
            <a:endParaRPr/>
          </a:p>
        </p:txBody>
      </p:sp>
      <p:sp>
        <p:nvSpPr>
          <p:cNvPr id="59" name="Google Shape;59;p1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What would:</a:t>
            </a:r>
            <a:endParaRPr/>
          </a:p>
          <a:p>
            <a:pPr indent="4572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(Style.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bold</a:t>
            </a: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+ Colour.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blue</a:t>
            </a: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+</a:t>
            </a: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"Red"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display on the screen?</a:t>
            </a:r>
            <a:endParaRPr/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>
                <a:solidFill>
                  <a:srgbClr val="595959"/>
                </a:solidFill>
              </a:rPr>
              <a:t>A)  </a:t>
            </a:r>
            <a:r>
              <a:rPr b="1" lang="en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Red				</a:t>
            </a:r>
            <a:r>
              <a:rPr b="1" lang="en"/>
              <a:t>B</a:t>
            </a:r>
            <a:r>
              <a:rPr b="1" lang="en"/>
              <a:t>)  </a:t>
            </a:r>
            <a:r>
              <a:rPr b="1"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Red</a:t>
            </a:r>
            <a:endParaRPr b="1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/>
              <a:t>C</a:t>
            </a:r>
            <a:r>
              <a:rPr b="1" lang="en"/>
              <a:t>)  </a:t>
            </a:r>
            <a:r>
              <a:rPr b="1" lang="en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Blue				</a:t>
            </a:r>
            <a:r>
              <a:rPr b="1" lang="en"/>
              <a:t>D</a:t>
            </a:r>
            <a:r>
              <a:rPr b="1" lang="en"/>
              <a:t>)  </a:t>
            </a:r>
            <a:r>
              <a:rPr lang="en">
                <a:solidFill>
                  <a:srgbClr val="0000FF"/>
                </a:solidFill>
                <a:latin typeface="Roboto Mono"/>
                <a:ea typeface="Roboto Mono"/>
                <a:cs typeface="Roboto Mono"/>
                <a:sym typeface="Roboto Mono"/>
              </a:rPr>
              <a:t>Red</a:t>
            </a:r>
            <a:endParaRPr b="1">
              <a:solidFill>
                <a:srgbClr val="FF0000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68750"/>
              <a:buFont typeface="Arial"/>
              <a:buNone/>
            </a:pPr>
            <a:r>
              <a:t/>
            </a:r>
            <a:endParaRPr sz="1600">
              <a:solidFill>
                <a:srgbClr val="0000FF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latin typeface="Courier New"/>
              <a:ea typeface="Courier New"/>
              <a:cs typeface="Courier New"/>
              <a:sym typeface="Courier New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How would we display </a:t>
            </a:r>
            <a:r>
              <a:rPr lang="en" sz="1600">
                <a:solidFill>
                  <a:srgbClr val="FF0000"/>
                </a:solidFill>
                <a:latin typeface="Roboto Mono"/>
                <a:ea typeface="Roboto Mono"/>
                <a:cs typeface="Roboto Mono"/>
                <a:sym typeface="Roboto Mono"/>
              </a:rPr>
              <a:t>A</a:t>
            </a:r>
            <a:r>
              <a:rPr lang="en" sz="1600">
                <a:solidFill>
                  <a:srgbClr val="0000FF"/>
                </a:solidFill>
                <a:highlight>
                  <a:srgbClr val="00FFFF"/>
                </a:highlight>
                <a:latin typeface="Roboto Mono"/>
                <a:ea typeface="Roboto Mono"/>
                <a:cs typeface="Roboto Mono"/>
                <a:sym typeface="Roboto Mono"/>
              </a:rPr>
              <a:t>B</a:t>
            </a:r>
            <a:r>
              <a:rPr lang="en" sz="1600"/>
              <a:t> on the screen?</a:t>
            </a:r>
            <a:endParaRPr sz="1600"/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595959"/>
                </a:solidFill>
                <a:latin typeface="Roboto Mono"/>
                <a:ea typeface="Roboto Mono"/>
                <a:cs typeface="Roboto Mono"/>
                <a:sym typeface="Roboto Mono"/>
              </a:rPr>
              <a:t>A)</a:t>
            </a:r>
            <a:r>
              <a:rPr b="1" lang="en" sz="1600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 sz="16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(red + </a:t>
            </a:r>
            <a:r>
              <a:rPr lang="en" sz="1600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"A"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blue + </a:t>
            </a:r>
            <a:r>
              <a:rPr lang="en" sz="1600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"B"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16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595959"/>
                </a:solidFill>
                <a:latin typeface="Roboto Mono"/>
                <a:ea typeface="Roboto Mono"/>
                <a:cs typeface="Roboto Mono"/>
                <a:sym typeface="Roboto Mono"/>
              </a:rPr>
              <a:t>B)</a:t>
            </a:r>
            <a:r>
              <a:rPr b="1" lang="en" sz="1600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 sz="16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 sz="1600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"A"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Colour.</a:t>
            </a:r>
            <a:r>
              <a:rPr lang="en" sz="16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red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</a:t>
            </a:r>
            <a:r>
              <a:rPr lang="en" sz="1600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"B"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Colour.</a:t>
            </a:r>
            <a:r>
              <a:rPr lang="en" sz="16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blue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Highlight.</a:t>
            </a:r>
            <a:r>
              <a:rPr lang="en" sz="16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cyan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16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595959"/>
                </a:solidFill>
                <a:latin typeface="Roboto Mono"/>
                <a:ea typeface="Roboto Mono"/>
                <a:cs typeface="Roboto Mono"/>
                <a:sym typeface="Roboto Mono"/>
              </a:rPr>
              <a:t>C)</a:t>
            </a:r>
            <a:r>
              <a:rPr b="1" lang="en" sz="1600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 sz="16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</a:t>
            </a:r>
            <a:r>
              <a:rPr lang="en" sz="1600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"redAblueB"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16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600">
                <a:solidFill>
                  <a:srgbClr val="595959"/>
                </a:solidFill>
                <a:latin typeface="Roboto Mono"/>
                <a:ea typeface="Roboto Mono"/>
                <a:cs typeface="Roboto Mono"/>
                <a:sym typeface="Roboto Mono"/>
              </a:rPr>
              <a:t>D)</a:t>
            </a:r>
            <a:r>
              <a:rPr b="1" lang="en" sz="1600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 sz="16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print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(Colour.</a:t>
            </a:r>
            <a:r>
              <a:rPr lang="en" sz="16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red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</a:t>
            </a:r>
            <a:r>
              <a:rPr lang="en" sz="1600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"A"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Colour.</a:t>
            </a:r>
            <a:r>
              <a:rPr lang="en" sz="16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blue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Highlight.</a:t>
            </a:r>
            <a:r>
              <a:rPr lang="en" sz="1600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cyan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+ </a:t>
            </a:r>
            <a:r>
              <a:rPr lang="en" sz="1600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"B"</a:t>
            </a:r>
            <a:r>
              <a:rPr lang="en" sz="1600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)</a:t>
            </a:r>
            <a:endParaRPr sz="1600">
              <a:solidFill>
                <a:schemeClr val="dk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indent="0" lvl="0" marL="457200" rtl="0" algn="l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600"/>
          </a:p>
        </p:txBody>
      </p:sp>
      <p:sp>
        <p:nvSpPr>
          <p:cNvPr id="65" name="Google Shape;65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>
                <a:solidFill>
                  <a:schemeClr val="accent3"/>
                </a:solidFill>
              </a:rPr>
              <a:t>Previously, on Code for Schools...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oogle Shape;70;p14"/>
          <p:cNvGrpSpPr/>
          <p:nvPr/>
        </p:nvGrpSpPr>
        <p:grpSpPr>
          <a:xfrm>
            <a:off x="4711826" y="2893851"/>
            <a:ext cx="2249675" cy="2249650"/>
            <a:chOff x="4120926" y="2019526"/>
            <a:chExt cx="2249675" cy="2249650"/>
          </a:xfrm>
        </p:grpSpPr>
        <p:pic>
          <p:nvPicPr>
            <p:cNvPr id="71" name="Google Shape;71;p1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4120926" y="2019526"/>
              <a:ext cx="2249675" cy="2249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2" name="Google Shape;72;p14"/>
            <p:cNvSpPr/>
            <p:nvPr/>
          </p:nvSpPr>
          <p:spPr>
            <a:xfrm>
              <a:off x="4466750" y="2590350"/>
              <a:ext cx="750600" cy="704700"/>
            </a:xfrm>
            <a:prstGeom prst="rect">
              <a:avLst/>
            </a:prstGeom>
            <a:solidFill>
              <a:srgbClr val="556A78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3" name="Google Shape;73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/>
          </a:p>
        </p:txBody>
      </p:sp>
      <p:sp>
        <p:nvSpPr>
          <p:cNvPr id="74" name="Google Shape;74;p14"/>
          <p:cNvSpPr txBox="1"/>
          <p:nvPr>
            <p:ph idx="1" type="body"/>
          </p:nvPr>
        </p:nvSpPr>
        <p:spPr>
          <a:xfrm>
            <a:off x="311700" y="1152475"/>
            <a:ext cx="7889400" cy="203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</a:t>
            </a:r>
            <a:r>
              <a:rPr lang="en"/>
              <a:t>nderstand how variables are used to remember </a:t>
            </a:r>
            <a:r>
              <a:rPr lang="en">
                <a:solidFill>
                  <a:srgbClr val="9900FF"/>
                </a:solidFill>
                <a:latin typeface="Roboto Mono"/>
                <a:ea typeface="Roboto Mono"/>
                <a:cs typeface="Roboto Mono"/>
                <a:sym typeface="Roboto Mono"/>
              </a:rPr>
              <a:t>input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()</a:t>
            </a:r>
            <a:r>
              <a:rPr lang="en"/>
              <a:t> from the user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I can use and display information that the user gives to my program</a:t>
            </a:r>
            <a:endParaRPr/>
          </a:p>
        </p:txBody>
      </p:sp>
      <p:sp>
        <p:nvSpPr>
          <p:cNvPr id="75" name="Google Shape;75;p14"/>
          <p:cNvSpPr txBox="1"/>
          <p:nvPr>
            <p:ph idx="1" type="body"/>
          </p:nvPr>
        </p:nvSpPr>
        <p:spPr>
          <a:xfrm>
            <a:off x="1512000" y="3666325"/>
            <a:ext cx="3288000" cy="76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n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ame =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"Jane"</a:t>
            </a:r>
            <a:br>
              <a:rPr lang="en">
                <a:solidFill>
                  <a:srgbClr val="38761D"/>
                </a:solidFill>
                <a:latin typeface="Roboto Mono"/>
                <a:ea typeface="Roboto Mono"/>
                <a:cs typeface="Roboto Mono"/>
                <a:sym typeface="Roboto Mono"/>
              </a:rPr>
            </a:b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country</a:t>
            </a:r>
            <a:r>
              <a:rPr lang="en">
                <a:solidFill>
                  <a:schemeClr val="dk1"/>
                </a:solidFill>
                <a:latin typeface="Roboto Mono"/>
                <a:ea typeface="Roboto Mono"/>
                <a:cs typeface="Roboto Mono"/>
                <a:sym typeface="Roboto Mono"/>
              </a:rPr>
              <a:t> =</a:t>
            </a:r>
            <a:r>
              <a:rPr lang="en">
                <a:latin typeface="Roboto Mono"/>
                <a:ea typeface="Roboto Mono"/>
                <a:cs typeface="Roboto Mono"/>
                <a:sym typeface="Roboto Mono"/>
              </a:rPr>
              <a:t> </a:t>
            </a:r>
            <a:r>
              <a:rPr lang="en">
                <a:solidFill>
                  <a:srgbClr val="980000"/>
                </a:solidFill>
                <a:latin typeface="Roboto Mono"/>
                <a:ea typeface="Roboto Mono"/>
                <a:cs typeface="Roboto Mono"/>
                <a:sym typeface="Roboto Mono"/>
              </a:rPr>
              <a:t>"Australia"</a:t>
            </a:r>
            <a:endParaRPr>
              <a:solidFill>
                <a:srgbClr val="980000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  <p:sp>
        <p:nvSpPr>
          <p:cNvPr id="76" name="Google Shape;76;p14"/>
          <p:cNvSpPr txBox="1"/>
          <p:nvPr>
            <p:ph idx="1" type="body"/>
          </p:nvPr>
        </p:nvSpPr>
        <p:spPr>
          <a:xfrm>
            <a:off x="4947475" y="3666319"/>
            <a:ext cx="1778400" cy="70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b="1" lang="en" sz="1700"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rPr>
              <a:t>Hello, Jane!</a:t>
            </a:r>
            <a:endParaRPr b="1" sz="1700">
              <a:solidFill>
                <a:schemeClr val="lt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5"/>
          <p:cNvSpPr txBox="1"/>
          <p:nvPr>
            <p:ph type="title"/>
          </p:nvPr>
        </p:nvSpPr>
        <p:spPr>
          <a:xfrm>
            <a:off x="1686600" y="222988"/>
            <a:ext cx="5770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Python Reference Sheet</a:t>
            </a:r>
            <a:endParaRPr/>
          </a:p>
        </p:txBody>
      </p:sp>
      <p:grpSp>
        <p:nvGrpSpPr>
          <p:cNvPr id="82" name="Google Shape;82;p15"/>
          <p:cNvGrpSpPr/>
          <p:nvPr/>
        </p:nvGrpSpPr>
        <p:grpSpPr>
          <a:xfrm>
            <a:off x="5420500" y="1545075"/>
            <a:ext cx="2337874" cy="2337874"/>
            <a:chOff x="6619800" y="1347275"/>
            <a:chExt cx="2337874" cy="2337874"/>
          </a:xfrm>
        </p:grpSpPr>
        <p:pic>
          <p:nvPicPr>
            <p:cNvPr id="83" name="Google Shape;83;p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619800" y="1347275"/>
              <a:ext cx="2337874" cy="233787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4" name="Google Shape;84;p15"/>
            <p:cNvSpPr txBox="1"/>
            <p:nvPr/>
          </p:nvSpPr>
          <p:spPr>
            <a:xfrm>
              <a:off x="6912864" y="2059213"/>
              <a:ext cx="1801200" cy="9678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4003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lang="en" sz="1199">
                  <a:solidFill>
                    <a:srgbClr val="592033"/>
                  </a:solidFill>
                  <a:latin typeface="Inter"/>
                  <a:ea typeface="Inter"/>
                  <a:cs typeface="Inter"/>
                  <a:sym typeface="Inter"/>
                </a:rPr>
                <a:t>Python Reference Sheet</a:t>
              </a:r>
              <a:endParaRPr/>
            </a:p>
            <a:p>
              <a:pPr indent="0" lvl="0" marL="0" marR="0" rtl="0" algn="l">
                <a:lnSpc>
                  <a:spcPct val="466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199" u="none" cap="none" strike="noStrike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199">
                  <a:solidFill>
                    <a:schemeClr val="dk2"/>
                  </a:solidFill>
                  <a:latin typeface="Inter"/>
                  <a:ea typeface="Inter"/>
                  <a:cs typeface="Inter"/>
                  <a:sym typeface="Inter"/>
                </a:rPr>
                <a:t>Print it out, keep it handy and use it!</a:t>
              </a:r>
              <a:endParaRPr sz="1199">
                <a:solidFill>
                  <a:schemeClr val="dk2"/>
                </a:solidFill>
                <a:latin typeface="Inter"/>
                <a:ea typeface="Inter"/>
                <a:cs typeface="Inter"/>
                <a:sym typeface="Inter"/>
              </a:endParaRPr>
            </a:p>
            <a:p>
              <a:pPr indent="-129540" lvl="1" marL="259080" rtl="0" algn="l">
                <a:lnSpc>
                  <a:spcPct val="118849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2"/>
                </a:buClr>
                <a:buSzPts val="1199"/>
                <a:buFont typeface="Inter"/>
                <a:buChar char="•"/>
              </a:pPr>
              <a:r>
                <a:rPr lang="en" sz="1200" u="sng">
                  <a:solidFill>
                    <a:schemeClr val="hlink"/>
                  </a:solidFill>
                  <a:latin typeface="Roboto"/>
                  <a:ea typeface="Roboto"/>
                  <a:cs typeface="Roboto"/>
                  <a:sym typeface="Roboto"/>
                  <a:hlinkClick r:id="rId4"/>
                </a:rPr>
                <a:t>Get it here</a:t>
              </a:r>
              <a:endParaRPr sz="1199">
                <a:solidFill>
                  <a:srgbClr val="592033"/>
                </a:solidFill>
                <a:latin typeface="Inter"/>
                <a:ea typeface="Inter"/>
                <a:cs typeface="Inter"/>
                <a:sym typeface="Inter"/>
              </a:endParaRPr>
            </a:p>
          </p:txBody>
        </p:sp>
      </p:grpSp>
      <p:pic>
        <p:nvPicPr>
          <p:cNvPr id="85" name="Google Shape;85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59750" y="903913"/>
            <a:ext cx="3122016" cy="4043011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/>
          <p:nvPr>
            <p:ph type="title"/>
          </p:nvPr>
        </p:nvSpPr>
        <p:spPr>
          <a:xfrm>
            <a:off x="753513" y="449925"/>
            <a:ext cx="74325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Demo 04.01: Story Time!</a:t>
            </a:r>
            <a:endParaRPr/>
          </a:p>
        </p:txBody>
      </p:sp>
      <p:sp>
        <p:nvSpPr>
          <p:cNvPr id="91" name="Google Shape;91;p16"/>
          <p:cNvSpPr txBox="1"/>
          <p:nvPr>
            <p:ph idx="1" type="body"/>
          </p:nvPr>
        </p:nvSpPr>
        <p:spPr>
          <a:xfrm>
            <a:off x="311700" y="39597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Click here to create your fantastic short story!</a:t>
            </a:r>
            <a:endParaRPr/>
          </a:p>
        </p:txBody>
      </p:sp>
      <p:grpSp>
        <p:nvGrpSpPr>
          <p:cNvPr id="92" name="Google Shape;92;p16"/>
          <p:cNvGrpSpPr/>
          <p:nvPr/>
        </p:nvGrpSpPr>
        <p:grpSpPr>
          <a:xfrm>
            <a:off x="3176275" y="1561050"/>
            <a:ext cx="2586975" cy="2106725"/>
            <a:chOff x="3176275" y="1227325"/>
            <a:chExt cx="2586975" cy="2106725"/>
          </a:xfrm>
        </p:grpSpPr>
        <p:pic>
          <p:nvPicPr>
            <p:cNvPr id="93" name="Google Shape;93;p1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4803165" y="1433805"/>
              <a:ext cx="960085" cy="96008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4" name="Google Shape;94;p16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176275" y="1227325"/>
              <a:ext cx="1166564" cy="116656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5" name="Google Shape;95;p16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3870101" y="1964721"/>
              <a:ext cx="1369323" cy="1369329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96" name="Google Shape;96;p16"/>
          <p:cNvSpPr/>
          <p:nvPr/>
        </p:nvSpPr>
        <p:spPr>
          <a:xfrm>
            <a:off x="448625" y="3269250"/>
            <a:ext cx="2152500" cy="775500"/>
          </a:xfrm>
          <a:prstGeom prst="wedgeRoundRectCallout">
            <a:avLst>
              <a:gd fmla="val -32821" name="adj1"/>
              <a:gd fmla="val 69613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rgbClr val="D1422E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100">
                <a:solidFill>
                  <a:srgbClr val="D1422E"/>
                </a:solidFill>
                <a:latin typeface="Inter"/>
                <a:ea typeface="Inter"/>
                <a:cs typeface="Inter"/>
                <a:sym typeface="Inter"/>
              </a:rPr>
              <a:t>Can you add another sentence to the story?</a:t>
            </a:r>
            <a:endParaRPr b="1" sz="1100">
              <a:solidFill>
                <a:srgbClr val="D1422E"/>
              </a:solidFill>
              <a:latin typeface="Inter"/>
              <a:ea typeface="Inter"/>
              <a:cs typeface="Inter"/>
              <a:sym typeface="Inter"/>
            </a:endParaRPr>
          </a:p>
        </p:txBody>
      </p:sp>
      <p:pic>
        <p:nvPicPr>
          <p:cNvPr id="97" name="Google Shape;97;p1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0" y="4018350"/>
            <a:ext cx="1125151" cy="11251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6"/>
            <a:ext cx="5746621" cy="3173549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03" name="Google Shape;103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Understanding Variables (Part 1)</a:t>
            </a:r>
            <a:endParaRPr/>
          </a:p>
        </p:txBody>
      </p:sp>
      <p:sp>
        <p:nvSpPr>
          <p:cNvPr id="104" name="Google Shape;104;p1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05" name="Google Shape;105;p17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7:01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7" name="Google Shape;107;p17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17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9" name="Google Shape;109;p17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" name="Google Shape;114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8"/>
            <a:ext cx="5746627" cy="3162342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15" name="Google Shape;11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Understanding Variables (Part 2)</a:t>
            </a:r>
            <a:endParaRPr/>
          </a:p>
        </p:txBody>
      </p:sp>
      <p:sp>
        <p:nvSpPr>
          <p:cNvPr id="116" name="Google Shape;116;p18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7" name="Google Shape;117;p18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18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6:07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9" name="Google Shape;119;p18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0" name="Google Shape;120;p18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21" name="Google Shape;121;p18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Worksheet Activity - Question 1 &amp; 2</a:t>
            </a:r>
            <a:endParaRPr/>
          </a:p>
        </p:txBody>
      </p:sp>
      <p:pic>
        <p:nvPicPr>
          <p:cNvPr id="127" name="Google Shape;12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19"/>
          <p:cNvSpPr txBox="1"/>
          <p:nvPr>
            <p:ph idx="1" type="body"/>
          </p:nvPr>
        </p:nvSpPr>
        <p:spPr>
          <a:xfrm>
            <a:off x="2954400" y="3968950"/>
            <a:ext cx="3235200" cy="79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Questions 1 - 3</a:t>
            </a:r>
            <a:br>
              <a:rPr lang="en"/>
            </a:br>
            <a:r>
              <a:rPr lang="en" sz="1400">
                <a:solidFill>
                  <a:schemeClr val="dk1"/>
                </a:solidFill>
              </a:rPr>
              <a:t>(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400">
                <a:solidFill>
                  <a:schemeClr val="dk1"/>
                </a:solidFill>
              </a:rPr>
              <a:t>, </a:t>
            </a:r>
            <a:r>
              <a:rPr lang="en" sz="14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400">
                <a:solidFill>
                  <a:schemeClr val="dk1"/>
                </a:solidFill>
              </a:rPr>
              <a:t>)</a:t>
            </a:r>
            <a:endParaRPr sz="22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Activity: NetFlicks</a:t>
            </a:r>
            <a:endParaRPr/>
          </a:p>
        </p:txBody>
      </p:sp>
      <p:pic>
        <p:nvPicPr>
          <p:cNvPr id="134" name="Google Shape;13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0"/>
          <p:cNvSpPr/>
          <p:nvPr/>
        </p:nvSpPr>
        <p:spPr>
          <a:xfrm>
            <a:off x="547520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6" name="Google Shape;136;p20"/>
          <p:cNvSpPr txBox="1"/>
          <p:nvPr/>
        </p:nvSpPr>
        <p:spPr>
          <a:xfrm>
            <a:off x="4852525" y="39076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04.01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NetFlicks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7" name="Google Shape;137;p2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62325" y="1698625"/>
            <a:ext cx="1080950" cy="1080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2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20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0" name="Google Shape;140;p20"/>
          <p:cNvSpPr txBox="1"/>
          <p:nvPr>
            <p:ph idx="1" type="body"/>
          </p:nvPr>
        </p:nvSpPr>
        <p:spPr>
          <a:xfrm>
            <a:off x="559863" y="3963425"/>
            <a:ext cx="3235200" cy="79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Complete Question 4</a:t>
            </a:r>
            <a:br>
              <a:rPr lang="en"/>
            </a:br>
            <a:r>
              <a:rPr lang="en" sz="1400">
                <a:solidFill>
                  <a:schemeClr val="dk1"/>
                </a:solidFill>
              </a:rPr>
              <a:t>(</a:t>
            </a:r>
            <a:r>
              <a:rPr lang="en" sz="14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" sz="1400">
                <a:solidFill>
                  <a:schemeClr val="dk1"/>
                </a:solidFill>
              </a:rPr>
              <a:t>, </a:t>
            </a:r>
            <a:r>
              <a:rPr lang="en" sz="14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" sz="1400">
                <a:solidFill>
                  <a:schemeClr val="dk1"/>
                </a:solidFill>
              </a:rPr>
              <a:t>)</a:t>
            </a:r>
            <a:endParaRPr sz="22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9700" y="1113322"/>
            <a:ext cx="5736535" cy="3162349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46" name="Google Shape;14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Comments</a:t>
            </a:r>
            <a:endParaRPr/>
          </a:p>
        </p:txBody>
      </p:sp>
      <p:sp>
        <p:nvSpPr>
          <p:cNvPr id="147" name="Google Shape;147;p21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48" name="Google Shape;148;p21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21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3:09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0" name="Google Shape;150;p21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PDF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8"/>
              </a:rPr>
              <a:t>powerpoint</a:t>
            </a:r>
            <a:r>
              <a:rPr lang="en" sz="100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1" name="Google Shape;151;p21"/>
          <p:cNvSpPr txBox="1"/>
          <p:nvPr/>
        </p:nvSpPr>
        <p:spPr>
          <a:xfrm>
            <a:off x="6073100" y="3881950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2" name="Google Shape;152;p21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6"/>
              <a:buFont typeface="Arial"/>
              <a:buNone/>
            </a:pPr>
            <a:r>
              <a:rPr lang="en"/>
              <a:t>Worksheet Activity - Question 5 &amp; 6</a:t>
            </a:r>
            <a:endParaRPr/>
          </a:p>
        </p:txBody>
      </p:sp>
      <p:pic>
        <p:nvPicPr>
          <p:cNvPr id="158" name="Google Shape;15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22"/>
          <p:cNvSpPr txBox="1"/>
          <p:nvPr>
            <p:ph idx="1" type="body"/>
          </p:nvPr>
        </p:nvSpPr>
        <p:spPr>
          <a:xfrm>
            <a:off x="2954388" y="3968950"/>
            <a:ext cx="3235200" cy="79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4"/>
              </a:rPr>
              <a:t>Complete Question 5 - 6</a:t>
            </a:r>
            <a:br>
              <a:rPr lang="en"/>
            </a:br>
            <a:r>
              <a:rPr lang="en" sz="1400">
                <a:solidFill>
                  <a:schemeClr val="dk1"/>
                </a:solidFill>
              </a:rPr>
              <a:t>(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PDF</a:t>
            </a:r>
            <a:r>
              <a:rPr lang="en" sz="1400">
                <a:solidFill>
                  <a:schemeClr val="dk1"/>
                </a:solidFill>
              </a:rPr>
              <a:t>, </a:t>
            </a:r>
            <a:r>
              <a:rPr lang="en" sz="1400" u="sng">
                <a:solidFill>
                  <a:schemeClr val="hlink"/>
                </a:solidFill>
                <a:hlinkClick r:id="rId6"/>
              </a:rPr>
              <a:t>MS Word</a:t>
            </a:r>
            <a:r>
              <a:rPr lang="en" sz="1400">
                <a:solidFill>
                  <a:schemeClr val="dk1"/>
                </a:solidFill>
              </a:rPr>
              <a:t>)</a:t>
            </a:r>
            <a:endParaRPr sz="22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2475" y="1081825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65" name="Google Shape;165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Activity: My Top Fashion Shop</a:t>
            </a:r>
            <a:endParaRPr/>
          </a:p>
        </p:txBody>
      </p:sp>
      <p:sp>
        <p:nvSpPr>
          <p:cNvPr id="166" name="Google Shape;166;p23"/>
          <p:cNvSpPr/>
          <p:nvPr/>
        </p:nvSpPr>
        <p:spPr>
          <a:xfrm>
            <a:off x="547520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7" name="Google Shape;167;p23"/>
          <p:cNvSpPr txBox="1"/>
          <p:nvPr/>
        </p:nvSpPr>
        <p:spPr>
          <a:xfrm>
            <a:off x="4852525" y="39076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04.02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My Top Fashion Shop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68" name="Google Shape;168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18270" y="1471225"/>
            <a:ext cx="2118380" cy="2118385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3"/>
          <p:cNvSpPr/>
          <p:nvPr/>
        </p:nvSpPr>
        <p:spPr>
          <a:xfrm>
            <a:off x="3795975" y="2371250"/>
            <a:ext cx="1123500" cy="572700"/>
          </a:xfrm>
          <a:prstGeom prst="rightArrow">
            <a:avLst>
              <a:gd fmla="val 50000" name="adj1"/>
              <a:gd fmla="val 50000" name="adj2"/>
            </a:avLst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70" name="Google Shape;170;p2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79450" y="1633050"/>
            <a:ext cx="1246700" cy="1246700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3"/>
          <p:cNvSpPr txBox="1"/>
          <p:nvPr>
            <p:ph idx="1" type="body"/>
          </p:nvPr>
        </p:nvSpPr>
        <p:spPr>
          <a:xfrm>
            <a:off x="559850" y="3968950"/>
            <a:ext cx="3235200" cy="79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2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7"/>
              </a:rPr>
              <a:t>Complete Question 7</a:t>
            </a:r>
            <a:br>
              <a:rPr lang="en"/>
            </a:br>
            <a:r>
              <a:rPr lang="en" sz="1400">
                <a:solidFill>
                  <a:schemeClr val="dk1"/>
                </a:solidFill>
              </a:rPr>
              <a:t>(</a:t>
            </a:r>
            <a:r>
              <a:rPr lang="en" sz="1400" u="sng">
                <a:solidFill>
                  <a:schemeClr val="hlink"/>
                </a:solidFill>
                <a:hlinkClick r:id="rId8"/>
              </a:rPr>
              <a:t>PDF</a:t>
            </a:r>
            <a:r>
              <a:rPr lang="en" sz="1400">
                <a:solidFill>
                  <a:schemeClr val="dk1"/>
                </a:solidFill>
              </a:rPr>
              <a:t>, </a:t>
            </a:r>
            <a:r>
              <a:rPr lang="en" sz="1400" u="sng">
                <a:solidFill>
                  <a:schemeClr val="hlink"/>
                </a:solidFill>
                <a:hlinkClick r:id="rId9"/>
              </a:rPr>
              <a:t>MS Word</a:t>
            </a:r>
            <a:r>
              <a:rPr lang="en" sz="1400">
                <a:solidFill>
                  <a:schemeClr val="dk1"/>
                </a:solidFill>
              </a:rPr>
              <a:t>)</a:t>
            </a:r>
            <a:endParaRPr sz="22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63125" y="1060088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Activity: My Amazing Story</a:t>
            </a:r>
            <a:endParaRPr/>
          </a:p>
        </p:txBody>
      </p:sp>
      <p:sp>
        <p:nvSpPr>
          <p:cNvPr id="178" name="Google Shape;178;p24"/>
          <p:cNvSpPr/>
          <p:nvPr/>
        </p:nvSpPr>
        <p:spPr>
          <a:xfrm>
            <a:off x="334440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9" name="Google Shape;179;p24"/>
          <p:cNvSpPr txBox="1"/>
          <p:nvPr/>
        </p:nvSpPr>
        <p:spPr>
          <a:xfrm>
            <a:off x="2723175" y="38800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04.03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My Amazing Story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80" name="Google Shape;180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934125" y="1570850"/>
            <a:ext cx="1281300" cy="1281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Google Shape;185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63125" y="1060088"/>
            <a:ext cx="3023300" cy="3023325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Coding Activity: Bouncy Text! (Extension)</a:t>
            </a:r>
            <a:endParaRPr/>
          </a:p>
        </p:txBody>
      </p:sp>
      <p:sp>
        <p:nvSpPr>
          <p:cNvPr id="187" name="Google Shape;187;p25"/>
          <p:cNvSpPr/>
          <p:nvPr/>
        </p:nvSpPr>
        <p:spPr>
          <a:xfrm>
            <a:off x="3344405" y="1598453"/>
            <a:ext cx="2455200" cy="1281300"/>
          </a:xfrm>
          <a:prstGeom prst="rect">
            <a:avLst/>
          </a:prstGeom>
          <a:solidFill>
            <a:srgbClr val="F3F3F3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88" name="Google Shape;188;p25"/>
          <p:cNvSpPr txBox="1"/>
          <p:nvPr/>
        </p:nvSpPr>
        <p:spPr>
          <a:xfrm>
            <a:off x="2723175" y="3880025"/>
            <a:ext cx="3703200" cy="96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>
                <a:latin typeface="Roboto"/>
                <a:ea typeface="Roboto"/>
                <a:cs typeface="Roboto"/>
                <a:sym typeface="Roboto"/>
              </a:rPr>
              <a:t>Activity 04.04</a:t>
            </a:r>
            <a:br>
              <a:rPr lang="en" sz="1900">
                <a:latin typeface="Roboto"/>
                <a:ea typeface="Roboto"/>
                <a:cs typeface="Roboto"/>
                <a:sym typeface="Roboto"/>
              </a:rPr>
            </a:br>
            <a:r>
              <a:rPr lang="en" sz="18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4"/>
              </a:rPr>
              <a:t>Bouncy Text</a:t>
            </a:r>
            <a:endParaRPr sz="1900"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89" name="Google Shape;189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91050" y="1558150"/>
            <a:ext cx="1361900" cy="136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Review of 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95" name="Google Shape;195;p26"/>
          <p:cNvSpPr txBox="1"/>
          <p:nvPr>
            <p:ph idx="1" type="body"/>
          </p:nvPr>
        </p:nvSpPr>
        <p:spPr>
          <a:xfrm>
            <a:off x="311700" y="1152475"/>
            <a:ext cx="79434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understand how variables are used to remember input() from the user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Char char="●"/>
            </a:pPr>
            <a:r>
              <a:rPr lang="en"/>
              <a:t>I can use and display information that the user gives to my program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Reflection: Exit pass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201" name="Google Shape;201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What is one new thing you learnt today?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Write it on a sticky note and stick it on the board before you leave the classroom</a:t>
            </a:r>
            <a:endParaRPr/>
          </a:p>
        </p:txBody>
      </p:sp>
      <p:pic>
        <p:nvPicPr>
          <p:cNvPr id="202" name="Google Shape;20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090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07487" y="2440750"/>
            <a:ext cx="1357005" cy="135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/>
          </a:p>
        </p:txBody>
      </p:sp>
      <p:sp>
        <p:nvSpPr>
          <p:cNvPr id="209" name="Google Shape;209;p28"/>
          <p:cNvSpPr txBox="1"/>
          <p:nvPr>
            <p:ph idx="1" type="body"/>
          </p:nvPr>
        </p:nvSpPr>
        <p:spPr>
          <a:xfrm>
            <a:off x="311700" y="1152475"/>
            <a:ext cx="7870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400"/>
              <a:t>These lessons plans, worksheets, and other materials were created by </a:t>
            </a:r>
            <a:r>
              <a:rPr lang="en" sz="1400" u="sng">
                <a:solidFill>
                  <a:schemeClr val="accent5"/>
                </a:solidFill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Code for Schools</a:t>
            </a:r>
            <a:r>
              <a:rPr lang="en" sz="1400"/>
              <a:t>. They are licensed under a </a:t>
            </a:r>
            <a:r>
              <a:rPr lang="en" sz="14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Creative Commons Attribution-ShareAlike 4.0 International License</a:t>
            </a:r>
            <a:r>
              <a:rPr lang="en" sz="1400"/>
              <a:t>.</a:t>
            </a:r>
            <a:endParaRPr sz="1200"/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0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DFAF4"/>
      </a:lt1>
      <a:dk2>
        <a:srgbClr val="592033"/>
      </a:dk2>
      <a:lt2>
        <a:srgbClr val="FDFAF4"/>
      </a:lt2>
      <a:accent1>
        <a:srgbClr val="F4AA32"/>
      </a:accent1>
      <a:accent2>
        <a:srgbClr val="85CDBC"/>
      </a:accent2>
      <a:accent3>
        <a:srgbClr val="D1422E"/>
      </a:accent3>
      <a:accent4>
        <a:srgbClr val="592033"/>
      </a:accent4>
      <a:accent5>
        <a:srgbClr val="1A0F41"/>
      </a:accent5>
      <a:accent6>
        <a:srgbClr val="E38E82"/>
      </a:accent6>
      <a:hlink>
        <a:srgbClr val="1155C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