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6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2fbe0df7e5d_0_1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g2fbe0df7e5d_0_1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18811e9964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" name="Google Shape;50;g18811e9964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56768a4b3f_0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56768a4b3f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582b2a8db3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582b2a8db3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23150297027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23150297027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31b1ce81993_0_1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31b1ce81993_0_1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1b1ce81993_0_1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31b1ce81993_0_1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31b1ce81993_0_1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31b1ce81993_0_1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1b1ce81993_0_1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1b1ce81993_0_1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31b1ce81993_0_1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31b1ce81993_0_1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1b1ce81993_0_1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31b1ce81993_0_1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107b5b3a45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107b5b3a45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31b1ce81993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31b1ce8199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2fbe0df7e5d_0_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2fbe0df7e5d_0_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0" name="Google Shape;10;p2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1" name="Google Shape;11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915875" y="3766700"/>
            <a:ext cx="3170801" cy="104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1">
  <p:cSld name="TITLE_1">
    <p:bg>
      <p:bgPr>
        <a:solidFill>
          <a:srgbClr val="D1422E"/>
        </a:solid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5000"/>
              <a:buNone/>
              <a:defRPr sz="5000">
                <a:solidFill>
                  <a:srgbClr val="FDFAF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4" name="Google Shape;14;p3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3000"/>
              <a:buNone/>
              <a:defRPr sz="3000">
                <a:solidFill>
                  <a:srgbClr val="FDFAF4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5" name="Google Shape;15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735803" y="3796925"/>
            <a:ext cx="3229972" cy="106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 1">
  <p:cSld name="TITLE_AND_BODY_1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5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4" name="Google Shape;24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214400" y="3213900"/>
            <a:ext cx="1929600" cy="192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6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6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1">
  <p:cSld name="TITLE_AND_TWO_COLUMNS_1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2" name="Google Shape;32;p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7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de for Schools" type="titleOnly">
  <p:cSld name="TITLE_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 txBox="1"/>
          <p:nvPr>
            <p:ph type="title"/>
          </p:nvPr>
        </p:nvSpPr>
        <p:spPr>
          <a:xfrm>
            <a:off x="311700" y="445025"/>
            <a:ext cx="4068300" cy="109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" name="Google Shape;36;p8"/>
          <p:cNvSpPr/>
          <p:nvPr/>
        </p:nvSpPr>
        <p:spPr>
          <a:xfrm>
            <a:off x="4756800" y="192650"/>
            <a:ext cx="4387200" cy="4958400"/>
          </a:xfrm>
          <a:prstGeom prst="rect">
            <a:avLst/>
          </a:prstGeom>
          <a:solidFill>
            <a:srgbClr val="1C2333"/>
          </a:solidFill>
          <a:ln cap="flat" cmpd="sng" w="9525">
            <a:solidFill>
              <a:srgbClr val="1C233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7" name="Google Shape;37;p8"/>
          <p:cNvSpPr txBox="1"/>
          <p:nvPr>
            <p:ph idx="1" type="body"/>
          </p:nvPr>
        </p:nvSpPr>
        <p:spPr>
          <a:xfrm>
            <a:off x="311700" y="1735150"/>
            <a:ext cx="4068300" cy="252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8" name="Google Shape;38;p8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ignpost">
  <p:cSld name="CUSTOM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 txBox="1"/>
          <p:nvPr>
            <p:ph type="title"/>
          </p:nvPr>
        </p:nvSpPr>
        <p:spPr>
          <a:xfrm>
            <a:off x="311700" y="2285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2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2800"/>
              <a:buFont typeface="Inter"/>
              <a:buNone/>
              <a:defRPr b="1" sz="28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800"/>
              <a:buFont typeface="Inter"/>
              <a:buChar char="●"/>
              <a:defRPr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csinschools.io/introv2/rubric" TargetMode="External"/><Relationship Id="rId4" Type="http://schemas.openxmlformats.org/officeDocument/2006/relationships/hyperlink" Target="https://csinschools.io/convert.php?tag=introv2/rubric&amp;format=pdf" TargetMode="External"/><Relationship Id="rId5" Type="http://schemas.openxmlformats.org/officeDocument/2006/relationships/hyperlink" Target="https://csinschools.io/convert.php?tag=introv2/rubric&amp;format=docx" TargetMode="External"/><Relationship Id="rId6" Type="http://schemas.openxmlformats.org/officeDocument/2006/relationships/image" Target="../media/image6.png"/><Relationship Id="rId7" Type="http://schemas.openxmlformats.org/officeDocument/2006/relationships/hyperlink" Target="https://csinschools.io/amazon-game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csinschools.io/intro/0701d" TargetMode="External"/><Relationship Id="rId4" Type="http://schemas.openxmlformats.org/officeDocument/2006/relationships/hyperlink" Target="https://csinschools.io/introduction/0703d" TargetMode="External"/><Relationship Id="rId5" Type="http://schemas.openxmlformats.org/officeDocument/2006/relationships/hyperlink" Target="https://csinschools.io/intro/0702d" TargetMode="External"/><Relationship Id="rId6" Type="http://schemas.openxmlformats.org/officeDocument/2006/relationships/image" Target="../media/image1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png"/><Relationship Id="rId4" Type="http://schemas.openxmlformats.org/officeDocument/2006/relationships/hyperlink" Target="https://youtu.be/s3aEH_fiI24" TargetMode="External"/><Relationship Id="rId5" Type="http://schemas.openxmlformats.org/officeDocument/2006/relationships/image" Target="../media/image3.png"/><Relationship Id="rId6" Type="http://schemas.openxmlformats.org/officeDocument/2006/relationships/hyperlink" Target="https://vimeo.com/1035952719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Relationship Id="rId4" Type="http://schemas.openxmlformats.org/officeDocument/2006/relationships/hyperlink" Target="https://youtu.be/JUgipm4qAXc" TargetMode="External"/><Relationship Id="rId5" Type="http://schemas.openxmlformats.org/officeDocument/2006/relationships/image" Target="../media/image3.png"/><Relationship Id="rId6" Type="http://schemas.openxmlformats.org/officeDocument/2006/relationships/hyperlink" Target="https://vimeo.com/1035953676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7.png"/><Relationship Id="rId4" Type="http://schemas.openxmlformats.org/officeDocument/2006/relationships/hyperlink" Target="https://youtu.be/VfdsFD9udoU" TargetMode="External"/><Relationship Id="rId5" Type="http://schemas.openxmlformats.org/officeDocument/2006/relationships/image" Target="../media/image3.png"/><Relationship Id="rId6" Type="http://schemas.openxmlformats.org/officeDocument/2006/relationships/hyperlink" Target="https://vimeo.com/1035955123" TargetMode="Externa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Relationship Id="rId4" Type="http://schemas.openxmlformats.org/officeDocument/2006/relationships/hyperlink" Target="https://youtu.be/I-KSj9WRLbI" TargetMode="External"/><Relationship Id="rId5" Type="http://schemas.openxmlformats.org/officeDocument/2006/relationships/image" Target="../media/image3.png"/><Relationship Id="rId6" Type="http://schemas.openxmlformats.org/officeDocument/2006/relationships/hyperlink" Target="https://vimeo.com/1035955933" TargetMode="Externa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png"/><Relationship Id="rId4" Type="http://schemas.openxmlformats.org/officeDocument/2006/relationships/hyperlink" Target="https://youtu.be/5ho31WF6LUU" TargetMode="External"/><Relationship Id="rId5" Type="http://schemas.openxmlformats.org/officeDocument/2006/relationships/image" Target="../media/image3.png"/><Relationship Id="rId6" Type="http://schemas.openxmlformats.org/officeDocument/2006/relationships/hyperlink" Target="https://vimeo.com/1035956937?share=copy#t=0" TargetMode="Externa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png"/><Relationship Id="rId4" Type="http://schemas.openxmlformats.org/officeDocument/2006/relationships/hyperlink" Target="https://youtu.be/uFbKPmLTNtg" TargetMode="External"/><Relationship Id="rId5" Type="http://schemas.openxmlformats.org/officeDocument/2006/relationships/image" Target="../media/image3.png"/><Relationship Id="rId6" Type="http://schemas.openxmlformats.org/officeDocument/2006/relationships/hyperlink" Target="https://vimeo.com/1035957655" TargetMode="Externa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png"/><Relationship Id="rId4" Type="http://schemas.openxmlformats.org/officeDocument/2006/relationships/hyperlink" Target="https://youtu.be/hU7sX7xdfss" TargetMode="External"/><Relationship Id="rId5" Type="http://schemas.openxmlformats.org/officeDocument/2006/relationships/image" Target="../media/image3.png"/><Relationship Id="rId6" Type="http://schemas.openxmlformats.org/officeDocument/2006/relationships/hyperlink" Target="https://vimeo.com/1035957992?share=copy#t=0" TargetMode="Externa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s://csinschools.io/intro/0701e" TargetMode="External"/><Relationship Id="rId4" Type="http://schemas.openxmlformats.org/officeDocument/2006/relationships/image" Target="../media/image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5.png"/><Relationship Id="rId4" Type="http://schemas.openxmlformats.org/officeDocument/2006/relationships/hyperlink" Target="https://csinschools.io/introv2/cheat" TargetMode="External"/><Relationship Id="rId5" Type="http://schemas.openxmlformats.org/officeDocument/2006/relationships/image" Target="../media/image1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hyperlink" Target="https://csinschools.com/" TargetMode="External"/><Relationship Id="rId4" Type="http://schemas.openxmlformats.org/officeDocument/2006/relationships/hyperlink" Target="https://creativecommons.org/licenses/by-sa/4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Lesson 7</a:t>
            </a:r>
            <a:endParaRPr/>
          </a:p>
        </p:txBody>
      </p:sp>
      <p:sp>
        <p:nvSpPr>
          <p:cNvPr id="47" name="Google Shape;47;p10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 Simple Text Adventure Game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/>
          </a:p>
        </p:txBody>
      </p:sp>
      <p:sp>
        <p:nvSpPr>
          <p:cNvPr id="53" name="Google Shape;53;p11"/>
          <p:cNvSpPr txBox="1"/>
          <p:nvPr>
            <p:ph idx="1" type="body"/>
          </p:nvPr>
        </p:nvSpPr>
        <p:spPr>
          <a:xfrm>
            <a:off x="311700" y="1152475"/>
            <a:ext cx="6757200" cy="2515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then end of this lesson, you should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the assignment and how you will be marked 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this assignment allows you to demonstrate all you have learned about Python coding so far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start working on your assignment!</a:t>
            </a:r>
            <a:endParaRPr/>
          </a:p>
        </p:txBody>
      </p:sp>
      <p:pic>
        <p:nvPicPr>
          <p:cNvPr id="54" name="Google Shape;54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92700" y="1596125"/>
            <a:ext cx="1770300" cy="177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Assignment rubric</a:t>
            </a:r>
            <a:endParaRPr/>
          </a:p>
        </p:txBody>
      </p:sp>
      <p:sp>
        <p:nvSpPr>
          <p:cNvPr id="60" name="Google Shape;60;p12"/>
          <p:cNvSpPr txBox="1"/>
          <p:nvPr>
            <p:ph idx="1" type="body"/>
          </p:nvPr>
        </p:nvSpPr>
        <p:spPr>
          <a:xfrm>
            <a:off x="311700" y="1152475"/>
            <a:ext cx="3923700" cy="324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/>
              <a:t>Text adventure games were popular in the 1980s and were sometimes referred to as “interactive novels”. Some of them also featured graphics to enhance the playing experience!</a:t>
            </a:r>
            <a:endParaRPr sz="1700"/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700" u="sng">
                <a:solidFill>
                  <a:schemeClr val="hlink"/>
                </a:solidFill>
                <a:hlinkClick r:id="rId3"/>
              </a:rPr>
              <a:t>Check out the marking rubric here</a:t>
            </a:r>
            <a:endParaRPr sz="1700"/>
          </a:p>
          <a:p>
            <a:pPr indent="0" lvl="0" marL="0" rtl="0" algn="ctr">
              <a:lnSpc>
                <a:spcPct val="100000"/>
              </a:lnSpc>
              <a:spcBef>
                <a:spcPts val="120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4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PDF</a:t>
            </a:r>
            <a:r>
              <a:rPr lang="en" sz="1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4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5"/>
              </a:rPr>
              <a:t>MS Word</a:t>
            </a:r>
            <a:r>
              <a:rPr lang="en" sz="1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 sz="1700"/>
          </a:p>
        </p:txBody>
      </p:sp>
      <p:pic>
        <p:nvPicPr>
          <p:cNvPr id="61" name="Google Shape;61;p1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61376" y="1152474"/>
            <a:ext cx="4028100" cy="2664300"/>
          </a:xfrm>
          <a:prstGeom prst="roundRect">
            <a:avLst>
              <a:gd fmla="val 4771" name="adj"/>
            </a:avLst>
          </a:prstGeom>
          <a:noFill/>
          <a:ln>
            <a:noFill/>
          </a:ln>
        </p:spPr>
      </p:pic>
      <p:sp>
        <p:nvSpPr>
          <p:cNvPr id="62" name="Google Shape;62;p12"/>
          <p:cNvSpPr txBox="1"/>
          <p:nvPr/>
        </p:nvSpPr>
        <p:spPr>
          <a:xfrm>
            <a:off x="1802100" y="4195475"/>
            <a:ext cx="5539800" cy="615600"/>
          </a:xfrm>
          <a:prstGeom prst="rect">
            <a:avLst/>
          </a:prstGeom>
          <a:solidFill>
            <a:srgbClr val="F6B26B"/>
          </a:solidFill>
          <a:ln cap="flat" cmpd="sng" w="19050">
            <a:solidFill>
              <a:srgbClr val="032F6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32F62"/>
                </a:solidFill>
                <a:latin typeface="Roboto"/>
                <a:ea typeface="Roboto"/>
                <a:cs typeface="Roboto"/>
                <a:sym typeface="Roboto"/>
              </a:rPr>
              <a:t>Keen for a competition? Play </a:t>
            </a:r>
            <a:r>
              <a:rPr b="1"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this game</a:t>
            </a:r>
            <a:r>
              <a:rPr lang="en">
                <a:solidFill>
                  <a:srgbClr val="032F62"/>
                </a:solidFill>
                <a:latin typeface="Roboto"/>
                <a:ea typeface="Roboto"/>
                <a:cs typeface="Roboto"/>
                <a:sym typeface="Roboto"/>
              </a:rPr>
              <a:t> and see who is the first to successfully retrieve the package!</a:t>
            </a:r>
            <a:endParaRPr>
              <a:solidFill>
                <a:srgbClr val="032F6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Some other examples to get you thinking...</a:t>
            </a:r>
            <a:endParaRPr/>
          </a:p>
        </p:txBody>
      </p:sp>
      <p:sp>
        <p:nvSpPr>
          <p:cNvPr id="68" name="Google Shape;68;p13"/>
          <p:cNvSpPr txBox="1"/>
          <p:nvPr>
            <p:ph idx="1" type="body"/>
          </p:nvPr>
        </p:nvSpPr>
        <p:spPr>
          <a:xfrm>
            <a:off x="823950" y="4089600"/>
            <a:ext cx="7496100" cy="86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u="sng">
                <a:solidFill>
                  <a:schemeClr val="hlink"/>
                </a:solidFill>
                <a:hlinkClick r:id="rId3"/>
              </a:rPr>
              <a:t>City of Gold Example</a:t>
            </a:r>
            <a:r>
              <a:rPr lang="en" sz="1700"/>
              <a:t>	  </a:t>
            </a:r>
            <a:r>
              <a:rPr lang="en" sz="1700" u="sng">
                <a:solidFill>
                  <a:schemeClr val="hlink"/>
                </a:solidFill>
                <a:hlinkClick r:id="rId4"/>
              </a:rPr>
              <a:t>Warehouse Quest</a:t>
            </a:r>
            <a:r>
              <a:rPr lang="en" sz="1700"/>
              <a:t>	</a:t>
            </a:r>
            <a:endParaRPr sz="1700"/>
          </a:p>
          <a:p>
            <a:pPr indent="0" lvl="0" marL="0" rtl="0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" sz="1700" u="sng">
                <a:solidFill>
                  <a:schemeClr val="hlink"/>
                </a:solidFill>
                <a:hlinkClick r:id="rId5"/>
              </a:rPr>
              <a:t>Your Spirit Animal Example</a:t>
            </a:r>
            <a:endParaRPr sz="1700"/>
          </a:p>
        </p:txBody>
      </p:sp>
      <p:pic>
        <p:nvPicPr>
          <p:cNvPr id="69" name="Google Shape;69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023463" y="1138200"/>
            <a:ext cx="5097000" cy="2867100"/>
          </a:xfrm>
          <a:prstGeom prst="roundRect">
            <a:avLst>
              <a:gd fmla="val 4289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4"/>
          <p:cNvSpPr txBox="1"/>
          <p:nvPr>
            <p:ph idx="1" type="body"/>
          </p:nvPr>
        </p:nvSpPr>
        <p:spPr>
          <a:xfrm>
            <a:off x="311700" y="735925"/>
            <a:ext cx="8520600" cy="437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Step 1: Drawing the Location Diagram</a:t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/>
              <a:t>Instructions:</a:t>
            </a:r>
            <a:endParaRPr b="1"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Watch the video above</a:t>
            </a:r>
            <a:r>
              <a:rPr lang="en"/>
              <a:t> (3:47 min)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On paper, draw 2 large circles (make space for a 3rd circle later)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Fill them in with the details of the 2 locations in your sample game.</a:t>
            </a:r>
            <a:endParaRPr/>
          </a:p>
        </p:txBody>
      </p:sp>
      <p:pic>
        <p:nvPicPr>
          <p:cNvPr id="75" name="Google Shape;7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54775" y="1185150"/>
            <a:ext cx="4486625" cy="2479898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76" name="Google Shape;76;p14"/>
          <p:cNvSpPr txBox="1"/>
          <p:nvPr>
            <p:ph type="title"/>
          </p:nvPr>
        </p:nvSpPr>
        <p:spPr>
          <a:xfrm>
            <a:off x="311700" y="2295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Getting Starting - A simple 4 location “game”</a:t>
            </a:r>
            <a:endParaRPr/>
          </a:p>
        </p:txBody>
      </p:sp>
      <p:sp>
        <p:nvSpPr>
          <p:cNvPr id="77" name="Google Shape;77;p14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8" name="Google Shape;78;p14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14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3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:47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0" name="Google Shape;80;p14"/>
          <p:cNvSpPr txBox="1"/>
          <p:nvPr/>
        </p:nvSpPr>
        <p:spPr>
          <a:xfrm>
            <a:off x="5492275" y="321897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5"/>
          <p:cNvSpPr txBox="1"/>
          <p:nvPr>
            <p:ph idx="1" type="body"/>
          </p:nvPr>
        </p:nvSpPr>
        <p:spPr>
          <a:xfrm>
            <a:off x="311700" y="735925"/>
            <a:ext cx="8520600" cy="437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Step 2: </a:t>
            </a:r>
            <a:r>
              <a:rPr b="1" lang="en"/>
              <a:t>Coding up the first location</a:t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/>
              <a:t>Instructions:</a:t>
            </a:r>
            <a:endParaRPr b="1"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-"/>
            </a:pPr>
            <a:r>
              <a:rPr lang="en"/>
              <a:t>Watch the video above (7:21 min)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-"/>
            </a:pPr>
            <a:r>
              <a:rPr lang="en"/>
              <a:t>While you are watching the video, code up </a:t>
            </a:r>
            <a:r>
              <a:rPr b="1" lang="en"/>
              <a:t>your </a:t>
            </a:r>
            <a:r>
              <a:rPr lang="en"/>
              <a:t>first location by adapting the code in the video</a:t>
            </a:r>
            <a:endParaRPr/>
          </a:p>
        </p:txBody>
      </p:sp>
      <p:pic>
        <p:nvPicPr>
          <p:cNvPr id="86" name="Google Shape;8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54775" y="1185152"/>
            <a:ext cx="4486625" cy="246897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87" name="Google Shape;87;p15"/>
          <p:cNvSpPr txBox="1"/>
          <p:nvPr>
            <p:ph type="title"/>
          </p:nvPr>
        </p:nvSpPr>
        <p:spPr>
          <a:xfrm>
            <a:off x="311700" y="2295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Getting Starting - A simple 4 location “game”</a:t>
            </a:r>
            <a:endParaRPr/>
          </a:p>
        </p:txBody>
      </p:sp>
      <p:sp>
        <p:nvSpPr>
          <p:cNvPr id="88" name="Google Shape;88;p15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9" name="Google Shape;89;p15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5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7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:21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1" name="Google Shape;91;p15"/>
          <p:cNvSpPr txBox="1"/>
          <p:nvPr/>
        </p:nvSpPr>
        <p:spPr>
          <a:xfrm>
            <a:off x="5492275" y="321897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6"/>
          <p:cNvSpPr txBox="1"/>
          <p:nvPr>
            <p:ph idx="1" type="body"/>
          </p:nvPr>
        </p:nvSpPr>
        <p:spPr>
          <a:xfrm>
            <a:off x="311700" y="735925"/>
            <a:ext cx="8520600" cy="437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Step 3: Finishing the first location</a:t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/>
              <a:t>Instructions:</a:t>
            </a:r>
            <a:endParaRPr b="1"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-"/>
            </a:pPr>
            <a:r>
              <a:rPr lang="en"/>
              <a:t>Watch the video above</a:t>
            </a:r>
            <a:r>
              <a:rPr lang="en"/>
              <a:t>(4:11 min)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-"/>
            </a:pPr>
            <a:r>
              <a:rPr lang="en"/>
              <a:t>Finish c</a:t>
            </a:r>
            <a:r>
              <a:rPr lang="en"/>
              <a:t>oding up </a:t>
            </a:r>
            <a:r>
              <a:rPr b="1" lang="en"/>
              <a:t>your </a:t>
            </a:r>
            <a:r>
              <a:rPr lang="en"/>
              <a:t>first location by adapting the code in the video.</a:t>
            </a:r>
            <a:endParaRPr/>
          </a:p>
        </p:txBody>
      </p:sp>
      <p:pic>
        <p:nvPicPr>
          <p:cNvPr id="97" name="Google Shape;9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54775" y="1185152"/>
            <a:ext cx="4486656" cy="246897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98" name="Google Shape;98;p16"/>
          <p:cNvSpPr txBox="1"/>
          <p:nvPr>
            <p:ph type="title"/>
          </p:nvPr>
        </p:nvSpPr>
        <p:spPr>
          <a:xfrm>
            <a:off x="311700" y="2295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Getting Starting - A simple 4 location “game”</a:t>
            </a:r>
            <a:endParaRPr/>
          </a:p>
        </p:txBody>
      </p:sp>
      <p:sp>
        <p:nvSpPr>
          <p:cNvPr id="99" name="Google Shape;99;p16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0" name="Google Shape;100;p16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6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4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:11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2" name="Google Shape;102;p16"/>
          <p:cNvSpPr txBox="1"/>
          <p:nvPr/>
        </p:nvSpPr>
        <p:spPr>
          <a:xfrm>
            <a:off x="5492275" y="321897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7"/>
          <p:cNvSpPr txBox="1"/>
          <p:nvPr>
            <p:ph idx="1" type="body"/>
          </p:nvPr>
        </p:nvSpPr>
        <p:spPr>
          <a:xfrm>
            <a:off x="311700" y="735925"/>
            <a:ext cx="8520600" cy="437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Step 4: Coding the second location</a:t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/>
              <a:t>Instructions:</a:t>
            </a:r>
            <a:endParaRPr b="1"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-"/>
            </a:pPr>
            <a:r>
              <a:rPr lang="en"/>
              <a:t>Watch the video above</a:t>
            </a:r>
            <a:r>
              <a:rPr lang="en"/>
              <a:t>(5:02 min)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-"/>
            </a:pPr>
            <a:r>
              <a:rPr lang="en"/>
              <a:t>Code up </a:t>
            </a:r>
            <a:r>
              <a:rPr b="1" lang="en"/>
              <a:t>your </a:t>
            </a:r>
            <a:r>
              <a:rPr lang="en"/>
              <a:t>second location by adapting the code in the video.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-"/>
            </a:pPr>
            <a:r>
              <a:rPr b="1" lang="en"/>
              <a:t>Playtest </a:t>
            </a:r>
            <a:r>
              <a:rPr lang="en"/>
              <a:t>your game and check that it works!</a:t>
            </a:r>
            <a:endParaRPr/>
          </a:p>
        </p:txBody>
      </p:sp>
      <p:pic>
        <p:nvPicPr>
          <p:cNvPr id="108" name="Google Shape;10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54775" y="1140775"/>
            <a:ext cx="4486651" cy="247118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09" name="Google Shape;109;p17"/>
          <p:cNvSpPr txBox="1"/>
          <p:nvPr>
            <p:ph type="title"/>
          </p:nvPr>
        </p:nvSpPr>
        <p:spPr>
          <a:xfrm>
            <a:off x="311700" y="2295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Getting Starting - A simple 4 location “game”</a:t>
            </a:r>
            <a:endParaRPr/>
          </a:p>
        </p:txBody>
      </p:sp>
      <p:sp>
        <p:nvSpPr>
          <p:cNvPr id="110" name="Google Shape;110;p17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1" name="Google Shape;111;p17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17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5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:02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3" name="Google Shape;113;p17"/>
          <p:cNvSpPr txBox="1"/>
          <p:nvPr/>
        </p:nvSpPr>
        <p:spPr>
          <a:xfrm>
            <a:off x="5492275" y="321897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54775" y="1140776"/>
            <a:ext cx="4486651" cy="2468984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19" name="Google Shape;119;p18"/>
          <p:cNvSpPr txBox="1"/>
          <p:nvPr>
            <p:ph idx="1" type="body"/>
          </p:nvPr>
        </p:nvSpPr>
        <p:spPr>
          <a:xfrm>
            <a:off x="311700" y="735925"/>
            <a:ext cx="8520600" cy="437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Step 5: Coding the </a:t>
            </a:r>
            <a:r>
              <a:rPr b="1" lang="en"/>
              <a:t>third</a:t>
            </a:r>
            <a:r>
              <a:rPr b="1" lang="en"/>
              <a:t> location</a:t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/>
              <a:t>Instructions:</a:t>
            </a:r>
            <a:endParaRPr b="1"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-"/>
            </a:pPr>
            <a:r>
              <a:rPr lang="en"/>
              <a:t>Watch the video above </a:t>
            </a:r>
            <a:r>
              <a:rPr lang="en"/>
              <a:t>(2:55 min)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-"/>
            </a:pPr>
            <a:r>
              <a:rPr lang="en"/>
              <a:t>Code up </a:t>
            </a:r>
            <a:r>
              <a:rPr b="1" lang="en"/>
              <a:t>your </a:t>
            </a:r>
            <a:r>
              <a:rPr lang="en"/>
              <a:t>third </a:t>
            </a:r>
            <a:r>
              <a:rPr lang="en"/>
              <a:t>location by adapting the code in the video.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-"/>
            </a:pPr>
            <a:r>
              <a:rPr b="1" lang="en"/>
              <a:t>Playtest </a:t>
            </a:r>
            <a:r>
              <a:rPr lang="en"/>
              <a:t>your game and check that it works!</a:t>
            </a:r>
            <a:endParaRPr/>
          </a:p>
        </p:txBody>
      </p:sp>
      <p:sp>
        <p:nvSpPr>
          <p:cNvPr id="120" name="Google Shape;120;p18"/>
          <p:cNvSpPr txBox="1"/>
          <p:nvPr>
            <p:ph type="title"/>
          </p:nvPr>
        </p:nvSpPr>
        <p:spPr>
          <a:xfrm>
            <a:off x="311700" y="2295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Getting Starting - A simple 4 location “game”</a:t>
            </a:r>
            <a:endParaRPr/>
          </a:p>
        </p:txBody>
      </p:sp>
      <p:sp>
        <p:nvSpPr>
          <p:cNvPr id="121" name="Google Shape;121;p18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2" name="Google Shape;122;p18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18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:55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4" name="Google Shape;124;p18"/>
          <p:cNvSpPr txBox="1"/>
          <p:nvPr/>
        </p:nvSpPr>
        <p:spPr>
          <a:xfrm>
            <a:off x="5492275" y="321897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9"/>
          <p:cNvSpPr txBox="1"/>
          <p:nvPr>
            <p:ph idx="1" type="body"/>
          </p:nvPr>
        </p:nvSpPr>
        <p:spPr>
          <a:xfrm>
            <a:off x="311700" y="735925"/>
            <a:ext cx="8520600" cy="437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Step 6: Adding a fourth and final location to our state diagram</a:t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/>
              <a:t>Instructions:</a:t>
            </a:r>
            <a:endParaRPr b="1"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-"/>
            </a:pPr>
            <a:r>
              <a:rPr lang="en"/>
              <a:t>Watch the video above</a:t>
            </a:r>
            <a:r>
              <a:rPr lang="en"/>
              <a:t> (1:20 min)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-"/>
            </a:pPr>
            <a:r>
              <a:rPr lang="en"/>
              <a:t>Update your state diagram by adding a fourth location and make sure there are links and choices leading to it</a:t>
            </a:r>
            <a:endParaRPr/>
          </a:p>
        </p:txBody>
      </p:sp>
      <p:pic>
        <p:nvPicPr>
          <p:cNvPr id="130" name="Google Shape;13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54775" y="1140775"/>
            <a:ext cx="4486651" cy="247115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31" name="Google Shape;131;p19"/>
          <p:cNvSpPr txBox="1"/>
          <p:nvPr>
            <p:ph type="title"/>
          </p:nvPr>
        </p:nvSpPr>
        <p:spPr>
          <a:xfrm>
            <a:off x="311700" y="2295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Getting Starting - A simple 4 location “game”</a:t>
            </a:r>
            <a:endParaRPr/>
          </a:p>
        </p:txBody>
      </p:sp>
      <p:sp>
        <p:nvSpPr>
          <p:cNvPr id="132" name="Google Shape;132;p19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3" name="Google Shape;133;p19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9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:20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5" name="Google Shape;135;p19"/>
          <p:cNvSpPr txBox="1"/>
          <p:nvPr/>
        </p:nvSpPr>
        <p:spPr>
          <a:xfrm>
            <a:off x="5492275" y="321897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0"/>
          <p:cNvSpPr txBox="1"/>
          <p:nvPr>
            <p:ph idx="1" type="body"/>
          </p:nvPr>
        </p:nvSpPr>
        <p:spPr>
          <a:xfrm>
            <a:off x="311700" y="735925"/>
            <a:ext cx="8520600" cy="437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Step 7: Coding the fourth location and finishing the game</a:t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/>
              <a:t>Instructions:</a:t>
            </a:r>
            <a:endParaRPr b="1"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-"/>
            </a:pPr>
            <a:r>
              <a:rPr lang="en"/>
              <a:t>Watch the video above</a:t>
            </a:r>
            <a:r>
              <a:rPr lang="en"/>
              <a:t> (3:01 min)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-"/>
            </a:pPr>
            <a:r>
              <a:rPr lang="en"/>
              <a:t>Code up </a:t>
            </a:r>
            <a:r>
              <a:rPr b="1" lang="en"/>
              <a:t>your </a:t>
            </a:r>
            <a:r>
              <a:rPr lang="en"/>
              <a:t>fourth and final location by adapting the code in the video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-"/>
            </a:pPr>
            <a:r>
              <a:rPr b="1" lang="en"/>
              <a:t>Playtest </a:t>
            </a:r>
            <a:r>
              <a:rPr lang="en"/>
              <a:t>your game and check that it works!</a:t>
            </a:r>
            <a:endParaRPr/>
          </a:p>
        </p:txBody>
      </p:sp>
      <p:pic>
        <p:nvPicPr>
          <p:cNvPr id="141" name="Google Shape;14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54775" y="1140774"/>
            <a:ext cx="4482668" cy="247115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42" name="Google Shape;142;p20"/>
          <p:cNvSpPr txBox="1"/>
          <p:nvPr>
            <p:ph type="title"/>
          </p:nvPr>
        </p:nvSpPr>
        <p:spPr>
          <a:xfrm>
            <a:off x="311700" y="2295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Getting Starting - A simple 4 location “game”</a:t>
            </a:r>
            <a:endParaRPr/>
          </a:p>
        </p:txBody>
      </p:sp>
      <p:sp>
        <p:nvSpPr>
          <p:cNvPr id="143" name="Google Shape;143;p20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44" name="Google Shape;144;p20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20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3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:01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20"/>
          <p:cNvSpPr txBox="1"/>
          <p:nvPr/>
        </p:nvSpPr>
        <p:spPr>
          <a:xfrm>
            <a:off x="5492275" y="321897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Sample Code to get you started</a:t>
            </a:r>
            <a:endParaRPr/>
          </a:p>
        </p:txBody>
      </p:sp>
      <p:sp>
        <p:nvSpPr>
          <p:cNvPr id="152" name="Google Shape;152;p21"/>
          <p:cNvSpPr txBox="1"/>
          <p:nvPr>
            <p:ph idx="1" type="body"/>
          </p:nvPr>
        </p:nvSpPr>
        <p:spPr>
          <a:xfrm>
            <a:off x="823950" y="4189625"/>
            <a:ext cx="7496100" cy="79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Sample Code to help you start</a:t>
            </a:r>
            <a:br>
              <a:rPr lang="en"/>
            </a:br>
            <a:r>
              <a:rPr lang="en"/>
              <a:t>You can delete the code from the editor if you don’t need it!</a:t>
            </a:r>
            <a:endParaRPr/>
          </a:p>
        </p:txBody>
      </p:sp>
      <p:pic>
        <p:nvPicPr>
          <p:cNvPr id="153" name="Google Shape;153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38450" y="1138200"/>
            <a:ext cx="2867100" cy="2867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2"/>
          <p:cNvSpPr txBox="1"/>
          <p:nvPr>
            <p:ph type="title"/>
          </p:nvPr>
        </p:nvSpPr>
        <p:spPr>
          <a:xfrm>
            <a:off x="1686600" y="222988"/>
            <a:ext cx="5770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Reference Sheet</a:t>
            </a:r>
            <a:endParaRPr/>
          </a:p>
        </p:txBody>
      </p:sp>
      <p:grpSp>
        <p:nvGrpSpPr>
          <p:cNvPr id="159" name="Google Shape;159;p22"/>
          <p:cNvGrpSpPr/>
          <p:nvPr/>
        </p:nvGrpSpPr>
        <p:grpSpPr>
          <a:xfrm>
            <a:off x="5420500" y="1545075"/>
            <a:ext cx="2337874" cy="2337874"/>
            <a:chOff x="6619800" y="1347275"/>
            <a:chExt cx="2337874" cy="2337874"/>
          </a:xfrm>
        </p:grpSpPr>
        <p:pic>
          <p:nvPicPr>
            <p:cNvPr id="160" name="Google Shape;160;p2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1" name="Google Shape;161;p22"/>
            <p:cNvSpPr txBox="1"/>
            <p:nvPr/>
          </p:nvSpPr>
          <p:spPr>
            <a:xfrm>
              <a:off x="6912864" y="2059213"/>
              <a:ext cx="1801200" cy="967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Python Reference Sheet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chemeClr val="dk2"/>
                  </a:solidFill>
                  <a:latin typeface="Inter"/>
                  <a:ea typeface="Inter"/>
                  <a:cs typeface="Inter"/>
                  <a:sym typeface="Inter"/>
                </a:rPr>
                <a:t>Print it out, keep it handy and use it!</a:t>
              </a:r>
              <a:endParaRPr sz="1199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4"/>
                </a:rPr>
                <a:t>Get it here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pic>
        <p:nvPicPr>
          <p:cNvPr id="162" name="Google Shape;162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59750" y="903913"/>
            <a:ext cx="3122016" cy="4043011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/>
          </a:p>
        </p:txBody>
      </p:sp>
      <p:sp>
        <p:nvSpPr>
          <p:cNvPr id="168" name="Google Shape;168;p23"/>
          <p:cNvSpPr txBox="1"/>
          <p:nvPr>
            <p:ph idx="1" type="body"/>
          </p:nvPr>
        </p:nvSpPr>
        <p:spPr>
          <a:xfrm>
            <a:off x="311700" y="1152475"/>
            <a:ext cx="7870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400"/>
              <a:t>These lessons plans, worksheets, and other materials were created by </a:t>
            </a:r>
            <a:r>
              <a:rPr lang="en" sz="1400" u="sng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Code for Schools</a:t>
            </a:r>
            <a:r>
              <a:rPr lang="en" sz="1400"/>
              <a:t>. They are licensed under a </a:t>
            </a:r>
            <a:r>
              <a:rPr lang="en" sz="1400" u="sng">
                <a:solidFill>
                  <a:schemeClr val="accent5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Creative Commons Attribution-ShareAlike 4.0 International License</a:t>
            </a:r>
            <a:r>
              <a:rPr lang="en" sz="1400"/>
              <a:t>.</a:t>
            </a:r>
            <a:endParaRPr sz="120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DFAF4"/>
      </a:lt1>
      <a:dk2>
        <a:srgbClr val="592033"/>
      </a:dk2>
      <a:lt2>
        <a:srgbClr val="FDFAF4"/>
      </a:lt2>
      <a:accent1>
        <a:srgbClr val="F4AA32"/>
      </a:accent1>
      <a:accent2>
        <a:srgbClr val="85CDBC"/>
      </a:accent2>
      <a:accent3>
        <a:srgbClr val="D1422E"/>
      </a:accent3>
      <a:accent4>
        <a:srgbClr val="592033"/>
      </a:accent4>
      <a:accent5>
        <a:srgbClr val="1A0F41"/>
      </a:accent5>
      <a:accent6>
        <a:srgbClr val="E38E82"/>
      </a:accent6>
      <a:hlink>
        <a:srgbClr val="1155C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