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4"/>
    <p:sldMasterId id="214748367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30B5706-2637-4294-8D00-3BE772D8631B}">
  <a:tblStyle styleId="{230B5706-2637-4294-8D00-3BE772D8631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11" Type="http://schemas.openxmlformats.org/officeDocument/2006/relationships/slide" Target="slides/slide5.xml"/><Relationship Id="rId55" Type="http://schemas.openxmlformats.org/officeDocument/2006/relationships/slide" Target="slides/slide49.xml"/><Relationship Id="rId10" Type="http://schemas.openxmlformats.org/officeDocument/2006/relationships/slide" Target="slides/slide4.xml"/><Relationship Id="rId54" Type="http://schemas.openxmlformats.org/officeDocument/2006/relationships/slide" Target="slides/slide48.xml"/><Relationship Id="rId13" Type="http://schemas.openxmlformats.org/officeDocument/2006/relationships/slide" Target="slides/slide7.xml"/><Relationship Id="rId57" Type="http://schemas.openxmlformats.org/officeDocument/2006/relationships/slide" Target="slides/slide51.xml"/><Relationship Id="rId12" Type="http://schemas.openxmlformats.org/officeDocument/2006/relationships/slide" Target="slides/slide6.xml"/><Relationship Id="rId56" Type="http://schemas.openxmlformats.org/officeDocument/2006/relationships/slide" Target="slides/slide5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58" Type="http://schemas.openxmlformats.org/officeDocument/2006/relationships/slide" Target="slides/slide5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035080fe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035080fe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b4a21629e_1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8b4a21629e_1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de637c795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de637c795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cd0859c5dd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cd0859c5dd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d27b6d198f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2d27b6d198f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d27b6d198f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d27b6d198f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cd0859c5dd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2cd0859c5dd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1449261543c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1449261543c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1449261543c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1449261543c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d27b6d198f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2d27b6d198f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2cdd3fe71b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2cdd3fe71b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2d27b6d198f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2d27b6d198f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2c22df2b8d5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2c22df2b8d5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cdd3fe71bc_0_1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cdd3fe71bc_0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2cdd3fe71bc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2cdd3fe71bc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c22df2b8d5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2c22df2b8d5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2cdd3fe71bc_0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2cdd3fe71bc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cdd3fe71bc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2cdd3fe71bc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2c22df2b8d5_0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2c22df2b8d5_0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2c22df2b8d5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2c22df2b8d5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2c22df2b8d5_0_1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2c22df2b8d5_0_1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2c22df2b8d5_0_1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2c22df2b8d5_0_1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2c22df2b8d5_0_3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5" name="Google Shape;375;g2c22df2b8d5_0_3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2c22df2b8d5_0_2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2c22df2b8d5_0_2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c22df2b8d5_0_2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c22df2b8d5_0_2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g2c22df2b8d5_0_2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6" name="Google Shape;416;g2c22df2b8d5_0_2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2c22df2b8d5_0_3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" name="Google Shape;430;g2c22df2b8d5_0_3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2c22df2b8d5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5" name="Google Shape;445;g2c22df2b8d5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g2c22df2b8d5_0_2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7" name="Google Shape;457;g2c22df2b8d5_0_2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2c22df2b8d5_0_2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1" name="Google Shape;471;g2c22df2b8d5_0_2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g2c22df2b8d5_0_3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5" name="Google Shape;485;g2c22df2b8d5_0_3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g2c22df2b8d5_0_2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0" name="Google Shape;500;g2c22df2b8d5_0_2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2c22df2b8d5_0_2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2" name="Google Shape;512;g2c22df2b8d5_0_2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4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g2c22df2b8d5_0_2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6" name="Google Shape;526;g2c22df2b8d5_0_2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g2c22df2b8d5_0_3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0" name="Google Shape;540;g2c22df2b8d5_0_3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g2c22df2b8d5_0_3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5" name="Google Shape;555;g2c22df2b8d5_0_3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2c22df2b8d5_0_2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7" name="Google Shape;567;g2c22df2b8d5_0_2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g2cdd3fe71bc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0" name="Google Shape;580;g2cdd3fe71bc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g2cdd3fe71bc_0_1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4" name="Google Shape;594;g2cdd3fe71bc_0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g2cdd3fe71bc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1" name="Google Shape;611;g2cdd3fe71bc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4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g2c9a3e4a8f7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6" name="Google Shape;626;g2c9a3e4a8f7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g2cdd3fe71bc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4" name="Google Shape;644;g2cdd3fe71bc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g2cdd3fe71bc_0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1" name="Google Shape;661;g2cdd3fe71bc_0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g2c9a3e4a8f7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8" name="Google Shape;678;g2c9a3e4a8f7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g2c9a3e4a8f7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6" name="Google Shape;696;g2c9a3e4a8f7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4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g2c9a3e4a8f7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6" name="Google Shape;716;g2c9a3e4a8f7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4" name="Shape 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Google Shape;735;g2c9a3e4a8f7_0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6" name="Google Shape;736;g2c9a3e4a8f7_0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4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g2c9a3e4a8f7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6" name="Google Shape;756;g2c9a3e4a8f7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4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" name="Google Shape;775;g2cdd3fe71bc_0_2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6" name="Google Shape;776;g2cdd3fe71bc_0_2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0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g2d27b6d198f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2" name="Google Shape;792;g2d27b6d198f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7" name="Shape 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" name="Google Shape;798;g8b1f6fa878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9" name="Google Shape;799;g8b1f6fa878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6" name="Shape 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Google Shape;807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8" name="Google Shape;808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1.png"/><Relationship Id="rId4" Type="http://schemas.openxmlformats.org/officeDocument/2006/relationships/image" Target="../media/image1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1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Relationship Id="rId4" Type="http://schemas.openxmlformats.org/officeDocument/2006/relationships/hyperlink" Target="https://csinschools.io/editor/editor.html?&amp;display=side&amp;id=vdmbJVmHg&amp;headless=1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10.png"/><Relationship Id="rId7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1.png"/><Relationship Id="rId4" Type="http://schemas.openxmlformats.org/officeDocument/2006/relationships/image" Target="../media/image1.png"/><Relationship Id="rId5" Type="http://schemas.openxmlformats.org/officeDocument/2006/relationships/hyperlink" Target="https://youtu.be/Ax9TZS5dYBE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1.png"/><Relationship Id="rId4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Relationship Id="rId4" Type="http://schemas.openxmlformats.org/officeDocument/2006/relationships/image" Target="../media/image11.png"/><Relationship Id="rId5" Type="http://schemas.openxmlformats.org/officeDocument/2006/relationships/image" Target="../media/image6.png"/><Relationship Id="rId6" Type="http://schemas.openxmlformats.org/officeDocument/2006/relationships/image" Target="../media/image8.png"/><Relationship Id="rId7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Relationship Id="rId4" Type="http://schemas.openxmlformats.org/officeDocument/2006/relationships/image" Target="../media/image11.png"/><Relationship Id="rId5" Type="http://schemas.openxmlformats.org/officeDocument/2006/relationships/image" Target="../media/image6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csinschools.io/ai/5ws" TargetMode="External"/><Relationship Id="rId4" Type="http://schemas.openxmlformats.org/officeDocument/2006/relationships/hyperlink" Target="https://csinschools.io/convert.php?tag=ai/5ws&amp;format=pdf" TargetMode="External"/><Relationship Id="rId5" Type="http://schemas.openxmlformats.org/officeDocument/2006/relationships/hyperlink" Target="https://csinschools.io/convert.php?tag=ai/5ws&amp;format=docx" TargetMode="External"/><Relationship Id="rId6" Type="http://schemas.openxmlformats.org/officeDocument/2006/relationships/image" Target="../media/image1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Relationship Id="rId4" Type="http://schemas.openxmlformats.org/officeDocument/2006/relationships/image" Target="../media/image1.png"/><Relationship Id="rId5" Type="http://schemas.openxmlformats.org/officeDocument/2006/relationships/hyperlink" Target="https://youtu.be/dxbkE5KG9qs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0.xml"/><Relationship Id="rId3" Type="http://schemas.openxmlformats.org/officeDocument/2006/relationships/hyperlink" Target="https://csinschools.io/ai/4ws" TargetMode="External"/><Relationship Id="rId4" Type="http://schemas.openxmlformats.org/officeDocument/2006/relationships/hyperlink" Target="https://csinschools.io/convert.php?tag=ai/4ws&amp;format=pdf" TargetMode="External"/><Relationship Id="rId5" Type="http://schemas.openxmlformats.org/officeDocument/2006/relationships/hyperlink" Target="https://csinschools.io/convert.php?tag=ai/4ws&amp;format=docx" TargetMode="External"/><Relationship Id="rId6" Type="http://schemas.openxmlformats.org/officeDocument/2006/relationships/image" Target="../media/image17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2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5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Training</a:t>
            </a:r>
            <a:r>
              <a:rPr lang="en"/>
              <a:t> and Testing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</a:t>
            </a:r>
            <a:r>
              <a:rPr lang="en" sz="1400">
                <a:solidFill>
                  <a:srgbClr val="CCCCCC"/>
                </a:solidFill>
              </a:rPr>
              <a:t>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22275" y="2570750"/>
            <a:ext cx="1684478" cy="196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5" name="Google Shape;115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should be able to: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to formally test a classifier for accuracy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confusion matrix and generate summary statistics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Train, test and evaluate an image classifier</a:t>
            </a:r>
            <a:endParaRPr/>
          </a:p>
        </p:txBody>
      </p:sp>
      <p:sp>
        <p:nvSpPr>
          <p:cNvPr id="116" name="Google Shape;116;p2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8" name="Google Shape;118;p2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47875" y="2810275"/>
            <a:ext cx="1852950" cy="185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07025" y="1161475"/>
            <a:ext cx="2159924" cy="2159924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Demo: Let There Be Light!</a:t>
            </a:r>
            <a:endParaRPr/>
          </a:p>
        </p:txBody>
      </p:sp>
      <p:sp>
        <p:nvSpPr>
          <p:cNvPr id="126" name="Google Shape;126;p27"/>
          <p:cNvSpPr txBox="1"/>
          <p:nvPr>
            <p:ph idx="1" type="body"/>
          </p:nvPr>
        </p:nvSpPr>
        <p:spPr>
          <a:xfrm>
            <a:off x="2488500" y="3961575"/>
            <a:ext cx="41670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Double Clap to Turn The light On or Off!</a:t>
            </a:r>
            <a:endParaRPr/>
          </a:p>
        </p:txBody>
      </p:sp>
      <p:grpSp>
        <p:nvGrpSpPr>
          <p:cNvPr id="127" name="Google Shape;127;p27"/>
          <p:cNvGrpSpPr/>
          <p:nvPr/>
        </p:nvGrpSpPr>
        <p:grpSpPr>
          <a:xfrm>
            <a:off x="6460491" y="1272858"/>
            <a:ext cx="2247843" cy="2249765"/>
            <a:chOff x="6173075" y="716158"/>
            <a:chExt cx="2659225" cy="2960217"/>
          </a:xfrm>
        </p:grpSpPr>
        <p:pic>
          <p:nvPicPr>
            <p:cNvPr id="128" name="Google Shape;128;p2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173075" y="1237975"/>
              <a:ext cx="2659225" cy="2438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9" name="Google Shape;129;p27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2700000">
              <a:off x="7403275" y="847650"/>
              <a:ext cx="634900" cy="6349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0" name="Google Shape;130;p27"/>
            <p:cNvSpPr txBox="1"/>
            <p:nvPr/>
          </p:nvSpPr>
          <p:spPr>
            <a:xfrm>
              <a:off x="6431237" y="1467488"/>
              <a:ext cx="21429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lnSpc>
                  <a:spcPct val="150000"/>
                </a:lnSpc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b="1" lang="en">
                  <a:solidFill>
                    <a:srgbClr val="595959"/>
                  </a:solidFill>
                  <a:latin typeface="Roboto"/>
                  <a:ea typeface="Roboto"/>
                  <a:cs typeface="Roboto"/>
                  <a:sym typeface="Roboto"/>
                </a:rPr>
                <a:t>Exploratory Activity</a:t>
              </a:r>
              <a:endParaRPr b="1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31" name="Google Shape;131;p27"/>
            <p:cNvSpPr txBox="1"/>
            <p:nvPr/>
          </p:nvSpPr>
          <p:spPr>
            <a:xfrm>
              <a:off x="6431248" y="2080729"/>
              <a:ext cx="2295000" cy="1174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150000"/>
                </a:lnSpc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lang="en" sz="1200">
                  <a:solidFill>
                    <a:srgbClr val="595959"/>
                  </a:solidFill>
                  <a:latin typeface="Roboto"/>
                  <a:ea typeface="Roboto"/>
                  <a:cs typeface="Roboto"/>
                  <a:sym typeface="Roboto"/>
                </a:rPr>
                <a:t>What other sounds might trigger the light bulb to turn on / off?</a:t>
              </a:r>
              <a:endParaRPr sz="12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132" name="Google Shape;132;p2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04500" y="2556950"/>
            <a:ext cx="1348300" cy="1348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8"/>
          <p:cNvSpPr txBox="1"/>
          <p:nvPr>
            <p:ph type="title"/>
          </p:nvPr>
        </p:nvSpPr>
        <p:spPr>
          <a:xfrm>
            <a:off x="311700" y="445025"/>
            <a:ext cx="1101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Tests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8" name="Google Shape;138;p2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Have you ever wondered why you have to sit tests at the end of topics?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do you think makes </a:t>
            </a:r>
            <a:r>
              <a:rPr lang="en"/>
              <a:t>a </a:t>
            </a:r>
            <a:r>
              <a:rPr b="1" lang="en">
                <a:solidFill>
                  <a:srgbClr val="25326F"/>
                </a:solidFill>
              </a:rPr>
              <a:t>good</a:t>
            </a:r>
            <a:r>
              <a:rPr lang="en"/>
              <a:t> test - from the teachers’ perspective!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2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0" name="Google Shape;140;p2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41" name="Google Shape;141;p2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2" name="Google Shape;142;p28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143" name="Google Shape;143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4" name="Google Shape;144;p28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45" name="Google Shape;145;p28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3 - 10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46" name="Google Shape;146;p28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1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:59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47" name="Google Shape;147;p28">
            <a:hlinkClick r:id="rId5"/>
          </p:cNvPr>
          <p:cNvSpPr/>
          <p:nvPr/>
        </p:nvSpPr>
        <p:spPr>
          <a:xfrm>
            <a:off x="8289575" y="7440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Tests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3" name="Google Shape;153;p29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Have you ever wondered why you have to sit tests at the end of topics?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do you think makes a </a:t>
            </a:r>
            <a:r>
              <a:rPr b="1" lang="en">
                <a:solidFill>
                  <a:srgbClr val="25326F"/>
                </a:solidFill>
              </a:rPr>
              <a:t>good</a:t>
            </a:r>
            <a:r>
              <a:rPr lang="en"/>
              <a:t> test - from the teachers’ perspective!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5" name="Google Shape;155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6" name="Google Shape;156;p2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6821" y="222470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Tests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3" name="Google Shape;163;p30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Have you ever wondered why you have to sit tests at the end of topics?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do you think makes a </a:t>
            </a:r>
            <a:r>
              <a:rPr b="1" lang="en">
                <a:solidFill>
                  <a:srgbClr val="25326F"/>
                </a:solidFill>
              </a:rPr>
              <a:t>good</a:t>
            </a:r>
            <a:r>
              <a:rPr lang="en"/>
              <a:t> test - from the teachers’ perspective!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Doesn’t have exactly the same questions as you covered in class exercises!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Contains questions which require to you extend and build upon learning in class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3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5" name="Google Shape;165;p3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66" name="Google Shape;166;p3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Tests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2" name="Google Shape;172;p31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</a:t>
            </a:r>
            <a:r>
              <a:rPr lang="en"/>
              <a:t>pretend our “student” is the classifier, and we are the “teacher”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We’ve trained it using our training images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Now we want to </a:t>
            </a:r>
            <a:r>
              <a:rPr b="1" lang="en">
                <a:solidFill>
                  <a:srgbClr val="E93761"/>
                </a:solidFill>
              </a:rPr>
              <a:t>test</a:t>
            </a:r>
            <a:r>
              <a:rPr lang="en"/>
              <a:t> how well it did.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type of images would we use?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4" name="Google Shape;174;p3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75" name="Google Shape;175;p3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Data: Training Set vs Testing Set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1" name="Google Shape;181;p32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Test set: You “hold back” a set of labelled samples to “test” the quality of your prediction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might happen if you just reuse all the training data, and test the classifier with the same data you trained on?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3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3" name="Google Shape;183;p3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84" name="Google Shape;184;p3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Data: Training Set vs Testing Set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0" name="Google Shape;190;p33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Test set: You “hold back” a set of labelled samples to “test” the quality of your prediction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might happen if you just reuse all the training data, and test the classifier with the same data you trained on?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What happens if your maths teacher gives you all the test questions as a practice exercise to do before the test?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3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2" name="Google Shape;192;p3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93" name="Google Shape;193;p3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Population vs Sampling Frame vs Sample</a:t>
            </a:r>
            <a:endParaRPr/>
          </a:p>
        </p:txBody>
      </p:sp>
      <p:pic>
        <p:nvPicPr>
          <p:cNvPr id="199" name="Google Shape;199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60688" y="1447100"/>
            <a:ext cx="1864475" cy="186447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34"/>
          <p:cNvSpPr txBox="1"/>
          <p:nvPr/>
        </p:nvSpPr>
        <p:spPr>
          <a:xfrm>
            <a:off x="6592324" y="3662525"/>
            <a:ext cx="2091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(Entire) Population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1" name="Google Shape;201;p34"/>
          <p:cNvSpPr txBox="1"/>
          <p:nvPr/>
        </p:nvSpPr>
        <p:spPr>
          <a:xfrm>
            <a:off x="4060673" y="3662525"/>
            <a:ext cx="186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Sampling Frame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2" name="Google Shape;202;p34"/>
          <p:cNvSpPr txBox="1"/>
          <p:nvPr/>
        </p:nvSpPr>
        <p:spPr>
          <a:xfrm>
            <a:off x="2589438" y="3662525"/>
            <a:ext cx="1016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3" name="Google Shape;203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12149" y="1488125"/>
            <a:ext cx="2851326" cy="186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2900" y="1122119"/>
            <a:ext cx="672400" cy="50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3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92900" y="3127571"/>
            <a:ext cx="672400" cy="499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34"/>
          <p:cNvPicPr preferRelativeResize="0"/>
          <p:nvPr/>
        </p:nvPicPr>
        <p:blipFill rotWithShape="1">
          <a:blip r:embed="rId7">
            <a:alphaModFix/>
          </a:blip>
          <a:srcRect b="0" l="0" r="0" t="646"/>
          <a:stretch/>
        </p:blipFill>
        <p:spPr>
          <a:xfrm>
            <a:off x="2637950" y="1992125"/>
            <a:ext cx="1050800" cy="856475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34"/>
          <p:cNvSpPr txBox="1"/>
          <p:nvPr/>
        </p:nvSpPr>
        <p:spPr>
          <a:xfrm>
            <a:off x="423950" y="1631075"/>
            <a:ext cx="1410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Training Samples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8" name="Google Shape;208;p34"/>
          <p:cNvSpPr txBox="1"/>
          <p:nvPr/>
        </p:nvSpPr>
        <p:spPr>
          <a:xfrm>
            <a:off x="423950" y="3627275"/>
            <a:ext cx="1410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Testing Samples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9" name="Google Shape;209;p34"/>
          <p:cNvSpPr/>
          <p:nvPr/>
        </p:nvSpPr>
        <p:spPr>
          <a:xfrm>
            <a:off x="5733000" y="2120150"/>
            <a:ext cx="542400" cy="3279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0" name="Google Shape;210;p34"/>
          <p:cNvSpPr/>
          <p:nvPr/>
        </p:nvSpPr>
        <p:spPr>
          <a:xfrm>
            <a:off x="3722125" y="2120150"/>
            <a:ext cx="542400" cy="3279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1" name="Google Shape;211;p34"/>
          <p:cNvSpPr/>
          <p:nvPr/>
        </p:nvSpPr>
        <p:spPr>
          <a:xfrm rot="1819354">
            <a:off x="1919670" y="1775840"/>
            <a:ext cx="542518" cy="327804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2" name="Google Shape;212;p34"/>
          <p:cNvSpPr/>
          <p:nvPr/>
        </p:nvSpPr>
        <p:spPr>
          <a:xfrm rot="-2134249">
            <a:off x="1919652" y="2614535"/>
            <a:ext cx="542539" cy="327749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Population vs Sampling Frame vs Sample</a:t>
            </a:r>
            <a:endParaRPr/>
          </a:p>
        </p:txBody>
      </p:sp>
      <p:pic>
        <p:nvPicPr>
          <p:cNvPr id="218" name="Google Shape;218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60688" y="1447100"/>
            <a:ext cx="1864475" cy="1864475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35"/>
          <p:cNvSpPr txBox="1"/>
          <p:nvPr/>
        </p:nvSpPr>
        <p:spPr>
          <a:xfrm>
            <a:off x="6592324" y="3662525"/>
            <a:ext cx="2091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(Entire) Population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0" name="Google Shape;220;p35"/>
          <p:cNvSpPr txBox="1"/>
          <p:nvPr/>
        </p:nvSpPr>
        <p:spPr>
          <a:xfrm>
            <a:off x="4060673" y="3662525"/>
            <a:ext cx="186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Sampling Frame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1" name="Google Shape;221;p35"/>
          <p:cNvSpPr txBox="1"/>
          <p:nvPr/>
        </p:nvSpPr>
        <p:spPr>
          <a:xfrm>
            <a:off x="2589438" y="3662525"/>
            <a:ext cx="1016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22" name="Google Shape;222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12149" y="1488125"/>
            <a:ext cx="2851326" cy="186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2900" y="1122119"/>
            <a:ext cx="672400" cy="50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92900" y="3127571"/>
            <a:ext cx="672400" cy="499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35"/>
          <p:cNvPicPr preferRelativeResize="0"/>
          <p:nvPr/>
        </p:nvPicPr>
        <p:blipFill rotWithShape="1">
          <a:blip r:embed="rId7">
            <a:alphaModFix/>
          </a:blip>
          <a:srcRect b="0" l="0" r="0" t="646"/>
          <a:stretch/>
        </p:blipFill>
        <p:spPr>
          <a:xfrm>
            <a:off x="2637950" y="1992125"/>
            <a:ext cx="1050800" cy="856475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35"/>
          <p:cNvSpPr txBox="1"/>
          <p:nvPr/>
        </p:nvSpPr>
        <p:spPr>
          <a:xfrm>
            <a:off x="423950" y="1631075"/>
            <a:ext cx="1410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Training Samples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7" name="Google Shape;227;p35"/>
          <p:cNvSpPr txBox="1"/>
          <p:nvPr/>
        </p:nvSpPr>
        <p:spPr>
          <a:xfrm>
            <a:off x="423950" y="3627275"/>
            <a:ext cx="1410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Testing Samples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8" name="Google Shape;228;p35"/>
          <p:cNvSpPr/>
          <p:nvPr/>
        </p:nvSpPr>
        <p:spPr>
          <a:xfrm>
            <a:off x="5733000" y="2120150"/>
            <a:ext cx="542400" cy="3279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9" name="Google Shape;229;p35"/>
          <p:cNvSpPr/>
          <p:nvPr/>
        </p:nvSpPr>
        <p:spPr>
          <a:xfrm>
            <a:off x="3722125" y="2120150"/>
            <a:ext cx="542400" cy="3279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0" name="Google Shape;230;p35"/>
          <p:cNvSpPr/>
          <p:nvPr/>
        </p:nvSpPr>
        <p:spPr>
          <a:xfrm rot="1819354">
            <a:off x="1919670" y="1775840"/>
            <a:ext cx="542518" cy="327804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1" name="Google Shape;231;p35"/>
          <p:cNvSpPr/>
          <p:nvPr/>
        </p:nvSpPr>
        <p:spPr>
          <a:xfrm rot="-2134249">
            <a:off x="1919652" y="2614535"/>
            <a:ext cx="542539" cy="327749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32" name="Google Shape;232;p35"/>
          <p:cNvGrpSpPr/>
          <p:nvPr/>
        </p:nvGrpSpPr>
        <p:grpSpPr>
          <a:xfrm>
            <a:off x="1930694" y="903681"/>
            <a:ext cx="527519" cy="459569"/>
            <a:chOff x="2679181" y="1474081"/>
            <a:chExt cx="527519" cy="459569"/>
          </a:xfrm>
        </p:grpSpPr>
        <p:pic>
          <p:nvPicPr>
            <p:cNvPr id="233" name="Google Shape;233;p3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1626876">
              <a:off x="2734875" y="1529775"/>
              <a:ext cx="322050" cy="322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4" name="Google Shape;234;p3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2884650" y="1611600"/>
              <a:ext cx="322051" cy="3220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5" name="Google Shape;235;p35"/>
          <p:cNvSpPr txBox="1"/>
          <p:nvPr/>
        </p:nvSpPr>
        <p:spPr>
          <a:xfrm>
            <a:off x="1245888" y="1335963"/>
            <a:ext cx="2048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Randomly</a:t>
            </a:r>
            <a:r>
              <a:rPr lang="en" sz="12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 divide</a:t>
            </a:r>
            <a:endParaRPr sz="120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36" name="Google Shape;236;p35"/>
          <p:cNvGrpSpPr/>
          <p:nvPr/>
        </p:nvGrpSpPr>
        <p:grpSpPr>
          <a:xfrm>
            <a:off x="1930694" y="3069556"/>
            <a:ext cx="527519" cy="459569"/>
            <a:chOff x="2679181" y="1474081"/>
            <a:chExt cx="527519" cy="459569"/>
          </a:xfrm>
        </p:grpSpPr>
        <p:pic>
          <p:nvPicPr>
            <p:cNvPr id="237" name="Google Shape;237;p3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1626876">
              <a:off x="2734875" y="1529775"/>
              <a:ext cx="322050" cy="322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8" name="Google Shape;238;p3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2884650" y="1611600"/>
              <a:ext cx="322051" cy="3220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9" name="Google Shape;239;p35"/>
          <p:cNvSpPr txBox="1"/>
          <p:nvPr/>
        </p:nvSpPr>
        <p:spPr>
          <a:xfrm>
            <a:off x="1245888" y="3501838"/>
            <a:ext cx="2048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Randomly</a:t>
            </a:r>
            <a:r>
              <a:rPr lang="en" sz="12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2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divide</a:t>
            </a:r>
            <a:endParaRPr sz="120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245" name="Google Shape;245;p36"/>
          <p:cNvSpPr txBox="1"/>
          <p:nvPr>
            <p:ph idx="1" type="body"/>
          </p:nvPr>
        </p:nvSpPr>
        <p:spPr>
          <a:xfrm>
            <a:off x="2556725" y="396895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1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246" name="Google Shape;246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7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now have our testing data separated from our training data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can we measure how well our classifier is performing?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To quantify testing measurements (just like how you get scores from a test) we use a </a:t>
            </a:r>
            <a:r>
              <a:rPr b="1" lang="en"/>
              <a:t>confusion matrix</a:t>
            </a:r>
            <a:endParaRPr b="1"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37"/>
          <p:cNvSpPr txBox="1"/>
          <p:nvPr>
            <p:ph type="title"/>
          </p:nvPr>
        </p:nvSpPr>
        <p:spPr>
          <a:xfrm>
            <a:off x="311700" y="445025"/>
            <a:ext cx="2892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53" name="Google Shape;25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60349" y="2816225"/>
            <a:ext cx="3356300" cy="18959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4" name="Google Shape;254;p37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255" name="Google Shape;255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6" name="Google Shape;256;p37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57" name="Google Shape;257;p37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12 - 48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58" name="Google Shape;258;p37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3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:42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259" name="Google Shape;259;p37">
            <a:hlinkClick r:id="rId5"/>
          </p:cNvPr>
          <p:cNvSpPr/>
          <p:nvPr/>
        </p:nvSpPr>
        <p:spPr>
          <a:xfrm>
            <a:off x="8289575" y="8265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Below we see an example confusion matrix recorded for a classifier which predicts clap and whistle sounds</a:t>
            </a:r>
            <a:endParaRPr b="1"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66" name="Google Shape;26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60349" y="2816225"/>
            <a:ext cx="3356300" cy="1895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1" name="Google Shape;271;p39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272" name="Google Shape;272;p39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273" name="Google Shape;273;p39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274" name="Google Shape;274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3" name="Google Shape;283;p40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284" name="Google Shape;284;p40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285" name="Google Shape;285;p40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286" name="Google Shape;286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90" name="Google Shape;290;p40"/>
          <p:cNvCxnSpPr/>
          <p:nvPr/>
        </p:nvCxnSpPr>
        <p:spPr>
          <a:xfrm>
            <a:off x="4159350" y="2610300"/>
            <a:ext cx="2730600" cy="66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91" name="Google Shape;291;p40"/>
          <p:cNvSpPr txBox="1"/>
          <p:nvPr/>
        </p:nvSpPr>
        <p:spPr>
          <a:xfrm>
            <a:off x="2079625" y="4093900"/>
            <a:ext cx="525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This is what the actual, correct classification is…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92" name="Google Shape;292;p40"/>
          <p:cNvCxnSpPr/>
          <p:nvPr/>
        </p:nvCxnSpPr>
        <p:spPr>
          <a:xfrm>
            <a:off x="4159350" y="3442000"/>
            <a:ext cx="2730600" cy="66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7" name="Google Shape;297;p41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298" name="Google Shape;298;p41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299" name="Google Shape;299;p41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00" name="Google Shape;300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04" name="Google Shape;304;p41"/>
          <p:cNvCxnSpPr/>
          <p:nvPr/>
        </p:nvCxnSpPr>
        <p:spPr>
          <a:xfrm flipH="1" rot="10800000">
            <a:off x="3853388" y="2388213"/>
            <a:ext cx="3056100" cy="63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05" name="Google Shape;305;p41"/>
          <p:cNvSpPr/>
          <p:nvPr/>
        </p:nvSpPr>
        <p:spPr>
          <a:xfrm>
            <a:off x="4261775" y="28985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8 + 2 = 10 actual claps sounds used to test this classifier.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0" name="Google Shape;310;p42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11" name="Google Shape;311;p42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12" name="Google Shape;312;p42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13" name="Google Shape;313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7" name="Google Shape;317;p42"/>
          <p:cNvCxnSpPr/>
          <p:nvPr/>
        </p:nvCxnSpPr>
        <p:spPr>
          <a:xfrm flipH="1" rot="10800000">
            <a:off x="3886088" y="3198613"/>
            <a:ext cx="3056100" cy="63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18" name="Google Shape;318;p42"/>
          <p:cNvSpPr/>
          <p:nvPr/>
        </p:nvSpPr>
        <p:spPr>
          <a:xfrm>
            <a:off x="4294475" y="37089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3 + 7 = 10 actual whistle sounds used to test this classifier.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3" name="Google Shape;323;p43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24" name="Google Shape;324;p43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25" name="Google Shape;325;p43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26" name="Google Shape;326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30" name="Google Shape;330;p43"/>
          <p:cNvCxnSpPr/>
          <p:nvPr/>
        </p:nvCxnSpPr>
        <p:spPr>
          <a:xfrm>
            <a:off x="4798425" y="2270450"/>
            <a:ext cx="6600" cy="15360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31" name="Google Shape;331;p43"/>
          <p:cNvSpPr txBox="1"/>
          <p:nvPr/>
        </p:nvSpPr>
        <p:spPr>
          <a:xfrm>
            <a:off x="3644450" y="4080825"/>
            <a:ext cx="4140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This is what the classifier predicted…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32" name="Google Shape;332;p43"/>
          <p:cNvCxnSpPr/>
          <p:nvPr/>
        </p:nvCxnSpPr>
        <p:spPr>
          <a:xfrm>
            <a:off x="6261813" y="2270450"/>
            <a:ext cx="6600" cy="15360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" name="Google Shape;337;p44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38" name="Google Shape;338;p44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39" name="Google Shape;339;p44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40" name="Google Shape;340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44"/>
          <p:cNvSpPr/>
          <p:nvPr/>
        </p:nvSpPr>
        <p:spPr>
          <a:xfrm>
            <a:off x="4578450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9" name="Google Shape;349;p45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50" name="Google Shape;350;p45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51" name="Google Shape;351;p45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52" name="Google Shape;352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45"/>
          <p:cNvSpPr/>
          <p:nvPr/>
        </p:nvSpPr>
        <p:spPr>
          <a:xfrm>
            <a:off x="4578450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57" name="Google Shape;357;p45"/>
          <p:cNvCxnSpPr>
            <a:stCxn id="353" idx="3"/>
            <a:endCxn id="356" idx="2"/>
          </p:cNvCxnSpPr>
          <p:nvPr/>
        </p:nvCxnSpPr>
        <p:spPr>
          <a:xfrm>
            <a:off x="3644438" y="2629788"/>
            <a:ext cx="933900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58" name="Google Shape;358;p45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8 actual claps…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3" name="Google Shape;363;p46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64" name="Google Shape;364;p46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65" name="Google Shape;365;p46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66" name="Google Shape;366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Google Shape;368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370" name="Google Shape;370;p46"/>
          <p:cNvSpPr/>
          <p:nvPr/>
        </p:nvSpPr>
        <p:spPr>
          <a:xfrm>
            <a:off x="4578450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71" name="Google Shape;371;p46"/>
          <p:cNvCxnSpPr>
            <a:stCxn id="366" idx="2"/>
            <a:endCxn id="370" idx="0"/>
          </p:cNvCxnSpPr>
          <p:nvPr/>
        </p:nvCxnSpPr>
        <p:spPr>
          <a:xfrm>
            <a:off x="4803900" y="2146213"/>
            <a:ext cx="0" cy="2745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72" name="Google Shape;372;p46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8 actual claps which were predicted as claps!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7" name="Google Shape;377;p47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78" name="Google Shape;378;p47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79" name="Google Shape;379;p47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80" name="Google Shape;380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47"/>
          <p:cNvSpPr/>
          <p:nvPr/>
        </p:nvSpPr>
        <p:spPr>
          <a:xfrm>
            <a:off x="4578450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85" name="Google Shape;385;p47"/>
          <p:cNvCxnSpPr>
            <a:stCxn id="380" idx="2"/>
            <a:endCxn id="384" idx="0"/>
          </p:cNvCxnSpPr>
          <p:nvPr/>
        </p:nvCxnSpPr>
        <p:spPr>
          <a:xfrm>
            <a:off x="4803900" y="2146213"/>
            <a:ext cx="0" cy="2745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86" name="Google Shape;386;p47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8 actual claps which were predicted as claps!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7" name="Google Shape;387;p47"/>
          <p:cNvSpPr/>
          <p:nvPr/>
        </p:nvSpPr>
        <p:spPr>
          <a:xfrm>
            <a:off x="6087300" y="344302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2" name="Google Shape;392;p48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93" name="Google Shape;393;p48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94" name="Google Shape;394;p48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95" name="Google Shape;395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48"/>
          <p:cNvSpPr/>
          <p:nvPr/>
        </p:nvSpPr>
        <p:spPr>
          <a:xfrm>
            <a:off x="6039663" y="2420675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4" name="Google Shape;404;p49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05" name="Google Shape;405;p49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06" name="Google Shape;406;p49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07" name="Google Shape;407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49"/>
          <p:cNvSpPr/>
          <p:nvPr/>
        </p:nvSpPr>
        <p:spPr>
          <a:xfrm>
            <a:off x="6039663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12" name="Google Shape;412;p49"/>
          <p:cNvCxnSpPr>
            <a:stCxn id="408" idx="3"/>
            <a:endCxn id="411" idx="2"/>
          </p:cNvCxnSpPr>
          <p:nvPr/>
        </p:nvCxnSpPr>
        <p:spPr>
          <a:xfrm>
            <a:off x="3644438" y="2629788"/>
            <a:ext cx="2395200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13" name="Google Shape;413;p49"/>
          <p:cNvSpPr/>
          <p:nvPr/>
        </p:nvSpPr>
        <p:spPr>
          <a:xfrm>
            <a:off x="4261775" y="28985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2 actual claps…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8" name="Google Shape;418;p50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19" name="Google Shape;419;p50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20" name="Google Shape;420;p50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21" name="Google Shape;421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25" name="Google Shape;425;p50"/>
          <p:cNvSpPr/>
          <p:nvPr/>
        </p:nvSpPr>
        <p:spPr>
          <a:xfrm>
            <a:off x="6039663" y="2420713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26" name="Google Shape;426;p50"/>
          <p:cNvCxnSpPr>
            <a:stCxn id="423" idx="2"/>
            <a:endCxn id="425" idx="0"/>
          </p:cNvCxnSpPr>
          <p:nvPr/>
        </p:nvCxnSpPr>
        <p:spPr>
          <a:xfrm>
            <a:off x="6265113" y="2194913"/>
            <a:ext cx="0" cy="225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27" name="Google Shape;427;p50"/>
          <p:cNvSpPr/>
          <p:nvPr/>
        </p:nvSpPr>
        <p:spPr>
          <a:xfrm>
            <a:off x="4261775" y="28985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2 actual claps which were predicted as whistles!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2" name="Google Shape;432;p51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33" name="Google Shape;433;p51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34" name="Google Shape;434;p51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35" name="Google Shape;435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8" name="Google Shape;438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51"/>
          <p:cNvSpPr/>
          <p:nvPr/>
        </p:nvSpPr>
        <p:spPr>
          <a:xfrm>
            <a:off x="6039663" y="2420713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40" name="Google Shape;440;p51"/>
          <p:cNvCxnSpPr>
            <a:stCxn id="437" idx="2"/>
            <a:endCxn id="439" idx="0"/>
          </p:cNvCxnSpPr>
          <p:nvPr/>
        </p:nvCxnSpPr>
        <p:spPr>
          <a:xfrm>
            <a:off x="6265113" y="2194913"/>
            <a:ext cx="0" cy="225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41" name="Google Shape;441;p51"/>
          <p:cNvSpPr/>
          <p:nvPr/>
        </p:nvSpPr>
        <p:spPr>
          <a:xfrm>
            <a:off x="4261775" y="28985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2 actual claps which were predicted as whistles!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2" name="Google Shape;442;p51"/>
          <p:cNvSpPr/>
          <p:nvPr/>
        </p:nvSpPr>
        <p:spPr>
          <a:xfrm>
            <a:off x="5252763" y="3606400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incorrect!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7" name="Google Shape;447;p52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48" name="Google Shape;448;p52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49" name="Google Shape;449;p52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50" name="Google Shape;450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3" name="Google Shape;453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52"/>
          <p:cNvSpPr/>
          <p:nvPr/>
        </p:nvSpPr>
        <p:spPr>
          <a:xfrm>
            <a:off x="45784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9" name="Google Shape;459;p53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60" name="Google Shape;460;p53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61" name="Google Shape;461;p53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62" name="Google Shape;462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3" name="Google Shape;463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4" name="Google Shape;464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5" name="Google Shape;465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66" name="Google Shape;466;p53"/>
          <p:cNvSpPr/>
          <p:nvPr/>
        </p:nvSpPr>
        <p:spPr>
          <a:xfrm>
            <a:off x="45784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67" name="Google Shape;467;p53"/>
          <p:cNvCxnSpPr>
            <a:stCxn id="465" idx="3"/>
            <a:endCxn id="466" idx="2"/>
          </p:cNvCxnSpPr>
          <p:nvPr/>
        </p:nvCxnSpPr>
        <p:spPr>
          <a:xfrm>
            <a:off x="3693150" y="3445300"/>
            <a:ext cx="885300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68" name="Google Shape;468;p53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3 actual whistles …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3" name="Google Shape;473;p54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74" name="Google Shape;474;p54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75" name="Google Shape;475;p54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76" name="Google Shape;476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9" name="Google Shape;479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80" name="Google Shape;480;p54"/>
          <p:cNvSpPr/>
          <p:nvPr/>
        </p:nvSpPr>
        <p:spPr>
          <a:xfrm>
            <a:off x="45784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81" name="Google Shape;481;p54"/>
          <p:cNvCxnSpPr>
            <a:endCxn id="480" idx="0"/>
          </p:cNvCxnSpPr>
          <p:nvPr/>
        </p:nvCxnSpPr>
        <p:spPr>
          <a:xfrm>
            <a:off x="4803913" y="2146288"/>
            <a:ext cx="0" cy="1089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82" name="Google Shape;482;p54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3 actual whistles which were predicted as claps!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7" name="Google Shape;487;p55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88" name="Google Shape;488;p55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89" name="Google Shape;489;p55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90" name="Google Shape;490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1" name="Google Shape;491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Google Shape;493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55"/>
          <p:cNvSpPr/>
          <p:nvPr/>
        </p:nvSpPr>
        <p:spPr>
          <a:xfrm>
            <a:off x="45784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95" name="Google Shape;495;p55"/>
          <p:cNvCxnSpPr>
            <a:endCxn id="494" idx="0"/>
          </p:cNvCxnSpPr>
          <p:nvPr/>
        </p:nvCxnSpPr>
        <p:spPr>
          <a:xfrm>
            <a:off x="4803913" y="2146288"/>
            <a:ext cx="0" cy="1089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96" name="Google Shape;496;p55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3 actual whistles which were predicted as claps!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97" name="Google Shape;497;p55"/>
          <p:cNvSpPr/>
          <p:nvPr/>
        </p:nvSpPr>
        <p:spPr>
          <a:xfrm>
            <a:off x="6087300" y="344302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incorrect!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" name="Google Shape;502;p56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503" name="Google Shape;503;p56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04" name="Google Shape;504;p56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05" name="Google Shape;505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6" name="Google Shape;506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7" name="Google Shape;507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8" name="Google Shape;508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09" name="Google Shape;509;p56"/>
          <p:cNvSpPr/>
          <p:nvPr/>
        </p:nvSpPr>
        <p:spPr>
          <a:xfrm>
            <a:off x="60396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4" name="Google Shape;514;p57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515" name="Google Shape;515;p57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16" name="Google Shape;516;p57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17" name="Google Shape;517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8" name="Google Shape;518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21" name="Google Shape;521;p57"/>
          <p:cNvSpPr/>
          <p:nvPr/>
        </p:nvSpPr>
        <p:spPr>
          <a:xfrm>
            <a:off x="60396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22" name="Google Shape;522;p57"/>
          <p:cNvCxnSpPr>
            <a:stCxn id="520" idx="3"/>
            <a:endCxn id="521" idx="2"/>
          </p:cNvCxnSpPr>
          <p:nvPr/>
        </p:nvCxnSpPr>
        <p:spPr>
          <a:xfrm>
            <a:off x="3693150" y="3445300"/>
            <a:ext cx="2346600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523" name="Google Shape;523;p57"/>
          <p:cNvSpPr/>
          <p:nvPr/>
        </p:nvSpPr>
        <p:spPr>
          <a:xfrm>
            <a:off x="3921375" y="37982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7 actual whistles …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8" name="Google Shape;528;p58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529" name="Google Shape;529;p58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30" name="Google Shape;530;p58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31" name="Google Shape;531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4" name="Google Shape;534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p58"/>
          <p:cNvSpPr/>
          <p:nvPr/>
        </p:nvSpPr>
        <p:spPr>
          <a:xfrm>
            <a:off x="60396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36" name="Google Shape;536;p58"/>
          <p:cNvCxnSpPr>
            <a:stCxn id="533" idx="2"/>
            <a:endCxn id="535" idx="0"/>
          </p:cNvCxnSpPr>
          <p:nvPr/>
        </p:nvCxnSpPr>
        <p:spPr>
          <a:xfrm>
            <a:off x="6265113" y="2194913"/>
            <a:ext cx="0" cy="10413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537" name="Google Shape;537;p58"/>
          <p:cNvSpPr/>
          <p:nvPr/>
        </p:nvSpPr>
        <p:spPr>
          <a:xfrm>
            <a:off x="3921375" y="37982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7 actual whistles which were predicted as whistles!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2" name="Google Shape;542;p59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543" name="Google Shape;543;p59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44" name="Google Shape;544;p59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45" name="Google Shape;545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6" name="Google Shape;546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7" name="Google Shape;547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8" name="Google Shape;548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49" name="Google Shape;549;p59"/>
          <p:cNvSpPr/>
          <p:nvPr/>
        </p:nvSpPr>
        <p:spPr>
          <a:xfrm>
            <a:off x="60396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50" name="Google Shape;550;p59"/>
          <p:cNvCxnSpPr>
            <a:stCxn id="547" idx="2"/>
            <a:endCxn id="549" idx="0"/>
          </p:cNvCxnSpPr>
          <p:nvPr/>
        </p:nvCxnSpPr>
        <p:spPr>
          <a:xfrm>
            <a:off x="6265113" y="2194913"/>
            <a:ext cx="0" cy="10413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551" name="Google Shape;551;p59"/>
          <p:cNvSpPr/>
          <p:nvPr/>
        </p:nvSpPr>
        <p:spPr>
          <a:xfrm>
            <a:off x="3921375" y="37982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7 actual whistles which were predicted as whistles!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2" name="Google Shape;552;p59"/>
          <p:cNvSpPr/>
          <p:nvPr/>
        </p:nvSpPr>
        <p:spPr>
          <a:xfrm>
            <a:off x="4884750" y="453447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7" name="Google Shape;557;p60"/>
          <p:cNvGraphicFramePr/>
          <p:nvPr/>
        </p:nvGraphicFramePr>
        <p:xfrm>
          <a:off x="2984125" y="8261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558" name="Google Shape;558;p60"/>
          <p:cNvSpPr txBox="1"/>
          <p:nvPr/>
        </p:nvSpPr>
        <p:spPr>
          <a:xfrm>
            <a:off x="4517875" y="4224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59" name="Google Shape;559;p60"/>
          <p:cNvSpPr txBox="1"/>
          <p:nvPr/>
        </p:nvSpPr>
        <p:spPr>
          <a:xfrm rot="-5400000">
            <a:off x="2209200" y="19344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60" name="Google Shape;560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27263" y="8812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1" name="Google Shape;561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9238" y="16934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2" name="Google Shape;562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64125" y="8812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" name="Google Shape;563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9250" y="24845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64" name="Google Shape;564;p60"/>
          <p:cNvSpPr txBox="1"/>
          <p:nvPr/>
        </p:nvSpPr>
        <p:spPr>
          <a:xfrm>
            <a:off x="1722934" y="3386450"/>
            <a:ext cx="64020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8 actual claps which were predicted as claps.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2 actual claps which were predicted as whistles.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10 clap sounds were used to test this classifier.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3 actual whistles which were predicted as claps.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7 actual whistles where were predicted as whistles.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10 whistle sounds were used to test this classifier.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9" name="Google Shape;569;p61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sp>
        <p:nvSpPr>
          <p:cNvPr id="570" name="Google Shape;570;p61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71" name="Google Shape;571;p61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72" name="Google Shape;572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4" name="Google Shape;574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5" name="Google Shape;575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6" name="Google Shape;576;p6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Ideal Classifier </a:t>
            </a:r>
            <a:r>
              <a:rPr lang="en"/>
              <a:t>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77" name="Google Shape;577;p61"/>
          <p:cNvSpPr txBox="1"/>
          <p:nvPr/>
        </p:nvSpPr>
        <p:spPr>
          <a:xfrm>
            <a:off x="788348" y="4079225"/>
            <a:ext cx="75132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 the ideal classifier, </a:t>
            </a: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 confusion matrix would have values only on a diagonal. This would mean all the classes were correctly classified.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2" name="Google Shape;582;p62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sp>
        <p:nvSpPr>
          <p:cNvPr id="583" name="Google Shape;583;p62"/>
          <p:cNvSpPr/>
          <p:nvPr/>
        </p:nvSpPr>
        <p:spPr>
          <a:xfrm rot="1811971">
            <a:off x="4340880" y="2728884"/>
            <a:ext cx="2499540" cy="677289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E93761">
              <a:alpha val="48430"/>
            </a:srgbClr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4" name="Google Shape;584;p62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85" name="Google Shape;585;p62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86" name="Google Shape;586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7" name="Google Shape;587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8" name="Google Shape;588;p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Google Shape;589;p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90" name="Google Shape;590;p6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Ideal Classifier 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1" name="Google Shape;591;p62"/>
          <p:cNvSpPr txBox="1"/>
          <p:nvPr/>
        </p:nvSpPr>
        <p:spPr>
          <a:xfrm>
            <a:off x="788348" y="4079225"/>
            <a:ext cx="75132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 the ideal classifier, the confusion matrix would have values only on a diagonal. This would mean all the classes were correctly classified.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6" name="Google Shape;596;p63"/>
          <p:cNvGraphicFramePr/>
          <p:nvPr/>
        </p:nvGraphicFramePr>
        <p:xfrm>
          <a:off x="2632200" y="2440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597" name="Google Shape;597;p63"/>
          <p:cNvSpPr txBox="1"/>
          <p:nvPr/>
        </p:nvSpPr>
        <p:spPr>
          <a:xfrm>
            <a:off x="4165950" y="2036763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98" name="Google Shape;598;p63"/>
          <p:cNvSpPr txBox="1"/>
          <p:nvPr/>
        </p:nvSpPr>
        <p:spPr>
          <a:xfrm rot="-5400000">
            <a:off x="1857275" y="3548738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99" name="Google Shape;599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251990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330771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1" name="Google Shape;601;p6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2536762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2" name="Google Shape;602;p6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4140662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603" name="Google Shape;603;p63"/>
          <p:cNvSpPr txBox="1"/>
          <p:nvPr/>
        </p:nvSpPr>
        <p:spPr>
          <a:xfrm>
            <a:off x="4171000" y="25253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4" name="Google Shape;604;p63"/>
          <p:cNvSpPr txBox="1"/>
          <p:nvPr/>
        </p:nvSpPr>
        <p:spPr>
          <a:xfrm>
            <a:off x="2664875" y="33077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5" name="Google Shape;605;p63"/>
          <p:cNvSpPr txBox="1"/>
          <p:nvPr/>
        </p:nvSpPr>
        <p:spPr>
          <a:xfrm>
            <a:off x="5669700" y="25253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6" name="Google Shape;606;p63"/>
          <p:cNvSpPr txBox="1"/>
          <p:nvPr/>
        </p:nvSpPr>
        <p:spPr>
          <a:xfrm>
            <a:off x="2724250" y="41406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7" name="Google Shape;607;p63"/>
          <p:cNvSpPr txBox="1"/>
          <p:nvPr>
            <p:ph idx="1" type="body"/>
          </p:nvPr>
        </p:nvSpPr>
        <p:spPr>
          <a:xfrm>
            <a:off x="311700" y="1152475"/>
            <a:ext cx="8520600" cy="11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Below we see another example of a confusion matrix.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one is for a classifier which predicts images of parrots or eagles</a:t>
            </a:r>
            <a:endParaRPr/>
          </a:p>
        </p:txBody>
      </p:sp>
      <p:sp>
        <p:nvSpPr>
          <p:cNvPr id="608" name="Google Shape;608;p6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Another </a:t>
            </a:r>
            <a:r>
              <a:rPr lang="en"/>
              <a:t>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3" name="Google Shape;613;p64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14" name="Google Shape;614;p64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15" name="Google Shape;615;p64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616" name="Google Shape;616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7" name="Google Shape;617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8" name="Google Shape;618;p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9" name="Google Shape;619;p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620" name="Google Shape;620;p64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1" name="Google Shape;621;p64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2" name="Google Shape;622;p64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3" name="Google Shape;623;p64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7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8" name="Google Shape;628;p65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29" name="Google Shape;629;p65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30" name="Google Shape;630;p65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631" name="Google Shape;631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2" name="Google Shape;632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4" name="Google Shape;634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35" name="Google Shape;635;p65"/>
          <p:cNvCxnSpPr/>
          <p:nvPr/>
        </p:nvCxnSpPr>
        <p:spPr>
          <a:xfrm>
            <a:off x="4159350" y="2610300"/>
            <a:ext cx="2730600" cy="66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636" name="Google Shape;636;p65"/>
          <p:cNvCxnSpPr/>
          <p:nvPr/>
        </p:nvCxnSpPr>
        <p:spPr>
          <a:xfrm>
            <a:off x="4159350" y="3442000"/>
            <a:ext cx="2730600" cy="66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637" name="Google Shape;637;p65"/>
          <p:cNvSpPr txBox="1"/>
          <p:nvPr/>
        </p:nvSpPr>
        <p:spPr>
          <a:xfrm>
            <a:off x="2079625" y="4093900"/>
            <a:ext cx="525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This is what the actual, correct classification is…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8" name="Google Shape;638;p65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9" name="Google Shape;639;p65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0" name="Google Shape;640;p65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1" name="Google Shape;641;p65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6" name="Google Shape;646;p66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47" name="Google Shape;647;p66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48" name="Google Shape;648;p66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649" name="Google Shape;649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0" name="Google Shape;650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1" name="Google Shape;651;p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2" name="Google Shape;652;p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653" name="Google Shape;653;p66"/>
          <p:cNvSpPr/>
          <p:nvPr/>
        </p:nvSpPr>
        <p:spPr>
          <a:xfrm>
            <a:off x="6798400" y="2147263"/>
            <a:ext cx="2024700" cy="9651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12 + 3 = 15 images of parrots were used to test this classifier.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4" name="Google Shape;654;p66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5" name="Google Shape;655;p66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6" name="Google Shape;656;p66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7" name="Google Shape;657;p66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658" name="Google Shape;658;p66"/>
          <p:cNvCxnSpPr/>
          <p:nvPr/>
        </p:nvCxnSpPr>
        <p:spPr>
          <a:xfrm>
            <a:off x="3668788" y="2478255"/>
            <a:ext cx="3129600" cy="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2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3" name="Google Shape;663;p67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64" name="Google Shape;664;p67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65" name="Google Shape;665;p67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666" name="Google Shape;666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7" name="Google Shape;667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8" name="Google Shape;668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670" name="Google Shape;670;p67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1" name="Google Shape;671;p67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2" name="Google Shape;672;p67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3" name="Google Shape;673;p67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4" name="Google Shape;674;p67"/>
          <p:cNvSpPr/>
          <p:nvPr/>
        </p:nvSpPr>
        <p:spPr>
          <a:xfrm>
            <a:off x="6798400" y="2963313"/>
            <a:ext cx="2024700" cy="9651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4 + 16 = 20 images of eagles were used to test this classifier.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675" name="Google Shape;675;p67"/>
          <p:cNvCxnSpPr/>
          <p:nvPr/>
        </p:nvCxnSpPr>
        <p:spPr>
          <a:xfrm>
            <a:off x="3668788" y="3294305"/>
            <a:ext cx="3129600" cy="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0" name="Google Shape;680;p68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81" name="Google Shape;681;p68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82" name="Google Shape;682;p68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683" name="Google Shape;683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84" name="Google Shape;684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85" name="Google Shape;685;p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6" name="Google Shape;686;p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87" name="Google Shape;687;p68"/>
          <p:cNvCxnSpPr/>
          <p:nvPr/>
        </p:nvCxnSpPr>
        <p:spPr>
          <a:xfrm>
            <a:off x="4798425" y="2270450"/>
            <a:ext cx="6600" cy="15360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688" name="Google Shape;688;p68"/>
          <p:cNvSpPr txBox="1"/>
          <p:nvPr/>
        </p:nvSpPr>
        <p:spPr>
          <a:xfrm>
            <a:off x="3644450" y="4080825"/>
            <a:ext cx="4140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This is what the classifier predicted…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689" name="Google Shape;689;p68"/>
          <p:cNvCxnSpPr/>
          <p:nvPr/>
        </p:nvCxnSpPr>
        <p:spPr>
          <a:xfrm>
            <a:off x="6261813" y="2270450"/>
            <a:ext cx="6600" cy="15360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690" name="Google Shape;690;p68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1" name="Google Shape;691;p68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2" name="Google Shape;692;p68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3" name="Google Shape;693;p68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7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8" name="Google Shape;698;p69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99" name="Google Shape;699;p69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00" name="Google Shape;700;p69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701" name="Google Shape;701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2" name="Google Shape;702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3" name="Google Shape;703;p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4" name="Google Shape;704;p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05" name="Google Shape;705;p69"/>
          <p:cNvSpPr/>
          <p:nvPr/>
        </p:nvSpPr>
        <p:spPr>
          <a:xfrm>
            <a:off x="4578450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06" name="Google Shape;706;p69"/>
          <p:cNvCxnSpPr>
            <a:endCxn id="705" idx="0"/>
          </p:cNvCxnSpPr>
          <p:nvPr/>
        </p:nvCxnSpPr>
        <p:spPr>
          <a:xfrm>
            <a:off x="4803900" y="2146188"/>
            <a:ext cx="0" cy="2745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07" name="Google Shape;707;p69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12 </a:t>
            </a:r>
            <a:r>
              <a:rPr b="1" lang="en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</a:rPr>
              <a:t>actual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parrots which were </a:t>
            </a:r>
            <a:r>
              <a:rPr b="1" lang="en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predicted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as parrots!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08" name="Google Shape;708;p69"/>
          <p:cNvSpPr/>
          <p:nvPr/>
        </p:nvSpPr>
        <p:spPr>
          <a:xfrm>
            <a:off x="6178800" y="348817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09" name="Google Shape;709;p69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10" name="Google Shape;710;p69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11" name="Google Shape;711;p69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12" name="Google Shape;712;p69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13" name="Google Shape;713;p69"/>
          <p:cNvCxnSpPr>
            <a:stCxn id="702" idx="3"/>
            <a:endCxn id="705" idx="2"/>
          </p:cNvCxnSpPr>
          <p:nvPr/>
        </p:nvCxnSpPr>
        <p:spPr>
          <a:xfrm>
            <a:off x="3668788" y="2629805"/>
            <a:ext cx="909600" cy="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7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8" name="Google Shape;718;p70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719" name="Google Shape;719;p70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20" name="Google Shape;720;p70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721" name="Google Shape;721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2" name="Google Shape;722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3" name="Google Shape;723;p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4" name="Google Shape;724;p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25" name="Google Shape;725;p70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26" name="Google Shape;726;p70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27" name="Google Shape;727;p70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28" name="Google Shape;728;p70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29" name="Google Shape;729;p70"/>
          <p:cNvCxnSpPr>
            <a:stCxn id="722" idx="3"/>
            <a:endCxn id="730" idx="2"/>
          </p:cNvCxnSpPr>
          <p:nvPr/>
        </p:nvCxnSpPr>
        <p:spPr>
          <a:xfrm>
            <a:off x="3668788" y="2629805"/>
            <a:ext cx="2370900" cy="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30" name="Google Shape;730;p70"/>
          <p:cNvSpPr/>
          <p:nvPr/>
        </p:nvSpPr>
        <p:spPr>
          <a:xfrm>
            <a:off x="6039663" y="2420713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31" name="Google Shape;731;p70"/>
          <p:cNvCxnSpPr>
            <a:endCxn id="730" idx="0"/>
          </p:cNvCxnSpPr>
          <p:nvPr/>
        </p:nvCxnSpPr>
        <p:spPr>
          <a:xfrm>
            <a:off x="6265113" y="2194813"/>
            <a:ext cx="0" cy="225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32" name="Google Shape;732;p70"/>
          <p:cNvSpPr/>
          <p:nvPr/>
        </p:nvSpPr>
        <p:spPr>
          <a:xfrm>
            <a:off x="4261775" y="28985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3 </a:t>
            </a:r>
            <a:r>
              <a:rPr b="1" lang="en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</a:rPr>
              <a:t>actual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parrots which were </a:t>
            </a:r>
            <a:r>
              <a:rPr b="1" lang="en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predicted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as eagles!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33" name="Google Shape;733;p70"/>
          <p:cNvSpPr/>
          <p:nvPr/>
        </p:nvSpPr>
        <p:spPr>
          <a:xfrm>
            <a:off x="5252763" y="3606400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incorrect!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7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8" name="Google Shape;738;p71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739" name="Google Shape;739;p71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40" name="Google Shape;740;p71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741" name="Google Shape;741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2" name="Google Shape;742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3" name="Google Shape;743;p7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4" name="Google Shape;744;p7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45" name="Google Shape;745;p71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46" name="Google Shape;746;p71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47" name="Google Shape;747;p71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48" name="Google Shape;748;p71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49" name="Google Shape;749;p71"/>
          <p:cNvCxnSpPr>
            <a:stCxn id="744" idx="1"/>
            <a:endCxn id="750" idx="2"/>
          </p:cNvCxnSpPr>
          <p:nvPr/>
        </p:nvCxnSpPr>
        <p:spPr>
          <a:xfrm flipH="1" rot="10800000">
            <a:off x="3651937" y="3445287"/>
            <a:ext cx="926400" cy="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50" name="Google Shape;750;p71"/>
          <p:cNvSpPr/>
          <p:nvPr/>
        </p:nvSpPr>
        <p:spPr>
          <a:xfrm>
            <a:off x="45784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51" name="Google Shape;751;p71"/>
          <p:cNvCxnSpPr>
            <a:endCxn id="750" idx="0"/>
          </p:cNvCxnSpPr>
          <p:nvPr/>
        </p:nvCxnSpPr>
        <p:spPr>
          <a:xfrm>
            <a:off x="4803913" y="2146288"/>
            <a:ext cx="0" cy="1089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52" name="Google Shape;752;p71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4 </a:t>
            </a:r>
            <a:r>
              <a:rPr b="1" lang="en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</a:rPr>
              <a:t>actual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eagles which were </a:t>
            </a:r>
            <a:r>
              <a:rPr b="1" lang="en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predicted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as parrots!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53" name="Google Shape;753;p71"/>
          <p:cNvSpPr/>
          <p:nvPr/>
        </p:nvSpPr>
        <p:spPr>
          <a:xfrm>
            <a:off x="6087300" y="344302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incorrect!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7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8" name="Google Shape;758;p72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759" name="Google Shape;759;p72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60" name="Google Shape;760;p72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761" name="Google Shape;761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2" name="Google Shape;762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3" name="Google Shape;763;p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4" name="Google Shape;764;p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65" name="Google Shape;765;p72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6" name="Google Shape;766;p72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7" name="Google Shape;767;p72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8" name="Google Shape;768;p72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69" name="Google Shape;769;p72"/>
          <p:cNvCxnSpPr>
            <a:stCxn id="764" idx="1"/>
            <a:endCxn id="770" idx="2"/>
          </p:cNvCxnSpPr>
          <p:nvPr/>
        </p:nvCxnSpPr>
        <p:spPr>
          <a:xfrm flipH="1" rot="10800000">
            <a:off x="3651937" y="3445287"/>
            <a:ext cx="2387700" cy="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70" name="Google Shape;770;p72"/>
          <p:cNvSpPr/>
          <p:nvPr/>
        </p:nvSpPr>
        <p:spPr>
          <a:xfrm>
            <a:off x="60396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71" name="Google Shape;771;p72"/>
          <p:cNvCxnSpPr>
            <a:endCxn id="770" idx="0"/>
          </p:cNvCxnSpPr>
          <p:nvPr/>
        </p:nvCxnSpPr>
        <p:spPr>
          <a:xfrm>
            <a:off x="6265113" y="2194888"/>
            <a:ext cx="0" cy="10413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72" name="Google Shape;772;p72"/>
          <p:cNvSpPr/>
          <p:nvPr/>
        </p:nvSpPr>
        <p:spPr>
          <a:xfrm>
            <a:off x="3921375" y="37982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16 </a:t>
            </a:r>
            <a:r>
              <a:rPr b="1" lang="en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</a:rPr>
              <a:t>actual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eagles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which were </a:t>
            </a:r>
            <a:r>
              <a:rPr b="1" lang="en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predicted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as eagles!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73" name="Google Shape;773;p72"/>
          <p:cNvSpPr/>
          <p:nvPr/>
        </p:nvSpPr>
        <p:spPr>
          <a:xfrm>
            <a:off x="4884750" y="453447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8" name="Google Shape;778;p73"/>
          <p:cNvGraphicFramePr/>
          <p:nvPr/>
        </p:nvGraphicFramePr>
        <p:xfrm>
          <a:off x="2632213" y="7803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{230B5706-2637-4294-8D00-3BE772D8631B}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779" name="Google Shape;779;p73"/>
          <p:cNvSpPr txBox="1"/>
          <p:nvPr/>
        </p:nvSpPr>
        <p:spPr>
          <a:xfrm>
            <a:off x="4165963" y="37673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80" name="Google Shape;780;p73"/>
          <p:cNvSpPr txBox="1"/>
          <p:nvPr/>
        </p:nvSpPr>
        <p:spPr>
          <a:xfrm rot="-5400000">
            <a:off x="1857288" y="188871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781" name="Google Shape;781;p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50" y="85988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2" name="Google Shape;782;p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75" y="164769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3" name="Google Shape;783;p7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38" y="87673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4" name="Google Shape;784;p7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50" y="248063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85" name="Google Shape;785;p73"/>
          <p:cNvSpPr txBox="1"/>
          <p:nvPr/>
        </p:nvSpPr>
        <p:spPr>
          <a:xfrm>
            <a:off x="4171013" y="8653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6" name="Google Shape;786;p73"/>
          <p:cNvSpPr txBox="1"/>
          <p:nvPr/>
        </p:nvSpPr>
        <p:spPr>
          <a:xfrm>
            <a:off x="2664888" y="164770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7" name="Google Shape;787;p73"/>
          <p:cNvSpPr txBox="1"/>
          <p:nvPr/>
        </p:nvSpPr>
        <p:spPr>
          <a:xfrm>
            <a:off x="5669713" y="8653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8" name="Google Shape;788;p73"/>
          <p:cNvSpPr txBox="1"/>
          <p:nvPr/>
        </p:nvSpPr>
        <p:spPr>
          <a:xfrm>
            <a:off x="2724263" y="24806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9" name="Google Shape;789;p73"/>
          <p:cNvSpPr txBox="1"/>
          <p:nvPr/>
        </p:nvSpPr>
        <p:spPr>
          <a:xfrm>
            <a:off x="1722934" y="3386450"/>
            <a:ext cx="64020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12 parrot images which were predicted as parrots.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3 parrot images which were predicted as eagles.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15 parrot images were used to test this classifier.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16 eagle images which were predicted as eagles.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4 eagle images which were predicted as parrots.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20 eagle images were used to test this classifier.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3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7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795" name="Google Shape;795;p74"/>
          <p:cNvSpPr txBox="1"/>
          <p:nvPr>
            <p:ph idx="1" type="body"/>
          </p:nvPr>
        </p:nvSpPr>
        <p:spPr>
          <a:xfrm>
            <a:off x="2556725" y="396895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2 - 4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796" name="Google Shape;796;p7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0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p7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sp>
        <p:nvSpPr>
          <p:cNvPr id="802" name="Google Shape;802;p75"/>
          <p:cNvSpPr txBox="1"/>
          <p:nvPr>
            <p:ph idx="1" type="body"/>
          </p:nvPr>
        </p:nvSpPr>
        <p:spPr>
          <a:xfrm>
            <a:off x="311700" y="1152475"/>
            <a:ext cx="6443100" cy="24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should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to formally test a classifier for accuracy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confusion matrix and generate summary statistics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Train, test and evaluate an image classifier</a:t>
            </a:r>
            <a:endParaRPr/>
          </a:p>
        </p:txBody>
      </p:sp>
      <p:pic>
        <p:nvPicPr>
          <p:cNvPr id="803" name="Google Shape;803;p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804" name="Google Shape;804;p7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805" name="Google Shape;805;p75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9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p76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1" name="Google Shape;811;p7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12" name="Google Shape;812;p76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813" name="Google Shape;813;p7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14" name="Google Shape;814;p7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15" name="Google Shape;815;p76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