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41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5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42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51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43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9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44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45.xml"/>
  <Override ContentType="application/vnd.openxmlformats-officedocument.presentationml.notesSlide+xml" PartName="/ppt/notesSlides/notesSlide46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47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48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5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49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40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21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43.xml"/>
  <Override ContentType="application/vnd.openxmlformats-officedocument.presentationml.slide+xml" PartName="/ppt/slides/slide35.xml"/>
  <Override ContentType="application/vnd.openxmlformats-officedocument.presentationml.slide+xml" PartName="/ppt/slides/slide5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5.xml"/>
  <Override ContentType="application/vnd.openxmlformats-officedocument.presentationml.slide+xml" PartName="/ppt/slides/slide17.xml"/>
  <Override ContentType="application/vnd.openxmlformats-officedocument.presentationml.slide+xml" PartName="/ppt/slides/slide42.xml"/>
  <Override ContentType="application/vnd.openxmlformats-officedocument.presentationml.slide+xml" PartName="/ppt/slides/slide25.xml"/>
  <Override ContentType="application/vnd.openxmlformats-officedocument.presentationml.slide+xml" PartName="/ppt/slides/slide50.xml"/>
  <Override ContentType="application/vnd.openxmlformats-officedocument.presentationml.slide+xml" PartName="/ppt/slides/slide34.xml"/>
  <Override ContentType="application/vnd.openxmlformats-officedocument.presentationml.slide+xml" PartName="/ppt/slides/slide33.xml"/>
  <Override ContentType="application/vnd.openxmlformats-officedocument.presentationml.slide+xml" PartName="/ppt/slides/slide51.xml"/>
  <Override ContentType="application/vnd.openxmlformats-officedocument.presentationml.slide+xml" PartName="/ppt/slides/slide16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7.xml"/>
  <Override ContentType="application/vnd.openxmlformats-officedocument.presentationml.slide+xml" PartName="/ppt/slides/slide41.xml"/>
  <Override ContentType="application/vnd.openxmlformats-officedocument.presentationml.slide+xml" PartName="/ppt/slides/slide7.xml"/>
  <Override ContentType="application/vnd.openxmlformats-officedocument.presentationml.slide+xml" PartName="/ppt/slides/slide36.xml"/>
  <Override ContentType="application/vnd.openxmlformats-officedocument.presentationml.slide+xml" PartName="/ppt/slides/slide23.xml"/>
  <Override ContentType="application/vnd.openxmlformats-officedocument.presentationml.slide+xml" PartName="/ppt/slides/slide49.xml"/>
  <Override ContentType="application/vnd.openxmlformats-officedocument.presentationml.slide+xml" PartName="/ppt/slides/slide10.xml"/>
  <Override ContentType="application/vnd.openxmlformats-officedocument.presentationml.slide+xml" PartName="/ppt/slides/slide6.xml"/>
  <Override ContentType="application/vnd.openxmlformats-officedocument.presentationml.slide+xml" PartName="/ppt/slides/slide40.xml"/>
  <Override ContentType="application/vnd.openxmlformats-officedocument.presentationml.slide+xml" PartName="/ppt/slides/slide4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9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12.xml"/>
  <Override ContentType="application/vnd.openxmlformats-officedocument.presentationml.slide+xml" PartName="/ppt/slides/slide47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8.xml"/>
  <Override ContentType="application/vnd.openxmlformats-officedocument.presentationml.slide+xml" PartName="/ppt/slides/slide4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32.xml"/>
  <Override ContentType="application/vnd.openxmlformats-officedocument.presentationml.slide+xml" PartName="/ppt/slides/slide1.xml"/>
  <Override ContentType="application/vnd.openxmlformats-officedocument.presentationml.slide+xml" PartName="/ppt/slides/slide45.xml"/>
  <Override ContentType="application/vnd.openxmlformats-officedocument.presentationml.slide+xml" PartName="/ppt/slides/slide28.xml"/>
  <Override ContentType="application/vnd.openxmlformats-officedocument.presentationml.slide+xml" PartName="/ppt/slides/slide15.xml"/>
  <Override ContentType="application/vnd.openxmlformats-officedocument.presentationml.slide+xml" PartName="/ppt/slides/slide31.xml"/>
  <Override ContentType="application/vnd.openxmlformats-officedocument.presentationml.slide+xml" PartName="/ppt/slides/slide27.xml"/>
  <Override ContentType="application/vnd.openxmlformats-officedocument.presentationml.slide+xml" PartName="/ppt/slides/slide2.xml"/>
  <Override ContentType="application/vnd.openxmlformats-officedocument.presentationml.slide+xml" PartName="/ppt/slides/slide44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70" r:id="rId4"/>
    <p:sldMasterId id="2147483671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  <p:sldId id="280" r:id="rId31"/>
    <p:sldId id="281" r:id="rId32"/>
    <p:sldId id="282" r:id="rId33"/>
    <p:sldId id="283" r:id="rId34"/>
    <p:sldId id="284" r:id="rId35"/>
    <p:sldId id="285" r:id="rId36"/>
    <p:sldId id="286" r:id="rId37"/>
    <p:sldId id="287" r:id="rId38"/>
    <p:sldId id="288" r:id="rId39"/>
    <p:sldId id="289" r:id="rId40"/>
    <p:sldId id="290" r:id="rId41"/>
    <p:sldId id="291" r:id="rId42"/>
    <p:sldId id="292" r:id="rId43"/>
    <p:sldId id="293" r:id="rId44"/>
    <p:sldId id="294" r:id="rId45"/>
    <p:sldId id="295" r:id="rId46"/>
    <p:sldId id="296" r:id="rId47"/>
    <p:sldId id="297" r:id="rId48"/>
    <p:sldId id="298" r:id="rId49"/>
    <p:sldId id="299" r:id="rId50"/>
    <p:sldId id="300" r:id="rId51"/>
    <p:sldId id="301" r:id="rId52"/>
    <p:sldId id="302" r:id="rId53"/>
    <p:sldId id="303" r:id="rId54"/>
    <p:sldId id="304" r:id="rId55"/>
    <p:sldId id="305" r:id="rId56"/>
    <p:sldId id="306" r:id="rId57"/>
    <p:sldId id="307" r:id="rId58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2EA073BA-8810-46B3-91C6-B64E9ADE5D52}">
  <a:tblStyle styleId="{2EA073BA-8810-46B3-91C6-B64E9ADE5D52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4.xml"/><Relationship Id="rId42" Type="http://schemas.openxmlformats.org/officeDocument/2006/relationships/slide" Target="slides/slide36.xml"/><Relationship Id="rId41" Type="http://schemas.openxmlformats.org/officeDocument/2006/relationships/slide" Target="slides/slide35.xml"/><Relationship Id="rId44" Type="http://schemas.openxmlformats.org/officeDocument/2006/relationships/slide" Target="slides/slide38.xml"/><Relationship Id="rId43" Type="http://schemas.openxmlformats.org/officeDocument/2006/relationships/slide" Target="slides/slide37.xml"/><Relationship Id="rId46" Type="http://schemas.openxmlformats.org/officeDocument/2006/relationships/slide" Target="slides/slide40.xml"/><Relationship Id="rId45" Type="http://schemas.openxmlformats.org/officeDocument/2006/relationships/slide" Target="slides/slide39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48" Type="http://schemas.openxmlformats.org/officeDocument/2006/relationships/slide" Target="slides/slide42.xml"/><Relationship Id="rId47" Type="http://schemas.openxmlformats.org/officeDocument/2006/relationships/slide" Target="slides/slide41.xml"/><Relationship Id="rId49" Type="http://schemas.openxmlformats.org/officeDocument/2006/relationships/slide" Target="slides/slide43.xml"/><Relationship Id="rId5" Type="http://schemas.openxmlformats.org/officeDocument/2006/relationships/slideMaster" Target="slideMasters/slideMaster2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31" Type="http://schemas.openxmlformats.org/officeDocument/2006/relationships/slide" Target="slides/slide25.xml"/><Relationship Id="rId30" Type="http://schemas.openxmlformats.org/officeDocument/2006/relationships/slide" Target="slides/slide24.xml"/><Relationship Id="rId33" Type="http://schemas.openxmlformats.org/officeDocument/2006/relationships/slide" Target="slides/slide27.xml"/><Relationship Id="rId32" Type="http://schemas.openxmlformats.org/officeDocument/2006/relationships/slide" Target="slides/slide26.xml"/><Relationship Id="rId35" Type="http://schemas.openxmlformats.org/officeDocument/2006/relationships/slide" Target="slides/slide29.xml"/><Relationship Id="rId34" Type="http://schemas.openxmlformats.org/officeDocument/2006/relationships/slide" Target="slides/slide28.xml"/><Relationship Id="rId37" Type="http://schemas.openxmlformats.org/officeDocument/2006/relationships/slide" Target="slides/slide31.xml"/><Relationship Id="rId36" Type="http://schemas.openxmlformats.org/officeDocument/2006/relationships/slide" Target="slides/slide30.xml"/><Relationship Id="rId39" Type="http://schemas.openxmlformats.org/officeDocument/2006/relationships/slide" Target="slides/slide33.xml"/><Relationship Id="rId38" Type="http://schemas.openxmlformats.org/officeDocument/2006/relationships/slide" Target="slides/slide32.xml"/><Relationship Id="rId20" Type="http://schemas.openxmlformats.org/officeDocument/2006/relationships/slide" Target="slides/slide14.xml"/><Relationship Id="rId22" Type="http://schemas.openxmlformats.org/officeDocument/2006/relationships/slide" Target="slides/slide16.xml"/><Relationship Id="rId21" Type="http://schemas.openxmlformats.org/officeDocument/2006/relationships/slide" Target="slides/slide15.xml"/><Relationship Id="rId24" Type="http://schemas.openxmlformats.org/officeDocument/2006/relationships/slide" Target="slides/slide18.xml"/><Relationship Id="rId23" Type="http://schemas.openxmlformats.org/officeDocument/2006/relationships/slide" Target="slides/slide17.xml"/><Relationship Id="rId26" Type="http://schemas.openxmlformats.org/officeDocument/2006/relationships/slide" Target="slides/slide20.xml"/><Relationship Id="rId25" Type="http://schemas.openxmlformats.org/officeDocument/2006/relationships/slide" Target="slides/slide19.xml"/><Relationship Id="rId28" Type="http://schemas.openxmlformats.org/officeDocument/2006/relationships/slide" Target="slides/slide22.xml"/><Relationship Id="rId27" Type="http://schemas.openxmlformats.org/officeDocument/2006/relationships/slide" Target="slides/slide21.xml"/><Relationship Id="rId29" Type="http://schemas.openxmlformats.org/officeDocument/2006/relationships/slide" Target="slides/slide23.xml"/><Relationship Id="rId51" Type="http://schemas.openxmlformats.org/officeDocument/2006/relationships/slide" Target="slides/slide45.xml"/><Relationship Id="rId50" Type="http://schemas.openxmlformats.org/officeDocument/2006/relationships/slide" Target="slides/slide44.xml"/><Relationship Id="rId53" Type="http://schemas.openxmlformats.org/officeDocument/2006/relationships/slide" Target="slides/slide47.xml"/><Relationship Id="rId52" Type="http://schemas.openxmlformats.org/officeDocument/2006/relationships/slide" Target="slides/slide46.xml"/><Relationship Id="rId11" Type="http://schemas.openxmlformats.org/officeDocument/2006/relationships/slide" Target="slides/slide5.xml"/><Relationship Id="rId55" Type="http://schemas.openxmlformats.org/officeDocument/2006/relationships/slide" Target="slides/slide49.xml"/><Relationship Id="rId10" Type="http://schemas.openxmlformats.org/officeDocument/2006/relationships/slide" Target="slides/slide4.xml"/><Relationship Id="rId54" Type="http://schemas.openxmlformats.org/officeDocument/2006/relationships/slide" Target="slides/slide48.xml"/><Relationship Id="rId13" Type="http://schemas.openxmlformats.org/officeDocument/2006/relationships/slide" Target="slides/slide7.xml"/><Relationship Id="rId57" Type="http://schemas.openxmlformats.org/officeDocument/2006/relationships/slide" Target="slides/slide51.xml"/><Relationship Id="rId12" Type="http://schemas.openxmlformats.org/officeDocument/2006/relationships/slide" Target="slides/slide6.xml"/><Relationship Id="rId56" Type="http://schemas.openxmlformats.org/officeDocument/2006/relationships/slide" Target="slides/slide50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58" Type="http://schemas.openxmlformats.org/officeDocument/2006/relationships/slide" Target="slides/slide52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19" Type="http://schemas.openxmlformats.org/officeDocument/2006/relationships/slide" Target="slides/slide13.xml"/><Relationship Id="rId18" Type="http://schemas.openxmlformats.org/officeDocument/2006/relationships/slide" Target="slides/slide1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g5035080fed_0_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Google Shape;103;g5035080fed_0_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8b4a21629e_1_11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2" name="Google Shape;112;g8b4a21629e_1_1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g2de637c7956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" name="Google Shape;122;g2de637c7956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g2cd0859c5dd_0_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5" name="Google Shape;135;g2cd0859c5dd_0_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g2d27b6d198f_0_2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0" name="Google Shape;150;g2d27b6d198f_0_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g2d27b6d198f_0_1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0" name="Google Shape;160;g2d27b6d198f_0_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g2cd0859c5dd_0_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9" name="Google Shape;169;g2cd0859c5dd_0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g1449261543c_0_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8" name="Google Shape;178;g1449261543c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g1449261543c_0_5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7" name="Google Shape;187;g1449261543c_0_5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g2d27b6d198f_0_5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6" name="Google Shape;196;g2d27b6d198f_0_5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g2cdd3fe71bc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5" name="Google Shape;215;g2cdd3fe71bc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0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g2d27b6d198f_0_8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2" name="Google Shape;242;g2d27b6d198f_0_8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7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g2c22df2b8d5_0_5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9" name="Google Shape;249;g2c22df2b8d5_0_5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0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g2cdd3fe71bc_0_11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2" name="Google Shape;262;g2cdd3fe71bc_0_1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7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Google Shape;268;g2cdd3fe71bc_0_7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9" name="Google Shape;269;g2cdd3fe71bc_0_7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9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g2c22df2b8d5_0_13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1" name="Google Shape;281;g2c22df2b8d5_0_13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3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g2cdd3fe71bc_0_9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5" name="Google Shape;295;g2cdd3fe71bc_0_9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6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g2cdd3fe71bc_0_10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8" name="Google Shape;308;g2cdd3fe71bc_0_10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9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g2c22df2b8d5_0_12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1" name="Google Shape;321;g2c22df2b8d5_0_1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3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g2c22df2b8d5_0_15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5" name="Google Shape;335;g2c22df2b8d5_0_15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5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Google Shape;346;g2c22df2b8d5_0_17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7" name="Google Shape;347;g2c22df2b8d5_0_17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9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g2c22df2b8d5_0_16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1" name="Google Shape;361;g2c22df2b8d5_0_16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3" name="Shape 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" name="Google Shape;374;g2c22df2b8d5_0_30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5" name="Google Shape;375;g2c22df2b8d5_0_30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8" name="Shape 3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" name="Google Shape;389;g2c22df2b8d5_0_22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0" name="Google Shape;390;g2c22df2b8d5_0_2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0" name="Shape 4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Google Shape;401;g2c22df2b8d5_0_24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02" name="Google Shape;402;g2c22df2b8d5_0_24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4" name="Shape 4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5" name="Google Shape;415;g2c22df2b8d5_0_23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16" name="Google Shape;416;g2c22df2b8d5_0_2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8" name="Shape 4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9" name="Google Shape;429;g2c22df2b8d5_0_32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30" name="Google Shape;430;g2c22df2b8d5_0_3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3" name="Shape 4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4" name="Google Shape;444;g2c22df2b8d5_0_19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45" name="Google Shape;445;g2c22df2b8d5_0_19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5" name="Shape 4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6" name="Google Shape;456;g2c22df2b8d5_0_21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57" name="Google Shape;457;g2c22df2b8d5_0_2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9" name="Shape 4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0" name="Google Shape;470;g2c22df2b8d5_0_20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71" name="Google Shape;471;g2c22df2b8d5_0_20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3" name="Shape 4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4" name="Google Shape;484;g2c22df2b8d5_0_34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85" name="Google Shape;485;g2c22df2b8d5_0_34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8" name="Shape 4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9" name="Google Shape;499;g2c22df2b8d5_0_26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00" name="Google Shape;500;g2c22df2b8d5_0_26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0" name="Shape 5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1" name="Google Shape;511;g2c22df2b8d5_0_28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12" name="Google Shape;512;g2c22df2b8d5_0_28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4" name="Shape 5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5" name="Google Shape;525;g2c22df2b8d5_0_27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6" name="Google Shape;526;g2c22df2b8d5_0_27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8" name="Shape 5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9" name="Google Shape;539;g2c22df2b8d5_0_35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40" name="Google Shape;540;g2c22df2b8d5_0_35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3" name="Shape 5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4" name="Google Shape;554;g2c22df2b8d5_0_37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55" name="Google Shape;555;g2c22df2b8d5_0_37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5" name="Shape 5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6" name="Google Shape;566;g2c22df2b8d5_0_29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7" name="Google Shape;567;g2c22df2b8d5_0_29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8" name="Shape 5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9" name="Google Shape;579;g2cdd3fe71bc_0_12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0" name="Google Shape;580;g2cdd3fe71bc_0_1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2" name="Shape 5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" name="Google Shape;593;g2cdd3fe71bc_0_18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4" name="Google Shape;594;g2cdd3fe71bc_0_18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9" name="Shape 6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0" name="Google Shape;610;g2cdd3fe71bc_0_17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11" name="Google Shape;611;g2cdd3fe71bc_0_17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4" name="Shape 6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5" name="Google Shape;625;g2c9a3e4a8f7_0_1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6" name="Google Shape;626;g2c9a3e4a8f7_0_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2" name="Shape 6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3" name="Google Shape;643;g2cdd3fe71bc_0_13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4" name="Google Shape;644;g2cdd3fe71bc_0_13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9" name="Shape 6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0" name="Google Shape;660;g2cdd3fe71bc_0_15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1" name="Google Shape;661;g2cdd3fe71bc_0_15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76" name="Shape 6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7" name="Google Shape;677;g2c9a3e4a8f7_0_2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8" name="Google Shape;678;g2c9a3e4a8f7_0_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4" name="Shape 6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5" name="Google Shape;695;g2c9a3e4a8f7_0_4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6" name="Google Shape;696;g2c9a3e4a8f7_0_4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14" name="Shape 7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5" name="Google Shape;715;g2c9a3e4a8f7_0_7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6" name="Google Shape;716;g2c9a3e4a8f7_0_7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34" name="Shape 7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5" name="Google Shape;735;g2c9a3e4a8f7_0_10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6" name="Google Shape;736;g2c9a3e4a8f7_0_10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4" name="Shape 7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5" name="Google Shape;755;g2c9a3e4a8f7_0_12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56" name="Google Shape;756;g2c9a3e4a8f7_0_1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74" name="Shape 7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5" name="Google Shape;775;g2cdd3fe71bc_0_20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6" name="Google Shape;776;g2cdd3fe71bc_0_20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90" name="Shape 7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1" name="Google Shape;791;g2d27b6d198f_0_13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2" name="Google Shape;792;g2d27b6d198f_0_13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97" name="Shape 7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" name="Google Shape;798;g8b1f6fa878_0_7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9" name="Google Shape;799;g8b1f6fa878_0_7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6" name="Shape 8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7" name="Google Shape;807;g4ce72968ca_0_187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8" name="Google Shape;808;g4ce72968ca_0_187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bg>
      <p:bgPr>
        <a:solidFill>
          <a:srgbClr val="0C2A4A"/>
        </a:solidFill>
      </p:bgPr>
    </p:bg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4"/>
          <p:cNvSpPr/>
          <p:nvPr/>
        </p:nvSpPr>
        <p:spPr>
          <a:xfrm flipH="1" rot="-5400000">
            <a:off x="4955688" y="961013"/>
            <a:ext cx="5149325" cy="3227300"/>
          </a:xfrm>
          <a:prstGeom prst="flowChartManualInpu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6" name="Google Shape;56;p14"/>
          <p:cNvSpPr txBox="1"/>
          <p:nvPr>
            <p:ph type="ctrTitle"/>
          </p:nvPr>
        </p:nvSpPr>
        <p:spPr>
          <a:xfrm>
            <a:off x="311700" y="528325"/>
            <a:ext cx="8520600" cy="1049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200"/>
              <a:buFont typeface="Francois One"/>
              <a:buNone/>
              <a:defRPr sz="5200">
                <a:solidFill>
                  <a:srgbClr val="FFFFFF"/>
                </a:solidFill>
                <a:latin typeface="Francois One"/>
                <a:ea typeface="Francois One"/>
                <a:cs typeface="Francois One"/>
                <a:sym typeface="Francois One"/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57" name="Google Shape;57;p14"/>
          <p:cNvSpPr txBox="1"/>
          <p:nvPr>
            <p:ph idx="1" type="subTitle"/>
          </p:nvPr>
        </p:nvSpPr>
        <p:spPr>
          <a:xfrm>
            <a:off x="311700" y="16149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0DDAE"/>
              </a:buClr>
              <a:buSzPts val="2800"/>
              <a:buFont typeface="Francois One"/>
              <a:buNone/>
              <a:defRPr sz="2800">
                <a:solidFill>
                  <a:srgbClr val="30DDAE"/>
                </a:solidFill>
                <a:latin typeface="Francois One"/>
                <a:ea typeface="Francois One"/>
                <a:cs typeface="Francois One"/>
                <a:sym typeface="Francois One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58" name="Google Shape;58;p1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5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rgbClr val="25326F"/>
              </a:buClr>
              <a:buSzPts val="3600"/>
              <a:buFont typeface="Francois One"/>
              <a:buNone/>
              <a:defRPr sz="3600">
                <a:solidFill>
                  <a:srgbClr val="25326F"/>
                </a:solidFill>
                <a:latin typeface="Francois One"/>
                <a:ea typeface="Francois One"/>
                <a:cs typeface="Francois One"/>
                <a:sym typeface="Francois One"/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61" name="Google Shape;61;p1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62" name="Google Shape;62;p15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65" name="Google Shape;65;p1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Font typeface="Roboto"/>
              <a:buChar char="●"/>
              <a:defRPr>
                <a:latin typeface="Roboto"/>
                <a:ea typeface="Roboto"/>
                <a:cs typeface="Roboto"/>
                <a:sym typeface="Roboto"/>
              </a:defRPr>
            </a:lvl1pPr>
            <a:lvl2pPr indent="-317500" lvl="1" marL="9144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2pPr>
            <a:lvl3pPr indent="-317500" lvl="2" marL="13716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3pPr>
            <a:lvl4pPr indent="-317500" lvl="3" marL="18288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●"/>
              <a:defRPr>
                <a:latin typeface="Roboto"/>
                <a:ea typeface="Roboto"/>
                <a:cs typeface="Roboto"/>
                <a:sym typeface="Roboto"/>
              </a:defRPr>
            </a:lvl4pPr>
            <a:lvl5pPr indent="-317500" lvl="4" marL="22860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5pPr>
            <a:lvl6pPr indent="-317500" lvl="5" marL="27432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6pPr>
            <a:lvl7pPr indent="-317500" lvl="6" marL="32004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●"/>
              <a:defRPr>
                <a:latin typeface="Roboto"/>
                <a:ea typeface="Roboto"/>
                <a:cs typeface="Roboto"/>
                <a:sym typeface="Roboto"/>
              </a:defRPr>
            </a:lvl7pPr>
            <a:lvl8pPr indent="-317500" lvl="7" marL="36576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8pPr>
            <a:lvl9pPr indent="-317500" lvl="8" marL="4114800" rtl="0">
              <a:spcBef>
                <a:spcPts val="1600"/>
              </a:spcBef>
              <a:spcAft>
                <a:spcPts val="160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9pPr>
          </a:lstStyle>
          <a:p/>
        </p:txBody>
      </p:sp>
      <p:sp>
        <p:nvSpPr>
          <p:cNvPr id="66" name="Google Shape;66;p1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67" name="Google Shape;67;p16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70" name="Google Shape;70;p17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71" name="Google Shape;71;p17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72" name="Google Shape;72;p1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73" name="Google Shape;73;p17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25326F"/>
              </a:buClr>
              <a:buSzPts val="2800"/>
              <a:buNone/>
              <a:defRPr>
                <a:solidFill>
                  <a:srgbClr val="25326F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76" name="Google Shape;76;p1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77" name="Google Shape;77;p18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9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80" name="Google Shape;80;p19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81" name="Google Shape;81;p1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82" name="Google Shape;82;p19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20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85" name="Google Shape;85;p2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1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8" name="Google Shape;88;p21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89" name="Google Shape;89;p21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90" name="Google Shape;90;p21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91" name="Google Shape;91;p2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2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94" name="Google Shape;94;p2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3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97" name="Google Shape;97;p23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98" name="Google Shape;98;p2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25326F"/>
              </a:buClr>
              <a:buSzPts val="2800"/>
              <a:buFont typeface="Francois One"/>
              <a:buNone/>
              <a:defRPr sz="2800">
                <a:solidFill>
                  <a:srgbClr val="25326F"/>
                </a:solidFill>
                <a:latin typeface="Francois One"/>
                <a:ea typeface="Francois One"/>
                <a:cs typeface="Francois One"/>
                <a:sym typeface="Francois One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52" name="Google Shape;52;p1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Roboto"/>
              <a:buChar char="●"/>
              <a:defRPr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-317500" lvl="1" marL="9144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-317500" lvl="2" marL="13716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-317500" lvl="3" marL="18288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●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-317500" lvl="4" marL="22860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-317500" lvl="5" marL="27432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-317500" lvl="6" marL="32004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●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-317500" lvl="7" marL="36576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-317500" lvl="8" marL="4114800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/>
        </p:txBody>
      </p:sp>
      <p:sp>
        <p:nvSpPr>
          <p:cNvPr id="53" name="Google Shape;53;p1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r">
              <a:buNone/>
              <a:defRPr sz="1000">
                <a:solidFill>
                  <a:schemeClr val="dk2"/>
                </a:solidFill>
              </a:defRPr>
            </a:lvl1pPr>
            <a:lvl2pPr lvl="1" rtl="0" algn="r">
              <a:buNone/>
              <a:defRPr sz="1000">
                <a:solidFill>
                  <a:schemeClr val="dk2"/>
                </a:solidFill>
              </a:defRPr>
            </a:lvl2pPr>
            <a:lvl3pPr lvl="2" rtl="0" algn="r">
              <a:buNone/>
              <a:defRPr sz="1000">
                <a:solidFill>
                  <a:schemeClr val="dk2"/>
                </a:solidFill>
              </a:defRPr>
            </a:lvl3pPr>
            <a:lvl4pPr lvl="3" rtl="0" algn="r">
              <a:buNone/>
              <a:defRPr sz="1000">
                <a:solidFill>
                  <a:schemeClr val="dk2"/>
                </a:solidFill>
              </a:defRPr>
            </a:lvl4pPr>
            <a:lvl5pPr lvl="4" rtl="0" algn="r">
              <a:buNone/>
              <a:defRPr sz="1000">
                <a:solidFill>
                  <a:schemeClr val="dk2"/>
                </a:solidFill>
              </a:defRPr>
            </a:lvl5pPr>
            <a:lvl6pPr lvl="5" rtl="0" algn="r">
              <a:buNone/>
              <a:defRPr sz="1000">
                <a:solidFill>
                  <a:schemeClr val="dk2"/>
                </a:solidFill>
              </a:defRPr>
            </a:lvl6pPr>
            <a:lvl7pPr lvl="6" rtl="0" algn="r">
              <a:buNone/>
              <a:defRPr sz="1000">
                <a:solidFill>
                  <a:schemeClr val="dk2"/>
                </a:solidFill>
              </a:defRPr>
            </a:lvl7pPr>
            <a:lvl8pPr lvl="7" rtl="0" algn="r">
              <a:buNone/>
              <a:defRPr sz="1000">
                <a:solidFill>
                  <a:schemeClr val="dk2"/>
                </a:solidFill>
              </a:defRPr>
            </a:lvl8pPr>
            <a:lvl9pPr lvl="8" rtl="0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0.png"/><Relationship Id="rId4" Type="http://schemas.openxmlformats.org/officeDocument/2006/relationships/image" Target="../media/image10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0.png"/><Relationship Id="rId4" Type="http://schemas.openxmlformats.org/officeDocument/2006/relationships/image" Target="../media/image1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9.png"/><Relationship Id="rId4" Type="http://schemas.openxmlformats.org/officeDocument/2006/relationships/hyperlink" Target="https://csinschools.io/editor/editor.html?&amp;display=side&amp;id=vdmbJVmHg&amp;headless=1" TargetMode="External"/><Relationship Id="rId5" Type="http://schemas.openxmlformats.org/officeDocument/2006/relationships/image" Target="../media/image4.png"/><Relationship Id="rId6" Type="http://schemas.openxmlformats.org/officeDocument/2006/relationships/image" Target="../media/image12.png"/><Relationship Id="rId7" Type="http://schemas.openxmlformats.org/officeDocument/2006/relationships/image" Target="../media/image5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0.png"/><Relationship Id="rId4" Type="http://schemas.openxmlformats.org/officeDocument/2006/relationships/image" Target="../media/image3.png"/><Relationship Id="rId5" Type="http://schemas.openxmlformats.org/officeDocument/2006/relationships/hyperlink" Target="https://youtu.be/Ax9TZS5dYBE" TargetMode="Externa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0.png"/><Relationship Id="rId4" Type="http://schemas.openxmlformats.org/officeDocument/2006/relationships/image" Target="../media/image7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0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20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20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20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8.png"/><Relationship Id="rId4" Type="http://schemas.openxmlformats.org/officeDocument/2006/relationships/image" Target="../media/image11.png"/><Relationship Id="rId5" Type="http://schemas.openxmlformats.org/officeDocument/2006/relationships/image" Target="../media/image2.png"/><Relationship Id="rId6" Type="http://schemas.openxmlformats.org/officeDocument/2006/relationships/image" Target="../media/image6.png"/><Relationship Id="rId7" Type="http://schemas.openxmlformats.org/officeDocument/2006/relationships/image" Target="../media/image14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8.png"/><Relationship Id="rId4" Type="http://schemas.openxmlformats.org/officeDocument/2006/relationships/image" Target="../media/image11.png"/><Relationship Id="rId5" Type="http://schemas.openxmlformats.org/officeDocument/2006/relationships/image" Target="../media/image2.png"/><Relationship Id="rId6" Type="http://schemas.openxmlformats.org/officeDocument/2006/relationships/image" Target="../media/image6.png"/><Relationship Id="rId7" Type="http://schemas.openxmlformats.org/officeDocument/2006/relationships/image" Target="../media/image14.png"/><Relationship Id="rId8" Type="http://schemas.openxmlformats.org/officeDocument/2006/relationships/image" Target="../media/image13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2.xml"/><Relationship Id="rId3" Type="http://schemas.openxmlformats.org/officeDocument/2006/relationships/hyperlink" Target="https://csinschools.io/ai/5ws" TargetMode="External"/><Relationship Id="rId4" Type="http://schemas.openxmlformats.org/officeDocument/2006/relationships/hyperlink" Target="https://csinschools.io/convert.php?tag=ai/5ws&amp;format=pdf" TargetMode="External"/><Relationship Id="rId5" Type="http://schemas.openxmlformats.org/officeDocument/2006/relationships/hyperlink" Target="https://csinschools.io/convert.php?tag=ai/5ws&amp;format=docx" TargetMode="External"/><Relationship Id="rId6" Type="http://schemas.openxmlformats.org/officeDocument/2006/relationships/image" Target="../media/image15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6.png"/><Relationship Id="rId4" Type="http://schemas.openxmlformats.org/officeDocument/2006/relationships/image" Target="../media/image3.png"/><Relationship Id="rId5" Type="http://schemas.openxmlformats.org/officeDocument/2006/relationships/hyperlink" Target="https://youtu.be/dxbkE5KG9qs" TargetMode="Externa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6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6.xml"/><Relationship Id="rId3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7.xml"/><Relationship Id="rId3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8.xml"/><Relationship Id="rId3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3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9.xml"/><Relationship Id="rId3" Type="http://schemas.openxmlformats.org/officeDocument/2006/relationships/image" Target="../media/image21.png"/><Relationship Id="rId4" Type="http://schemas.openxmlformats.org/officeDocument/2006/relationships/image" Target="../media/image19.png"/></Relationships>
</file>

<file path=ppt/slides/_rels/slide4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0.xml"/><Relationship Id="rId3" Type="http://schemas.openxmlformats.org/officeDocument/2006/relationships/image" Target="../media/image21.png"/><Relationship Id="rId4" Type="http://schemas.openxmlformats.org/officeDocument/2006/relationships/image" Target="../media/image19.png"/></Relationships>
</file>

<file path=ppt/slides/_rels/slide4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1.xml"/><Relationship Id="rId3" Type="http://schemas.openxmlformats.org/officeDocument/2006/relationships/image" Target="../media/image21.png"/><Relationship Id="rId4" Type="http://schemas.openxmlformats.org/officeDocument/2006/relationships/image" Target="../media/image19.png"/></Relationships>
</file>

<file path=ppt/slides/_rels/slide4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2.xml"/><Relationship Id="rId3" Type="http://schemas.openxmlformats.org/officeDocument/2006/relationships/image" Target="../media/image21.png"/><Relationship Id="rId4" Type="http://schemas.openxmlformats.org/officeDocument/2006/relationships/image" Target="../media/image19.png"/></Relationships>
</file>

<file path=ppt/slides/_rels/slide4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3.xml"/><Relationship Id="rId3" Type="http://schemas.openxmlformats.org/officeDocument/2006/relationships/image" Target="../media/image21.png"/><Relationship Id="rId4" Type="http://schemas.openxmlformats.org/officeDocument/2006/relationships/image" Target="../media/image19.png"/></Relationships>
</file>

<file path=ppt/slides/_rels/slide4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4.xml"/><Relationship Id="rId3" Type="http://schemas.openxmlformats.org/officeDocument/2006/relationships/image" Target="../media/image21.png"/><Relationship Id="rId4" Type="http://schemas.openxmlformats.org/officeDocument/2006/relationships/image" Target="../media/image19.png"/></Relationships>
</file>

<file path=ppt/slides/_rels/slide4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5.xml"/><Relationship Id="rId3" Type="http://schemas.openxmlformats.org/officeDocument/2006/relationships/image" Target="../media/image21.png"/><Relationship Id="rId4" Type="http://schemas.openxmlformats.org/officeDocument/2006/relationships/image" Target="../media/image19.png"/></Relationships>
</file>

<file path=ppt/slides/_rels/slide4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6.xml"/><Relationship Id="rId3" Type="http://schemas.openxmlformats.org/officeDocument/2006/relationships/image" Target="../media/image21.png"/><Relationship Id="rId4" Type="http://schemas.openxmlformats.org/officeDocument/2006/relationships/image" Target="../media/image19.png"/></Relationships>
</file>

<file path=ppt/slides/_rels/slide4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7.xml"/><Relationship Id="rId3" Type="http://schemas.openxmlformats.org/officeDocument/2006/relationships/image" Target="../media/image21.png"/><Relationship Id="rId4" Type="http://schemas.openxmlformats.org/officeDocument/2006/relationships/image" Target="../media/image19.png"/></Relationships>
</file>

<file path=ppt/slides/_rels/slide4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8.xml"/><Relationship Id="rId3" Type="http://schemas.openxmlformats.org/officeDocument/2006/relationships/image" Target="../media/image21.png"/><Relationship Id="rId4" Type="http://schemas.openxmlformats.org/officeDocument/2006/relationships/image" Target="../media/image19.png"/></Relationships>
</file>

<file path=ppt/slides/_rels/slide4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9.xml"/><Relationship Id="rId3" Type="http://schemas.openxmlformats.org/officeDocument/2006/relationships/image" Target="../media/image21.png"/><Relationship Id="rId4" Type="http://schemas.openxmlformats.org/officeDocument/2006/relationships/image" Target="../media/image19.png"/></Relationships>
</file>

<file path=ppt/slides/_rels/slide5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50.xml"/><Relationship Id="rId3" Type="http://schemas.openxmlformats.org/officeDocument/2006/relationships/hyperlink" Target="https://csinschools.io/ai/4ws" TargetMode="External"/><Relationship Id="rId4" Type="http://schemas.openxmlformats.org/officeDocument/2006/relationships/hyperlink" Target="https://csinschools.io/convert.php?tag=ai/4ws&amp;format=pdf" TargetMode="External"/><Relationship Id="rId5" Type="http://schemas.openxmlformats.org/officeDocument/2006/relationships/hyperlink" Target="https://csinschools.io/convert.php?tag=ai/4ws&amp;format=docx" TargetMode="External"/><Relationship Id="rId6" Type="http://schemas.openxmlformats.org/officeDocument/2006/relationships/image" Target="../media/image15.png"/></Relationships>
</file>

<file path=ppt/slides/_rels/slide5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51.xml"/><Relationship Id="rId3" Type="http://schemas.openxmlformats.org/officeDocument/2006/relationships/image" Target="../media/image22.png"/><Relationship Id="rId4" Type="http://schemas.openxmlformats.org/officeDocument/2006/relationships/image" Target="../media/image20.png"/></Relationships>
</file>

<file path=ppt/slides/_rels/slide5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52.xml"/><Relationship Id="rId3" Type="http://schemas.openxmlformats.org/officeDocument/2006/relationships/hyperlink" Target="https://csinschools.io/" TargetMode="External"/><Relationship Id="rId4" Type="http://schemas.openxmlformats.org/officeDocument/2006/relationships/hyperlink" Target="https://creativecommons.org/licenses/by-sa/4.0/" TargetMode="External"/><Relationship Id="rId5" Type="http://schemas.openxmlformats.org/officeDocument/2006/relationships/hyperlink" Target="https://www.flaticon.com/" TargetMode="External"/><Relationship Id="rId6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C2A4A"/>
        </a:solidFill>
      </p:bgPr>
    </p:bg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25"/>
          <p:cNvSpPr txBox="1"/>
          <p:nvPr>
            <p:ph type="ctrTitle"/>
          </p:nvPr>
        </p:nvSpPr>
        <p:spPr>
          <a:xfrm>
            <a:off x="578925" y="743925"/>
            <a:ext cx="4656300" cy="992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  <a:latin typeface="Francois One"/>
                <a:ea typeface="Francois One"/>
                <a:cs typeface="Francois One"/>
                <a:sym typeface="Francois One"/>
              </a:rPr>
              <a:t>Lesson </a:t>
            </a:r>
            <a:r>
              <a:rPr lang="en"/>
              <a:t>5</a:t>
            </a:r>
            <a:endParaRPr>
              <a:solidFill>
                <a:srgbClr val="FFFFF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06" name="Google Shape;106;p25"/>
          <p:cNvSpPr txBox="1"/>
          <p:nvPr>
            <p:ph idx="1" type="subTitle"/>
          </p:nvPr>
        </p:nvSpPr>
        <p:spPr>
          <a:xfrm>
            <a:off x="579000" y="1621225"/>
            <a:ext cx="4797000" cy="12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Training</a:t>
            </a:r>
            <a:r>
              <a:rPr lang="en"/>
              <a:t> and Testing</a:t>
            </a:r>
            <a:endParaRPr>
              <a:solidFill>
                <a:srgbClr val="30DDAE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pic>
        <p:nvPicPr>
          <p:cNvPr id="107" name="Google Shape;107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827028" y="1460763"/>
            <a:ext cx="1800002" cy="2221976"/>
          </a:xfrm>
          <a:prstGeom prst="rect">
            <a:avLst/>
          </a:prstGeom>
          <a:noFill/>
          <a:ln>
            <a:noFill/>
          </a:ln>
        </p:spPr>
      </p:pic>
      <p:sp>
        <p:nvSpPr>
          <p:cNvPr id="108" name="Google Shape;108;p25"/>
          <p:cNvSpPr txBox="1"/>
          <p:nvPr>
            <p:ph idx="4294967295" type="body"/>
          </p:nvPr>
        </p:nvSpPr>
        <p:spPr>
          <a:xfrm>
            <a:off x="6285725" y="4736975"/>
            <a:ext cx="2757300" cy="304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>
                <a:solidFill>
                  <a:srgbClr val="CCCCCC"/>
                </a:solidFill>
              </a:rPr>
              <a:t>c</a:t>
            </a:r>
            <a:r>
              <a:rPr lang="en" sz="1400">
                <a:solidFill>
                  <a:srgbClr val="CCCCCC"/>
                </a:solidFill>
              </a:rPr>
              <a:t>sinschools.com</a:t>
            </a:r>
            <a:endParaRPr sz="1400">
              <a:solidFill>
                <a:srgbClr val="CCCCCC"/>
              </a:solidFill>
            </a:endParaRPr>
          </a:p>
          <a:p>
            <a:pPr indent="0" lvl="0" marL="0" rtl="0" algn="r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sz="1400">
              <a:solidFill>
                <a:srgbClr val="CCCCCC"/>
              </a:solidFill>
            </a:endParaRPr>
          </a:p>
        </p:txBody>
      </p:sp>
      <p:pic>
        <p:nvPicPr>
          <p:cNvPr id="109" name="Google Shape;109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322275" y="2570750"/>
            <a:ext cx="1684478" cy="1962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Learning objectives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15" name="Google Shape;115;p2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By the end of this lesson, you should be able to:</a:t>
            </a:r>
            <a:endParaRPr/>
          </a:p>
          <a:p>
            <a:pPr indent="-342900" lvl="0" marL="914400" marR="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Understand how to formally test a classifier for accuracy</a:t>
            </a:r>
            <a:endParaRPr/>
          </a:p>
          <a:p>
            <a:pPr indent="-342900" lvl="0" marL="9144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Draw a confusion matrix and generate summary statistics</a:t>
            </a:r>
            <a:endParaRPr/>
          </a:p>
          <a:p>
            <a:pPr indent="-342900" lvl="0" marL="9144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Train, test and evaluate an image classifier</a:t>
            </a:r>
            <a:endParaRPr/>
          </a:p>
        </p:txBody>
      </p:sp>
      <p:sp>
        <p:nvSpPr>
          <p:cNvPr id="116" name="Google Shape;116;p26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17" name="Google Shape;117;p26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18" name="Google Shape;118;p26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Google Shape;119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847875" y="2810275"/>
            <a:ext cx="1852950" cy="18529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" name="Google Shape;124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707025" y="1161475"/>
            <a:ext cx="2159924" cy="2159924"/>
          </a:xfrm>
          <a:prstGeom prst="rect">
            <a:avLst/>
          </a:prstGeom>
          <a:noFill/>
          <a:ln>
            <a:noFill/>
          </a:ln>
        </p:spPr>
      </p:pic>
      <p:sp>
        <p:nvSpPr>
          <p:cNvPr id="125" name="Google Shape;125;p2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Demo: Let There Be Light!</a:t>
            </a:r>
            <a:endParaRPr/>
          </a:p>
        </p:txBody>
      </p:sp>
      <p:sp>
        <p:nvSpPr>
          <p:cNvPr id="126" name="Google Shape;126;p27"/>
          <p:cNvSpPr txBox="1"/>
          <p:nvPr>
            <p:ph idx="1" type="body"/>
          </p:nvPr>
        </p:nvSpPr>
        <p:spPr>
          <a:xfrm>
            <a:off x="2488500" y="3961575"/>
            <a:ext cx="4167000" cy="645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4"/>
              </a:rPr>
              <a:t>Double Clap to Turn The light On or Off!</a:t>
            </a:r>
            <a:endParaRPr/>
          </a:p>
        </p:txBody>
      </p:sp>
      <p:grpSp>
        <p:nvGrpSpPr>
          <p:cNvPr id="127" name="Google Shape;127;p27"/>
          <p:cNvGrpSpPr/>
          <p:nvPr/>
        </p:nvGrpSpPr>
        <p:grpSpPr>
          <a:xfrm>
            <a:off x="6460491" y="1272858"/>
            <a:ext cx="2247843" cy="2249765"/>
            <a:chOff x="6173075" y="716158"/>
            <a:chExt cx="2659225" cy="2960217"/>
          </a:xfrm>
        </p:grpSpPr>
        <p:pic>
          <p:nvPicPr>
            <p:cNvPr id="128" name="Google Shape;128;p27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6173075" y="1237975"/>
              <a:ext cx="2659225" cy="24384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29" name="Google Shape;129;p27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 rot="2700000">
              <a:off x="7403275" y="847650"/>
              <a:ext cx="634900" cy="6349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0" name="Google Shape;130;p27"/>
            <p:cNvSpPr txBox="1"/>
            <p:nvPr/>
          </p:nvSpPr>
          <p:spPr>
            <a:xfrm>
              <a:off x="6431237" y="1467488"/>
              <a:ext cx="2142900" cy="393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ctr">
                <a:lnSpc>
                  <a:spcPct val="150000"/>
                </a:lnSpc>
                <a:spcBef>
                  <a:spcPts val="0"/>
                </a:spcBef>
                <a:spcAft>
                  <a:spcPts val="1600"/>
                </a:spcAft>
                <a:buNone/>
              </a:pPr>
              <a:r>
                <a:rPr b="1" lang="en">
                  <a:solidFill>
                    <a:srgbClr val="595959"/>
                  </a:solidFill>
                  <a:latin typeface="Roboto"/>
                  <a:ea typeface="Roboto"/>
                  <a:cs typeface="Roboto"/>
                  <a:sym typeface="Roboto"/>
                </a:rPr>
                <a:t>Exploratory Activity</a:t>
              </a:r>
              <a:endParaRPr b="1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31" name="Google Shape;131;p27"/>
            <p:cNvSpPr txBox="1"/>
            <p:nvPr/>
          </p:nvSpPr>
          <p:spPr>
            <a:xfrm>
              <a:off x="6431248" y="2080729"/>
              <a:ext cx="2295000" cy="1174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l">
                <a:lnSpc>
                  <a:spcPct val="150000"/>
                </a:lnSpc>
                <a:spcBef>
                  <a:spcPts val="0"/>
                </a:spcBef>
                <a:spcAft>
                  <a:spcPts val="1600"/>
                </a:spcAft>
                <a:buNone/>
              </a:pPr>
              <a:r>
                <a:rPr lang="en" sz="1200">
                  <a:solidFill>
                    <a:srgbClr val="595959"/>
                  </a:solidFill>
                  <a:latin typeface="Roboto"/>
                  <a:ea typeface="Roboto"/>
                  <a:cs typeface="Roboto"/>
                  <a:sym typeface="Roboto"/>
                </a:rPr>
                <a:t>What other sounds might trigger the light bulb to turn on / off?</a:t>
              </a:r>
              <a:endParaRPr sz="1200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pic>
        <p:nvPicPr>
          <p:cNvPr id="132" name="Google Shape;132;p27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204500" y="2556950"/>
            <a:ext cx="1348300" cy="1348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28"/>
          <p:cNvSpPr txBox="1"/>
          <p:nvPr>
            <p:ph type="title"/>
          </p:nvPr>
        </p:nvSpPr>
        <p:spPr>
          <a:xfrm>
            <a:off x="311700" y="445025"/>
            <a:ext cx="11013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Tests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38" name="Google Shape;138;p28"/>
          <p:cNvSpPr txBox="1"/>
          <p:nvPr>
            <p:ph idx="1" type="body"/>
          </p:nvPr>
        </p:nvSpPr>
        <p:spPr>
          <a:xfrm>
            <a:off x="311700" y="1152475"/>
            <a:ext cx="8520600" cy="3828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Have you ever wondered why you have to sit tests at the end of topics?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What do you think makes </a:t>
            </a:r>
            <a:r>
              <a:rPr lang="en"/>
              <a:t>a </a:t>
            </a:r>
            <a:r>
              <a:rPr b="1" lang="en">
                <a:solidFill>
                  <a:srgbClr val="25326F"/>
                </a:solidFill>
              </a:rPr>
              <a:t>good</a:t>
            </a:r>
            <a:r>
              <a:rPr lang="en"/>
              <a:t> test - from the teachers’ perspective!</a:t>
            </a:r>
            <a:endParaRPr/>
          </a:p>
          <a:p>
            <a:pPr indent="0" lvl="0" marL="91440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139" name="Google Shape;139;p28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40" name="Google Shape;140;p28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41" name="Google Shape;141;p28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42" name="Google Shape;142;p28"/>
          <p:cNvGrpSpPr/>
          <p:nvPr/>
        </p:nvGrpSpPr>
        <p:grpSpPr>
          <a:xfrm>
            <a:off x="8329325" y="0"/>
            <a:ext cx="764100" cy="1042650"/>
            <a:chOff x="7362925" y="28900"/>
            <a:chExt cx="764100" cy="1042650"/>
          </a:xfrm>
        </p:grpSpPr>
        <p:pic>
          <p:nvPicPr>
            <p:cNvPr id="143" name="Google Shape;143;p2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7362925" y="240050"/>
              <a:ext cx="764100" cy="6940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44" name="Google Shape;144;p28"/>
            <p:cNvSpPr txBox="1"/>
            <p:nvPr/>
          </p:nvSpPr>
          <p:spPr>
            <a:xfrm>
              <a:off x="7362925" y="28900"/>
              <a:ext cx="764100" cy="211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" sz="700">
                  <a:latin typeface="Roboto"/>
                  <a:ea typeface="Roboto"/>
                  <a:cs typeface="Roboto"/>
                  <a:sym typeface="Roboto"/>
                </a:rPr>
                <a:t>Play Video</a:t>
              </a:r>
              <a:endParaRPr b="1" sz="700"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45" name="Google Shape;145;p28"/>
            <p:cNvSpPr txBox="1"/>
            <p:nvPr/>
          </p:nvSpPr>
          <p:spPr>
            <a:xfrm>
              <a:off x="7362925" y="860350"/>
              <a:ext cx="764100" cy="211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" sz="700">
                  <a:latin typeface="Roboto"/>
                  <a:ea typeface="Roboto"/>
                  <a:cs typeface="Roboto"/>
                  <a:sym typeface="Roboto"/>
                </a:rPr>
                <a:t>Slide 3 - 10</a:t>
              </a:r>
              <a:endParaRPr b="1" sz="700"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46" name="Google Shape;146;p28"/>
            <p:cNvSpPr txBox="1"/>
            <p:nvPr/>
          </p:nvSpPr>
          <p:spPr>
            <a:xfrm>
              <a:off x="7362925" y="582450"/>
              <a:ext cx="764100" cy="211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700">
                  <a:solidFill>
                    <a:srgbClr val="FFFFFF"/>
                  </a:solidFill>
                  <a:latin typeface="Roboto"/>
                  <a:ea typeface="Roboto"/>
                  <a:cs typeface="Roboto"/>
                  <a:sym typeface="Roboto"/>
                </a:rPr>
                <a:t>1</a:t>
              </a:r>
              <a:r>
                <a:rPr lang="en" sz="700">
                  <a:solidFill>
                    <a:srgbClr val="FFFFFF"/>
                  </a:solidFill>
                  <a:latin typeface="Roboto"/>
                  <a:ea typeface="Roboto"/>
                  <a:cs typeface="Roboto"/>
                  <a:sym typeface="Roboto"/>
                </a:rPr>
                <a:t>:59 min</a:t>
              </a:r>
              <a:endParaRPr sz="7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sp>
        <p:nvSpPr>
          <p:cNvPr id="147" name="Google Shape;147;p28">
            <a:hlinkClick r:id="rId5"/>
          </p:cNvPr>
          <p:cNvSpPr/>
          <p:nvPr/>
        </p:nvSpPr>
        <p:spPr>
          <a:xfrm>
            <a:off x="8289575" y="74400"/>
            <a:ext cx="843600" cy="960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100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2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Tests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53" name="Google Shape;153;p29"/>
          <p:cNvSpPr txBox="1"/>
          <p:nvPr>
            <p:ph idx="1" type="body"/>
          </p:nvPr>
        </p:nvSpPr>
        <p:spPr>
          <a:xfrm>
            <a:off x="311700" y="1152475"/>
            <a:ext cx="8520600" cy="3828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Have you ever wondered why you have to sit tests at the end of topics?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What do you think makes a </a:t>
            </a:r>
            <a:r>
              <a:rPr b="1" lang="en">
                <a:solidFill>
                  <a:srgbClr val="25326F"/>
                </a:solidFill>
              </a:rPr>
              <a:t>good</a:t>
            </a:r>
            <a:r>
              <a:rPr lang="en"/>
              <a:t> test - from the teachers’ perspective!</a:t>
            </a:r>
            <a:endParaRPr/>
          </a:p>
          <a:p>
            <a:pPr indent="0" lvl="0" marL="91440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154" name="Google Shape;154;p29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55" name="Google Shape;155;p29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56" name="Google Shape;156;p29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pic>
        <p:nvPicPr>
          <p:cNvPr id="157" name="Google Shape;157;p2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76821" y="2224700"/>
            <a:ext cx="1590350" cy="1590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3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Tests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63" name="Google Shape;163;p30"/>
          <p:cNvSpPr txBox="1"/>
          <p:nvPr>
            <p:ph idx="1" type="body"/>
          </p:nvPr>
        </p:nvSpPr>
        <p:spPr>
          <a:xfrm>
            <a:off x="311700" y="1152475"/>
            <a:ext cx="8520600" cy="3828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Have you ever wondered why you have to sit tests at the end of topics?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What do you think makes a </a:t>
            </a:r>
            <a:r>
              <a:rPr b="1" lang="en">
                <a:solidFill>
                  <a:srgbClr val="25326F"/>
                </a:solidFill>
              </a:rPr>
              <a:t>good</a:t>
            </a:r>
            <a:r>
              <a:rPr lang="en"/>
              <a:t> test - from the teachers’ perspective!</a:t>
            </a:r>
            <a:endParaRPr/>
          </a:p>
          <a:p>
            <a:pPr indent="-3175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"/>
              <a:t>Doesn’t have exactly the same questions as you covered in class exercises!</a:t>
            </a:r>
            <a:endParaRPr/>
          </a:p>
          <a:p>
            <a:pPr indent="-3175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"/>
              <a:t>Contains questions which require to you extend and build upon learning in class</a:t>
            </a:r>
            <a:endParaRPr/>
          </a:p>
          <a:p>
            <a:pPr indent="0" lvl="0" marL="91440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164" name="Google Shape;164;p30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65" name="Google Shape;165;p30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66" name="Google Shape;166;p30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3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Tests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72" name="Google Shape;172;p31"/>
          <p:cNvSpPr txBox="1"/>
          <p:nvPr>
            <p:ph idx="1" type="body"/>
          </p:nvPr>
        </p:nvSpPr>
        <p:spPr>
          <a:xfrm>
            <a:off x="311700" y="1152475"/>
            <a:ext cx="8520600" cy="3828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Let’s </a:t>
            </a:r>
            <a:r>
              <a:rPr lang="en"/>
              <a:t>pretend our “student” is the classifier, and we are the “teacher”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We’ve trained it using our training images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Now we want to </a:t>
            </a:r>
            <a:r>
              <a:rPr b="1" lang="en">
                <a:solidFill>
                  <a:srgbClr val="E93761"/>
                </a:solidFill>
              </a:rPr>
              <a:t>test</a:t>
            </a:r>
            <a:r>
              <a:rPr lang="en"/>
              <a:t> how well it did.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What type of images would we use?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91440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173" name="Google Shape;173;p31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74" name="Google Shape;174;p31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75" name="Google Shape;175;p31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3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Data: Training Set vs Testing Set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81" name="Google Shape;181;p32"/>
          <p:cNvSpPr txBox="1"/>
          <p:nvPr>
            <p:ph idx="1" type="body"/>
          </p:nvPr>
        </p:nvSpPr>
        <p:spPr>
          <a:xfrm>
            <a:off x="311700" y="1152475"/>
            <a:ext cx="8520600" cy="3828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Test set: You “hold back” a set of labelled samples to “test” the quality of your prediction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What might happen if you just reuse all the training data, and test the classifier with the same data you trained on?</a:t>
            </a:r>
            <a:endParaRPr/>
          </a:p>
          <a:p>
            <a:pPr indent="0" lvl="0" marL="91440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182" name="Google Shape;182;p32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83" name="Google Shape;183;p32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84" name="Google Shape;184;p32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3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Data: Training Set vs Testing Set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90" name="Google Shape;190;p33"/>
          <p:cNvSpPr txBox="1"/>
          <p:nvPr>
            <p:ph idx="1" type="body"/>
          </p:nvPr>
        </p:nvSpPr>
        <p:spPr>
          <a:xfrm>
            <a:off x="311700" y="1152475"/>
            <a:ext cx="8520600" cy="3828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Test set: You “hold back” a set of labelled samples to “test” the quality of your prediction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What might happen if you just reuse all the training data, and test the classifier with the same data you trained on?</a:t>
            </a:r>
            <a:endParaRPr/>
          </a:p>
          <a:p>
            <a:pPr indent="-3175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"/>
              <a:t>What happens if your maths teacher gives you all the test questions as a practice exercise to do before the test?</a:t>
            </a:r>
            <a:endParaRPr/>
          </a:p>
          <a:p>
            <a:pPr indent="0" lvl="0" marL="91440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191" name="Google Shape;191;p33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92" name="Google Shape;192;p33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93" name="Google Shape;193;p33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3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Population vs Sampling Frame vs Sample</a:t>
            </a:r>
            <a:endParaRPr/>
          </a:p>
        </p:txBody>
      </p:sp>
      <p:pic>
        <p:nvPicPr>
          <p:cNvPr id="199" name="Google Shape;199;p3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060688" y="1447100"/>
            <a:ext cx="1864475" cy="1864475"/>
          </a:xfrm>
          <a:prstGeom prst="rect">
            <a:avLst/>
          </a:prstGeom>
          <a:noFill/>
          <a:ln>
            <a:noFill/>
          </a:ln>
        </p:spPr>
      </p:pic>
      <p:sp>
        <p:nvSpPr>
          <p:cNvPr id="200" name="Google Shape;200;p34"/>
          <p:cNvSpPr txBox="1"/>
          <p:nvPr/>
        </p:nvSpPr>
        <p:spPr>
          <a:xfrm>
            <a:off x="6592324" y="3662525"/>
            <a:ext cx="20910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(Entire) Population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01" name="Google Shape;201;p34"/>
          <p:cNvSpPr txBox="1"/>
          <p:nvPr/>
        </p:nvSpPr>
        <p:spPr>
          <a:xfrm>
            <a:off x="4060673" y="3662525"/>
            <a:ext cx="18645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Sampling Frame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02" name="Google Shape;202;p34"/>
          <p:cNvSpPr txBox="1"/>
          <p:nvPr/>
        </p:nvSpPr>
        <p:spPr>
          <a:xfrm>
            <a:off x="2589438" y="3662525"/>
            <a:ext cx="10161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Sample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03" name="Google Shape;203;p3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212149" y="1488125"/>
            <a:ext cx="2851326" cy="1864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4" name="Google Shape;204;p3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92900" y="1122119"/>
            <a:ext cx="672400" cy="508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" name="Google Shape;205;p3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92900" y="3127571"/>
            <a:ext cx="672400" cy="499708"/>
          </a:xfrm>
          <a:prstGeom prst="rect">
            <a:avLst/>
          </a:prstGeom>
          <a:noFill/>
          <a:ln>
            <a:noFill/>
          </a:ln>
        </p:spPr>
      </p:pic>
      <p:pic>
        <p:nvPicPr>
          <p:cNvPr id="206" name="Google Shape;206;p34"/>
          <p:cNvPicPr preferRelativeResize="0"/>
          <p:nvPr/>
        </p:nvPicPr>
        <p:blipFill rotWithShape="1">
          <a:blip r:embed="rId7">
            <a:alphaModFix/>
          </a:blip>
          <a:srcRect b="0" l="0" r="0" t="646"/>
          <a:stretch/>
        </p:blipFill>
        <p:spPr>
          <a:xfrm>
            <a:off x="2637950" y="1992125"/>
            <a:ext cx="1050800" cy="856475"/>
          </a:xfrm>
          <a:prstGeom prst="rect">
            <a:avLst/>
          </a:prstGeom>
          <a:noFill/>
          <a:ln>
            <a:noFill/>
          </a:ln>
        </p:spPr>
      </p:pic>
      <p:sp>
        <p:nvSpPr>
          <p:cNvPr id="207" name="Google Shape;207;p34"/>
          <p:cNvSpPr txBox="1"/>
          <p:nvPr/>
        </p:nvSpPr>
        <p:spPr>
          <a:xfrm>
            <a:off x="423950" y="1631075"/>
            <a:ext cx="14103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Training Samples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08" name="Google Shape;208;p34"/>
          <p:cNvSpPr txBox="1"/>
          <p:nvPr/>
        </p:nvSpPr>
        <p:spPr>
          <a:xfrm>
            <a:off x="423950" y="3627275"/>
            <a:ext cx="14103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Testing Samples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09" name="Google Shape;209;p34"/>
          <p:cNvSpPr/>
          <p:nvPr/>
        </p:nvSpPr>
        <p:spPr>
          <a:xfrm>
            <a:off x="5733000" y="2120150"/>
            <a:ext cx="542400" cy="327900"/>
          </a:xfrm>
          <a:prstGeom prst="leftArrow">
            <a:avLst>
              <a:gd fmla="val 50000" name="adj1"/>
              <a:gd fmla="val 50000" name="adj2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10" name="Google Shape;210;p34"/>
          <p:cNvSpPr/>
          <p:nvPr/>
        </p:nvSpPr>
        <p:spPr>
          <a:xfrm>
            <a:off x="3722125" y="2120150"/>
            <a:ext cx="542400" cy="327900"/>
          </a:xfrm>
          <a:prstGeom prst="leftArrow">
            <a:avLst>
              <a:gd fmla="val 50000" name="adj1"/>
              <a:gd fmla="val 50000" name="adj2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11" name="Google Shape;211;p34"/>
          <p:cNvSpPr/>
          <p:nvPr/>
        </p:nvSpPr>
        <p:spPr>
          <a:xfrm rot="1819354">
            <a:off x="1919670" y="1775840"/>
            <a:ext cx="542518" cy="327804"/>
          </a:xfrm>
          <a:prstGeom prst="leftArrow">
            <a:avLst>
              <a:gd fmla="val 50000" name="adj1"/>
              <a:gd fmla="val 50000" name="adj2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12" name="Google Shape;212;p34"/>
          <p:cNvSpPr/>
          <p:nvPr/>
        </p:nvSpPr>
        <p:spPr>
          <a:xfrm rot="-2134249">
            <a:off x="1919652" y="2614535"/>
            <a:ext cx="542539" cy="327749"/>
          </a:xfrm>
          <a:prstGeom prst="leftArrow">
            <a:avLst>
              <a:gd fmla="val 50000" name="adj1"/>
              <a:gd fmla="val 50000" name="adj2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6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3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Population vs Sampling Frame vs Sample</a:t>
            </a:r>
            <a:endParaRPr/>
          </a:p>
        </p:txBody>
      </p:sp>
      <p:pic>
        <p:nvPicPr>
          <p:cNvPr id="218" name="Google Shape;218;p3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060688" y="1447100"/>
            <a:ext cx="1864475" cy="1864475"/>
          </a:xfrm>
          <a:prstGeom prst="rect">
            <a:avLst/>
          </a:prstGeom>
          <a:noFill/>
          <a:ln>
            <a:noFill/>
          </a:ln>
        </p:spPr>
      </p:pic>
      <p:sp>
        <p:nvSpPr>
          <p:cNvPr id="219" name="Google Shape;219;p35"/>
          <p:cNvSpPr txBox="1"/>
          <p:nvPr/>
        </p:nvSpPr>
        <p:spPr>
          <a:xfrm>
            <a:off x="6592324" y="3662525"/>
            <a:ext cx="20910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(Entire) Population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20" name="Google Shape;220;p35"/>
          <p:cNvSpPr txBox="1"/>
          <p:nvPr/>
        </p:nvSpPr>
        <p:spPr>
          <a:xfrm>
            <a:off x="4060673" y="3662525"/>
            <a:ext cx="18645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Sampling Frame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21" name="Google Shape;221;p35"/>
          <p:cNvSpPr txBox="1"/>
          <p:nvPr/>
        </p:nvSpPr>
        <p:spPr>
          <a:xfrm>
            <a:off x="2589438" y="3662525"/>
            <a:ext cx="10161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Sample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22" name="Google Shape;222;p3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212149" y="1488125"/>
            <a:ext cx="2851326" cy="1864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23" name="Google Shape;223;p3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92900" y="1122119"/>
            <a:ext cx="672400" cy="508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4" name="Google Shape;224;p3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92900" y="3127571"/>
            <a:ext cx="672400" cy="499708"/>
          </a:xfrm>
          <a:prstGeom prst="rect">
            <a:avLst/>
          </a:prstGeom>
          <a:noFill/>
          <a:ln>
            <a:noFill/>
          </a:ln>
        </p:spPr>
      </p:pic>
      <p:pic>
        <p:nvPicPr>
          <p:cNvPr id="225" name="Google Shape;225;p35"/>
          <p:cNvPicPr preferRelativeResize="0"/>
          <p:nvPr/>
        </p:nvPicPr>
        <p:blipFill rotWithShape="1">
          <a:blip r:embed="rId7">
            <a:alphaModFix/>
          </a:blip>
          <a:srcRect b="0" l="0" r="0" t="646"/>
          <a:stretch/>
        </p:blipFill>
        <p:spPr>
          <a:xfrm>
            <a:off x="2637950" y="1992125"/>
            <a:ext cx="1050800" cy="856475"/>
          </a:xfrm>
          <a:prstGeom prst="rect">
            <a:avLst/>
          </a:prstGeom>
          <a:noFill/>
          <a:ln>
            <a:noFill/>
          </a:ln>
        </p:spPr>
      </p:pic>
      <p:sp>
        <p:nvSpPr>
          <p:cNvPr id="226" name="Google Shape;226;p35"/>
          <p:cNvSpPr txBox="1"/>
          <p:nvPr/>
        </p:nvSpPr>
        <p:spPr>
          <a:xfrm>
            <a:off x="423950" y="1631075"/>
            <a:ext cx="14103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Training Samples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27" name="Google Shape;227;p35"/>
          <p:cNvSpPr txBox="1"/>
          <p:nvPr/>
        </p:nvSpPr>
        <p:spPr>
          <a:xfrm>
            <a:off x="423950" y="3627275"/>
            <a:ext cx="14103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Testing Samples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28" name="Google Shape;228;p35"/>
          <p:cNvSpPr/>
          <p:nvPr/>
        </p:nvSpPr>
        <p:spPr>
          <a:xfrm>
            <a:off x="5733000" y="2120150"/>
            <a:ext cx="542400" cy="327900"/>
          </a:xfrm>
          <a:prstGeom prst="leftArrow">
            <a:avLst>
              <a:gd fmla="val 50000" name="adj1"/>
              <a:gd fmla="val 50000" name="adj2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29" name="Google Shape;229;p35"/>
          <p:cNvSpPr/>
          <p:nvPr/>
        </p:nvSpPr>
        <p:spPr>
          <a:xfrm>
            <a:off x="3722125" y="2120150"/>
            <a:ext cx="542400" cy="327900"/>
          </a:xfrm>
          <a:prstGeom prst="leftArrow">
            <a:avLst>
              <a:gd fmla="val 50000" name="adj1"/>
              <a:gd fmla="val 50000" name="adj2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30" name="Google Shape;230;p35"/>
          <p:cNvSpPr/>
          <p:nvPr/>
        </p:nvSpPr>
        <p:spPr>
          <a:xfrm rot="1819354">
            <a:off x="1919670" y="1775840"/>
            <a:ext cx="542518" cy="327804"/>
          </a:xfrm>
          <a:prstGeom prst="leftArrow">
            <a:avLst>
              <a:gd fmla="val 50000" name="adj1"/>
              <a:gd fmla="val 50000" name="adj2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31" name="Google Shape;231;p35"/>
          <p:cNvSpPr/>
          <p:nvPr/>
        </p:nvSpPr>
        <p:spPr>
          <a:xfrm rot="-2134249">
            <a:off x="1919652" y="2614535"/>
            <a:ext cx="542539" cy="327749"/>
          </a:xfrm>
          <a:prstGeom prst="leftArrow">
            <a:avLst>
              <a:gd fmla="val 50000" name="adj1"/>
              <a:gd fmla="val 50000" name="adj2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grpSp>
        <p:nvGrpSpPr>
          <p:cNvPr id="232" name="Google Shape;232;p35"/>
          <p:cNvGrpSpPr/>
          <p:nvPr/>
        </p:nvGrpSpPr>
        <p:grpSpPr>
          <a:xfrm>
            <a:off x="1930694" y="903681"/>
            <a:ext cx="527519" cy="459569"/>
            <a:chOff x="2679181" y="1474081"/>
            <a:chExt cx="527519" cy="459569"/>
          </a:xfrm>
        </p:grpSpPr>
        <p:pic>
          <p:nvPicPr>
            <p:cNvPr id="233" name="Google Shape;233;p35"/>
            <p:cNvPicPr preferRelativeResize="0"/>
            <p:nvPr/>
          </p:nvPicPr>
          <p:blipFill>
            <a:blip r:embed="rId8">
              <a:alphaModFix/>
            </a:blip>
            <a:stretch>
              <a:fillRect/>
            </a:stretch>
          </p:blipFill>
          <p:spPr>
            <a:xfrm rot="1626876">
              <a:off x="2734875" y="1529775"/>
              <a:ext cx="322050" cy="3220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34" name="Google Shape;234;p35"/>
            <p:cNvPicPr preferRelativeResize="0"/>
            <p:nvPr/>
          </p:nvPicPr>
          <p:blipFill>
            <a:blip r:embed="rId8">
              <a:alphaModFix/>
            </a:blip>
            <a:stretch>
              <a:fillRect/>
            </a:stretch>
          </p:blipFill>
          <p:spPr>
            <a:xfrm>
              <a:off x="2884650" y="1611600"/>
              <a:ext cx="322051" cy="32205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35" name="Google Shape;235;p35"/>
          <p:cNvSpPr txBox="1"/>
          <p:nvPr/>
        </p:nvSpPr>
        <p:spPr>
          <a:xfrm>
            <a:off x="1245888" y="1335963"/>
            <a:ext cx="20487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200">
                <a:solidFill>
                  <a:srgbClr val="38761D"/>
                </a:solidFill>
                <a:latin typeface="Roboto"/>
                <a:ea typeface="Roboto"/>
                <a:cs typeface="Roboto"/>
                <a:sym typeface="Roboto"/>
              </a:rPr>
              <a:t>Randomly</a:t>
            </a:r>
            <a:r>
              <a:rPr lang="en" sz="1200">
                <a:solidFill>
                  <a:srgbClr val="38761D"/>
                </a:solidFill>
                <a:latin typeface="Roboto"/>
                <a:ea typeface="Roboto"/>
                <a:cs typeface="Roboto"/>
                <a:sym typeface="Roboto"/>
              </a:rPr>
              <a:t> divide</a:t>
            </a:r>
            <a:endParaRPr sz="1200">
              <a:solidFill>
                <a:srgbClr val="38761D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grpSp>
        <p:nvGrpSpPr>
          <p:cNvPr id="236" name="Google Shape;236;p35"/>
          <p:cNvGrpSpPr/>
          <p:nvPr/>
        </p:nvGrpSpPr>
        <p:grpSpPr>
          <a:xfrm>
            <a:off x="1930694" y="3069556"/>
            <a:ext cx="527519" cy="459569"/>
            <a:chOff x="2679181" y="1474081"/>
            <a:chExt cx="527519" cy="459569"/>
          </a:xfrm>
        </p:grpSpPr>
        <p:pic>
          <p:nvPicPr>
            <p:cNvPr id="237" name="Google Shape;237;p35"/>
            <p:cNvPicPr preferRelativeResize="0"/>
            <p:nvPr/>
          </p:nvPicPr>
          <p:blipFill>
            <a:blip r:embed="rId8">
              <a:alphaModFix/>
            </a:blip>
            <a:stretch>
              <a:fillRect/>
            </a:stretch>
          </p:blipFill>
          <p:spPr>
            <a:xfrm rot="1626876">
              <a:off x="2734875" y="1529775"/>
              <a:ext cx="322050" cy="3220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38" name="Google Shape;238;p35"/>
            <p:cNvPicPr preferRelativeResize="0"/>
            <p:nvPr/>
          </p:nvPicPr>
          <p:blipFill>
            <a:blip r:embed="rId8">
              <a:alphaModFix/>
            </a:blip>
            <a:stretch>
              <a:fillRect/>
            </a:stretch>
          </p:blipFill>
          <p:spPr>
            <a:xfrm>
              <a:off x="2884650" y="1611600"/>
              <a:ext cx="322051" cy="32205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39" name="Google Shape;239;p35"/>
          <p:cNvSpPr txBox="1"/>
          <p:nvPr/>
        </p:nvSpPr>
        <p:spPr>
          <a:xfrm>
            <a:off x="1245888" y="3501838"/>
            <a:ext cx="20487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200">
                <a:solidFill>
                  <a:srgbClr val="38761D"/>
                </a:solidFill>
                <a:latin typeface="Roboto"/>
                <a:ea typeface="Roboto"/>
                <a:cs typeface="Roboto"/>
                <a:sym typeface="Roboto"/>
              </a:rPr>
              <a:t>Randomly</a:t>
            </a:r>
            <a:r>
              <a:rPr lang="en" sz="1200">
                <a:solidFill>
                  <a:srgbClr val="38761D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 sz="1200">
                <a:solidFill>
                  <a:srgbClr val="38761D"/>
                </a:solidFill>
                <a:latin typeface="Roboto"/>
                <a:ea typeface="Roboto"/>
                <a:cs typeface="Roboto"/>
                <a:sym typeface="Roboto"/>
              </a:rPr>
              <a:t>divide</a:t>
            </a:r>
            <a:endParaRPr sz="1200">
              <a:solidFill>
                <a:srgbClr val="38761D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3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3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Worksheet Activity</a:t>
            </a:r>
            <a:endParaRPr/>
          </a:p>
        </p:txBody>
      </p:sp>
      <p:sp>
        <p:nvSpPr>
          <p:cNvPr id="245" name="Google Shape;245;p36"/>
          <p:cNvSpPr txBox="1"/>
          <p:nvPr>
            <p:ph idx="1" type="body"/>
          </p:nvPr>
        </p:nvSpPr>
        <p:spPr>
          <a:xfrm>
            <a:off x="2556725" y="3968950"/>
            <a:ext cx="3973500" cy="645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160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3"/>
              </a:rPr>
              <a:t>Complete Question 1</a:t>
            </a:r>
            <a:br>
              <a:rPr lang="en"/>
            </a:br>
            <a:r>
              <a:rPr lang="en" sz="1000">
                <a:solidFill>
                  <a:schemeClr val="dk1"/>
                </a:solidFill>
              </a:rPr>
              <a:t>(</a:t>
            </a:r>
            <a:r>
              <a:rPr lang="en" sz="1000" u="sng">
                <a:solidFill>
                  <a:schemeClr val="hlink"/>
                </a:solidFill>
                <a:hlinkClick r:id="rId4"/>
              </a:rPr>
              <a:t>PDF</a:t>
            </a:r>
            <a:r>
              <a:rPr lang="en" sz="1000">
                <a:solidFill>
                  <a:schemeClr val="dk1"/>
                </a:solidFill>
              </a:rPr>
              <a:t>, </a:t>
            </a:r>
            <a:r>
              <a:rPr lang="en" sz="1000" u="sng">
                <a:solidFill>
                  <a:schemeClr val="hlink"/>
                </a:solidFill>
                <a:hlinkClick r:id="rId5"/>
              </a:rPr>
              <a:t>MS Word</a:t>
            </a:r>
            <a:r>
              <a:rPr lang="en" sz="1000">
                <a:solidFill>
                  <a:schemeClr val="dk1"/>
                </a:solidFill>
              </a:rPr>
              <a:t>)</a:t>
            </a:r>
            <a:endParaRPr/>
          </a:p>
        </p:txBody>
      </p:sp>
      <p:pic>
        <p:nvPicPr>
          <p:cNvPr id="246" name="Google Shape;246;p3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248775" y="1170125"/>
            <a:ext cx="2646426" cy="26464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0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37"/>
          <p:cNvSpPr txBox="1"/>
          <p:nvPr>
            <p:ph idx="1" type="body"/>
          </p:nvPr>
        </p:nvSpPr>
        <p:spPr>
          <a:xfrm>
            <a:off x="311700" y="1152475"/>
            <a:ext cx="8520600" cy="3828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We now have our testing data separated from our training data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How can we measure how well our classifier is performing?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To quantify testing measurements (just like how you get scores from a test) we use a </a:t>
            </a:r>
            <a:r>
              <a:rPr b="1" lang="en"/>
              <a:t>confusion matrix</a:t>
            </a:r>
            <a:endParaRPr b="1"/>
          </a:p>
          <a:p>
            <a:pPr indent="0" lvl="0" marL="91440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252" name="Google Shape;252;p37"/>
          <p:cNvSpPr txBox="1"/>
          <p:nvPr>
            <p:ph type="title"/>
          </p:nvPr>
        </p:nvSpPr>
        <p:spPr>
          <a:xfrm>
            <a:off x="311700" y="445025"/>
            <a:ext cx="28920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Confusion Matrix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pic>
        <p:nvPicPr>
          <p:cNvPr id="253" name="Google Shape;253;p3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860349" y="2816225"/>
            <a:ext cx="3356300" cy="18959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54" name="Google Shape;254;p37"/>
          <p:cNvGrpSpPr/>
          <p:nvPr/>
        </p:nvGrpSpPr>
        <p:grpSpPr>
          <a:xfrm>
            <a:off x="8329325" y="0"/>
            <a:ext cx="764100" cy="1042650"/>
            <a:chOff x="7362925" y="28900"/>
            <a:chExt cx="764100" cy="1042650"/>
          </a:xfrm>
        </p:grpSpPr>
        <p:pic>
          <p:nvPicPr>
            <p:cNvPr id="255" name="Google Shape;255;p3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7362925" y="240050"/>
              <a:ext cx="764100" cy="6940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56" name="Google Shape;256;p37"/>
            <p:cNvSpPr txBox="1"/>
            <p:nvPr/>
          </p:nvSpPr>
          <p:spPr>
            <a:xfrm>
              <a:off x="7362925" y="28900"/>
              <a:ext cx="764100" cy="211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" sz="700">
                  <a:latin typeface="Roboto"/>
                  <a:ea typeface="Roboto"/>
                  <a:cs typeface="Roboto"/>
                  <a:sym typeface="Roboto"/>
                </a:rPr>
                <a:t>Play Video</a:t>
              </a:r>
              <a:endParaRPr b="1" sz="700"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257" name="Google Shape;257;p37"/>
            <p:cNvSpPr txBox="1"/>
            <p:nvPr/>
          </p:nvSpPr>
          <p:spPr>
            <a:xfrm>
              <a:off x="7362925" y="860350"/>
              <a:ext cx="764100" cy="211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" sz="700">
                  <a:latin typeface="Roboto"/>
                  <a:ea typeface="Roboto"/>
                  <a:cs typeface="Roboto"/>
                  <a:sym typeface="Roboto"/>
                </a:rPr>
                <a:t>Slide 12 - 48</a:t>
              </a:r>
              <a:endParaRPr b="1" sz="700"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258" name="Google Shape;258;p37"/>
            <p:cNvSpPr txBox="1"/>
            <p:nvPr/>
          </p:nvSpPr>
          <p:spPr>
            <a:xfrm>
              <a:off x="7362925" y="582450"/>
              <a:ext cx="764100" cy="211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700">
                  <a:solidFill>
                    <a:srgbClr val="FFFFFF"/>
                  </a:solidFill>
                  <a:latin typeface="Roboto"/>
                  <a:ea typeface="Roboto"/>
                  <a:cs typeface="Roboto"/>
                  <a:sym typeface="Roboto"/>
                </a:rPr>
                <a:t>3</a:t>
              </a:r>
              <a:r>
                <a:rPr lang="en" sz="700">
                  <a:solidFill>
                    <a:srgbClr val="FFFFFF"/>
                  </a:solidFill>
                  <a:latin typeface="Roboto"/>
                  <a:ea typeface="Roboto"/>
                  <a:cs typeface="Roboto"/>
                  <a:sym typeface="Roboto"/>
                </a:rPr>
                <a:t>:42 min</a:t>
              </a:r>
              <a:endParaRPr sz="7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sp>
        <p:nvSpPr>
          <p:cNvPr id="259" name="Google Shape;259;p37">
            <a:hlinkClick r:id="rId5"/>
          </p:cNvPr>
          <p:cNvSpPr/>
          <p:nvPr/>
        </p:nvSpPr>
        <p:spPr>
          <a:xfrm>
            <a:off x="8289575" y="82650"/>
            <a:ext cx="843600" cy="960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"/>
                                        <p:tgtEl>
                                          <p:spTgt spid="2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100"/>
                                        <p:tgtEl>
                                          <p:spTgt spid="2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3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p38"/>
          <p:cNvSpPr txBox="1"/>
          <p:nvPr>
            <p:ph idx="1" type="body"/>
          </p:nvPr>
        </p:nvSpPr>
        <p:spPr>
          <a:xfrm>
            <a:off x="311700" y="1152475"/>
            <a:ext cx="8520600" cy="3828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Below we see an example confusion matrix recorded for a classifier which predicts clap and whistle sounds</a:t>
            </a:r>
            <a:endParaRPr b="1"/>
          </a:p>
          <a:p>
            <a:pPr indent="0" lvl="0" marL="91440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265" name="Google Shape;265;p3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Confusion Matrix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pic>
        <p:nvPicPr>
          <p:cNvPr id="266" name="Google Shape;266;p3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860349" y="2816225"/>
            <a:ext cx="3356300" cy="1895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0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1" name="Google Shape;271;p39"/>
          <p:cNvGraphicFramePr/>
          <p:nvPr/>
        </p:nvGraphicFramePr>
        <p:xfrm>
          <a:off x="2632200" y="14339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{2EA073BA-8810-46B3-91C6-B64E9ADE5D52}</a:tableStyleId>
              </a:tblPr>
              <a:tblGrid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8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3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B6D7A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7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6AA84F"/>
                    </a:solidFill>
                  </a:tcPr>
                </a:tc>
              </a:tr>
            </a:tbl>
          </a:graphicData>
        </a:graphic>
      </p:graphicFrame>
      <p:sp>
        <p:nvSpPr>
          <p:cNvPr id="272" name="Google Shape;272;p39"/>
          <p:cNvSpPr txBox="1"/>
          <p:nvPr/>
        </p:nvSpPr>
        <p:spPr>
          <a:xfrm>
            <a:off x="4165950" y="1030288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273" name="Google Shape;273;p39"/>
          <p:cNvSpPr txBox="1"/>
          <p:nvPr/>
        </p:nvSpPr>
        <p:spPr>
          <a:xfrm rot="-5400000">
            <a:off x="1857275" y="2542263"/>
            <a:ext cx="9030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pic>
        <p:nvPicPr>
          <p:cNvPr id="274" name="Google Shape;274;p3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75338" y="1489087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75" name="Google Shape;275;p3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87313" y="2301225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76" name="Google Shape;276;p3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912200" y="1489087"/>
            <a:ext cx="705825" cy="705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77" name="Google Shape;277;p3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87325" y="3092387"/>
            <a:ext cx="705825" cy="705825"/>
          </a:xfrm>
          <a:prstGeom prst="rect">
            <a:avLst/>
          </a:prstGeom>
          <a:noFill/>
          <a:ln>
            <a:noFill/>
          </a:ln>
        </p:spPr>
      </p:pic>
      <p:sp>
        <p:nvSpPr>
          <p:cNvPr id="278" name="Google Shape;278;p3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Confusion Matrix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2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3" name="Google Shape;283;p40"/>
          <p:cNvGraphicFramePr/>
          <p:nvPr/>
        </p:nvGraphicFramePr>
        <p:xfrm>
          <a:off x="2632200" y="14339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{2EA073BA-8810-46B3-91C6-B64E9ADE5D52}</a:tableStyleId>
              </a:tblPr>
              <a:tblGrid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8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3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B6D7A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7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6AA84F"/>
                    </a:solidFill>
                  </a:tcPr>
                </a:tc>
              </a:tr>
            </a:tbl>
          </a:graphicData>
        </a:graphic>
      </p:graphicFrame>
      <p:sp>
        <p:nvSpPr>
          <p:cNvPr id="284" name="Google Shape;284;p40"/>
          <p:cNvSpPr txBox="1"/>
          <p:nvPr/>
        </p:nvSpPr>
        <p:spPr>
          <a:xfrm>
            <a:off x="4165950" y="1030288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285" name="Google Shape;285;p40"/>
          <p:cNvSpPr txBox="1"/>
          <p:nvPr/>
        </p:nvSpPr>
        <p:spPr>
          <a:xfrm rot="-5400000">
            <a:off x="1857275" y="2542263"/>
            <a:ext cx="9030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pic>
        <p:nvPicPr>
          <p:cNvPr id="286" name="Google Shape;286;p4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75338" y="1489087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87" name="Google Shape;287;p4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87313" y="2301225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88" name="Google Shape;288;p4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912200" y="1489087"/>
            <a:ext cx="705825" cy="705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89" name="Google Shape;289;p4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87325" y="3092387"/>
            <a:ext cx="705825" cy="70582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90" name="Google Shape;290;p40"/>
          <p:cNvCxnSpPr/>
          <p:nvPr/>
        </p:nvCxnSpPr>
        <p:spPr>
          <a:xfrm>
            <a:off x="4159350" y="2610300"/>
            <a:ext cx="2730600" cy="6600"/>
          </a:xfrm>
          <a:prstGeom prst="straightConnector1">
            <a:avLst/>
          </a:prstGeom>
          <a:noFill/>
          <a:ln cap="flat" cmpd="sng" w="76200">
            <a:solidFill>
              <a:srgbClr val="FF0000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291" name="Google Shape;291;p40"/>
          <p:cNvSpPr txBox="1"/>
          <p:nvPr/>
        </p:nvSpPr>
        <p:spPr>
          <a:xfrm>
            <a:off x="2079625" y="4093900"/>
            <a:ext cx="52545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This is what the actual, correct classification is…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292" name="Google Shape;292;p40"/>
          <p:cNvCxnSpPr/>
          <p:nvPr/>
        </p:nvCxnSpPr>
        <p:spPr>
          <a:xfrm>
            <a:off x="4159350" y="3442000"/>
            <a:ext cx="2730600" cy="6600"/>
          </a:xfrm>
          <a:prstGeom prst="straightConnector1">
            <a:avLst/>
          </a:prstGeom>
          <a:noFill/>
          <a:ln cap="flat" cmpd="sng" w="76200">
            <a:solidFill>
              <a:srgbClr val="FF0000"/>
            </a:solidFill>
            <a:prstDash val="solid"/>
            <a:round/>
            <a:headEnd len="med" w="med" type="none"/>
            <a:tailEnd len="med" w="med" type="triangle"/>
          </a:ln>
        </p:spPr>
      </p:cxn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6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97" name="Google Shape;297;p41"/>
          <p:cNvGraphicFramePr/>
          <p:nvPr/>
        </p:nvGraphicFramePr>
        <p:xfrm>
          <a:off x="2632200" y="14339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{2EA073BA-8810-46B3-91C6-B64E9ADE5D52}</a:tableStyleId>
              </a:tblPr>
              <a:tblGrid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8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3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B6D7A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7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6AA84F"/>
                    </a:solidFill>
                  </a:tcPr>
                </a:tc>
              </a:tr>
            </a:tbl>
          </a:graphicData>
        </a:graphic>
      </p:graphicFrame>
      <p:sp>
        <p:nvSpPr>
          <p:cNvPr id="298" name="Google Shape;298;p41"/>
          <p:cNvSpPr txBox="1"/>
          <p:nvPr/>
        </p:nvSpPr>
        <p:spPr>
          <a:xfrm>
            <a:off x="4165950" y="1030288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299" name="Google Shape;299;p41"/>
          <p:cNvSpPr txBox="1"/>
          <p:nvPr/>
        </p:nvSpPr>
        <p:spPr>
          <a:xfrm rot="-5400000">
            <a:off x="1857275" y="2542263"/>
            <a:ext cx="9030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pic>
        <p:nvPicPr>
          <p:cNvPr id="300" name="Google Shape;300;p4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75338" y="1489087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01" name="Google Shape;301;p4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87313" y="2301225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02" name="Google Shape;302;p4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912200" y="1489087"/>
            <a:ext cx="705825" cy="705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03" name="Google Shape;303;p4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87325" y="3092387"/>
            <a:ext cx="705825" cy="70582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304" name="Google Shape;304;p41"/>
          <p:cNvCxnSpPr/>
          <p:nvPr/>
        </p:nvCxnSpPr>
        <p:spPr>
          <a:xfrm flipH="1" rot="10800000">
            <a:off x="3853388" y="2388213"/>
            <a:ext cx="3056100" cy="6300"/>
          </a:xfrm>
          <a:prstGeom prst="straightConnector1">
            <a:avLst/>
          </a:prstGeom>
          <a:noFill/>
          <a:ln cap="flat" cmpd="sng" w="28575">
            <a:solidFill>
              <a:srgbClr val="FF0000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305" name="Google Shape;305;p41"/>
          <p:cNvSpPr/>
          <p:nvPr/>
        </p:nvSpPr>
        <p:spPr>
          <a:xfrm>
            <a:off x="4261775" y="2898500"/>
            <a:ext cx="2569200" cy="1023900"/>
          </a:xfrm>
          <a:prstGeom prst="roundRect">
            <a:avLst>
              <a:gd fmla="val 6453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There were 8 + 2 = 10 actual claps sounds used to test this classifier.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9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10" name="Google Shape;310;p42"/>
          <p:cNvGraphicFramePr/>
          <p:nvPr/>
        </p:nvGraphicFramePr>
        <p:xfrm>
          <a:off x="2632200" y="14339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{2EA073BA-8810-46B3-91C6-B64E9ADE5D52}</a:tableStyleId>
              </a:tblPr>
              <a:tblGrid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8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3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B6D7A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7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6AA84F"/>
                    </a:solidFill>
                  </a:tcPr>
                </a:tc>
              </a:tr>
            </a:tbl>
          </a:graphicData>
        </a:graphic>
      </p:graphicFrame>
      <p:sp>
        <p:nvSpPr>
          <p:cNvPr id="311" name="Google Shape;311;p42"/>
          <p:cNvSpPr txBox="1"/>
          <p:nvPr/>
        </p:nvSpPr>
        <p:spPr>
          <a:xfrm>
            <a:off x="4165950" y="1030288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312" name="Google Shape;312;p42"/>
          <p:cNvSpPr txBox="1"/>
          <p:nvPr/>
        </p:nvSpPr>
        <p:spPr>
          <a:xfrm rot="-5400000">
            <a:off x="1857275" y="2542263"/>
            <a:ext cx="9030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pic>
        <p:nvPicPr>
          <p:cNvPr id="313" name="Google Shape;313;p4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75338" y="1489087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14" name="Google Shape;314;p4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87313" y="2301225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15" name="Google Shape;315;p4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912200" y="1489087"/>
            <a:ext cx="705825" cy="705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16" name="Google Shape;316;p4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87325" y="3092387"/>
            <a:ext cx="705825" cy="70582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317" name="Google Shape;317;p42"/>
          <p:cNvCxnSpPr/>
          <p:nvPr/>
        </p:nvCxnSpPr>
        <p:spPr>
          <a:xfrm flipH="1" rot="10800000">
            <a:off x="3886088" y="3198613"/>
            <a:ext cx="3056100" cy="6300"/>
          </a:xfrm>
          <a:prstGeom prst="straightConnector1">
            <a:avLst/>
          </a:prstGeom>
          <a:noFill/>
          <a:ln cap="flat" cmpd="sng" w="28575">
            <a:solidFill>
              <a:srgbClr val="FF0000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318" name="Google Shape;318;p42"/>
          <p:cNvSpPr/>
          <p:nvPr/>
        </p:nvSpPr>
        <p:spPr>
          <a:xfrm>
            <a:off x="4294475" y="3708900"/>
            <a:ext cx="2569200" cy="1023900"/>
          </a:xfrm>
          <a:prstGeom prst="roundRect">
            <a:avLst>
              <a:gd fmla="val 6453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There were 3 + 7 = 10 actual whistle sounds used to test this classifier.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2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23" name="Google Shape;323;p43"/>
          <p:cNvGraphicFramePr/>
          <p:nvPr/>
        </p:nvGraphicFramePr>
        <p:xfrm>
          <a:off x="2632200" y="14339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{2EA073BA-8810-46B3-91C6-B64E9ADE5D52}</a:tableStyleId>
              </a:tblPr>
              <a:tblGrid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8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3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B6D7A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7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6AA84F"/>
                    </a:solidFill>
                  </a:tcPr>
                </a:tc>
              </a:tr>
            </a:tbl>
          </a:graphicData>
        </a:graphic>
      </p:graphicFrame>
      <p:sp>
        <p:nvSpPr>
          <p:cNvPr id="324" name="Google Shape;324;p43"/>
          <p:cNvSpPr txBox="1"/>
          <p:nvPr/>
        </p:nvSpPr>
        <p:spPr>
          <a:xfrm>
            <a:off x="4165950" y="1030288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325" name="Google Shape;325;p43"/>
          <p:cNvSpPr txBox="1"/>
          <p:nvPr/>
        </p:nvSpPr>
        <p:spPr>
          <a:xfrm rot="-5400000">
            <a:off x="1857275" y="2542263"/>
            <a:ext cx="9030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pic>
        <p:nvPicPr>
          <p:cNvPr id="326" name="Google Shape;326;p4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75338" y="1489087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27" name="Google Shape;327;p4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87313" y="2301225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28" name="Google Shape;328;p4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912200" y="1489087"/>
            <a:ext cx="705825" cy="705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29" name="Google Shape;329;p4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87325" y="3092387"/>
            <a:ext cx="705825" cy="70582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330" name="Google Shape;330;p43"/>
          <p:cNvCxnSpPr/>
          <p:nvPr/>
        </p:nvCxnSpPr>
        <p:spPr>
          <a:xfrm>
            <a:off x="4798425" y="2270450"/>
            <a:ext cx="6600" cy="1536000"/>
          </a:xfrm>
          <a:prstGeom prst="straightConnector1">
            <a:avLst/>
          </a:prstGeom>
          <a:noFill/>
          <a:ln cap="flat" cmpd="sng" w="76200">
            <a:solidFill>
              <a:srgbClr val="FF0000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331" name="Google Shape;331;p43"/>
          <p:cNvSpPr txBox="1"/>
          <p:nvPr/>
        </p:nvSpPr>
        <p:spPr>
          <a:xfrm>
            <a:off x="3644450" y="4080825"/>
            <a:ext cx="41406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This is what the classifier predicted…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332" name="Google Shape;332;p43"/>
          <p:cNvCxnSpPr/>
          <p:nvPr/>
        </p:nvCxnSpPr>
        <p:spPr>
          <a:xfrm>
            <a:off x="6261813" y="2270450"/>
            <a:ext cx="6600" cy="1536000"/>
          </a:xfrm>
          <a:prstGeom prst="straightConnector1">
            <a:avLst/>
          </a:prstGeom>
          <a:noFill/>
          <a:ln cap="flat" cmpd="sng" w="76200">
            <a:solidFill>
              <a:srgbClr val="FF0000"/>
            </a:solidFill>
            <a:prstDash val="solid"/>
            <a:round/>
            <a:headEnd len="med" w="med" type="none"/>
            <a:tailEnd len="med" w="med" type="triangle"/>
          </a:ln>
        </p:spPr>
      </p:cxn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6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37" name="Google Shape;337;p44"/>
          <p:cNvGraphicFramePr/>
          <p:nvPr/>
        </p:nvGraphicFramePr>
        <p:xfrm>
          <a:off x="2632200" y="14339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{2EA073BA-8810-46B3-91C6-B64E9ADE5D52}</a:tableStyleId>
              </a:tblPr>
              <a:tblGrid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8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3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B6D7A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7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6AA84F"/>
                    </a:solidFill>
                  </a:tcPr>
                </a:tc>
              </a:tr>
            </a:tbl>
          </a:graphicData>
        </a:graphic>
      </p:graphicFrame>
      <p:sp>
        <p:nvSpPr>
          <p:cNvPr id="338" name="Google Shape;338;p44"/>
          <p:cNvSpPr txBox="1"/>
          <p:nvPr/>
        </p:nvSpPr>
        <p:spPr>
          <a:xfrm>
            <a:off x="4165950" y="1030288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339" name="Google Shape;339;p44"/>
          <p:cNvSpPr txBox="1"/>
          <p:nvPr/>
        </p:nvSpPr>
        <p:spPr>
          <a:xfrm rot="-5400000">
            <a:off x="1857275" y="2542263"/>
            <a:ext cx="9030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pic>
        <p:nvPicPr>
          <p:cNvPr id="340" name="Google Shape;340;p4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75338" y="1489087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41" name="Google Shape;341;p4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87313" y="2301225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42" name="Google Shape;342;p4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912200" y="1489087"/>
            <a:ext cx="705825" cy="705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43" name="Google Shape;343;p4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87325" y="3092387"/>
            <a:ext cx="705825" cy="705825"/>
          </a:xfrm>
          <a:prstGeom prst="rect">
            <a:avLst/>
          </a:prstGeom>
          <a:noFill/>
          <a:ln>
            <a:noFill/>
          </a:ln>
        </p:spPr>
      </p:pic>
      <p:sp>
        <p:nvSpPr>
          <p:cNvPr id="344" name="Google Shape;344;p44"/>
          <p:cNvSpPr/>
          <p:nvPr/>
        </p:nvSpPr>
        <p:spPr>
          <a:xfrm>
            <a:off x="4578450" y="2420688"/>
            <a:ext cx="450900" cy="418200"/>
          </a:xfrm>
          <a:prstGeom prst="ellipse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8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49" name="Google Shape;349;p45"/>
          <p:cNvGraphicFramePr/>
          <p:nvPr/>
        </p:nvGraphicFramePr>
        <p:xfrm>
          <a:off x="2632200" y="14339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{2EA073BA-8810-46B3-91C6-B64E9ADE5D52}</a:tableStyleId>
              </a:tblPr>
              <a:tblGrid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8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3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B6D7A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7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6AA84F"/>
                    </a:solidFill>
                  </a:tcPr>
                </a:tc>
              </a:tr>
            </a:tbl>
          </a:graphicData>
        </a:graphic>
      </p:graphicFrame>
      <p:sp>
        <p:nvSpPr>
          <p:cNvPr id="350" name="Google Shape;350;p45"/>
          <p:cNvSpPr txBox="1"/>
          <p:nvPr/>
        </p:nvSpPr>
        <p:spPr>
          <a:xfrm>
            <a:off x="4165950" y="1030288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351" name="Google Shape;351;p45"/>
          <p:cNvSpPr txBox="1"/>
          <p:nvPr/>
        </p:nvSpPr>
        <p:spPr>
          <a:xfrm rot="-5400000">
            <a:off x="1857275" y="2542263"/>
            <a:ext cx="9030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pic>
        <p:nvPicPr>
          <p:cNvPr id="352" name="Google Shape;352;p4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75338" y="1489087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53" name="Google Shape;353;p4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87313" y="2301225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54" name="Google Shape;354;p4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912200" y="1489087"/>
            <a:ext cx="705825" cy="705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55" name="Google Shape;355;p4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87325" y="3092387"/>
            <a:ext cx="705825" cy="705825"/>
          </a:xfrm>
          <a:prstGeom prst="rect">
            <a:avLst/>
          </a:prstGeom>
          <a:noFill/>
          <a:ln>
            <a:noFill/>
          </a:ln>
        </p:spPr>
      </p:pic>
      <p:sp>
        <p:nvSpPr>
          <p:cNvPr id="356" name="Google Shape;356;p45"/>
          <p:cNvSpPr/>
          <p:nvPr/>
        </p:nvSpPr>
        <p:spPr>
          <a:xfrm>
            <a:off x="4578450" y="2420688"/>
            <a:ext cx="450900" cy="418200"/>
          </a:xfrm>
          <a:prstGeom prst="ellipse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357" name="Google Shape;357;p45"/>
          <p:cNvCxnSpPr>
            <a:stCxn id="353" idx="3"/>
            <a:endCxn id="356" idx="2"/>
          </p:cNvCxnSpPr>
          <p:nvPr/>
        </p:nvCxnSpPr>
        <p:spPr>
          <a:xfrm>
            <a:off x="3644438" y="2629788"/>
            <a:ext cx="933900" cy="0"/>
          </a:xfrm>
          <a:prstGeom prst="straightConnector1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358" name="Google Shape;358;p45"/>
          <p:cNvSpPr/>
          <p:nvPr/>
        </p:nvSpPr>
        <p:spPr>
          <a:xfrm>
            <a:off x="5346675" y="2774325"/>
            <a:ext cx="2569200" cy="1023900"/>
          </a:xfrm>
          <a:prstGeom prst="roundRect">
            <a:avLst>
              <a:gd fmla="val 6453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There were 8 actual claps…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2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63" name="Google Shape;363;p46"/>
          <p:cNvGraphicFramePr/>
          <p:nvPr/>
        </p:nvGraphicFramePr>
        <p:xfrm>
          <a:off x="2632200" y="14339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{2EA073BA-8810-46B3-91C6-B64E9ADE5D52}</a:tableStyleId>
              </a:tblPr>
              <a:tblGrid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8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3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B6D7A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7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6AA84F"/>
                    </a:solidFill>
                  </a:tcPr>
                </a:tc>
              </a:tr>
            </a:tbl>
          </a:graphicData>
        </a:graphic>
      </p:graphicFrame>
      <p:sp>
        <p:nvSpPr>
          <p:cNvPr id="364" name="Google Shape;364;p46"/>
          <p:cNvSpPr txBox="1"/>
          <p:nvPr/>
        </p:nvSpPr>
        <p:spPr>
          <a:xfrm>
            <a:off x="4165950" y="1030288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365" name="Google Shape;365;p46"/>
          <p:cNvSpPr txBox="1"/>
          <p:nvPr/>
        </p:nvSpPr>
        <p:spPr>
          <a:xfrm rot="-5400000">
            <a:off x="1857275" y="2542263"/>
            <a:ext cx="9030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pic>
        <p:nvPicPr>
          <p:cNvPr id="366" name="Google Shape;366;p4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75338" y="1489087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67" name="Google Shape;367;p4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87313" y="2301225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68" name="Google Shape;368;p4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912200" y="1489087"/>
            <a:ext cx="705825" cy="705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69" name="Google Shape;369;p4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87325" y="3092387"/>
            <a:ext cx="705825" cy="705825"/>
          </a:xfrm>
          <a:prstGeom prst="rect">
            <a:avLst/>
          </a:prstGeom>
          <a:noFill/>
          <a:ln>
            <a:noFill/>
          </a:ln>
        </p:spPr>
      </p:pic>
      <p:sp>
        <p:nvSpPr>
          <p:cNvPr id="370" name="Google Shape;370;p46"/>
          <p:cNvSpPr/>
          <p:nvPr/>
        </p:nvSpPr>
        <p:spPr>
          <a:xfrm>
            <a:off x="4578450" y="2420688"/>
            <a:ext cx="450900" cy="418200"/>
          </a:xfrm>
          <a:prstGeom prst="ellipse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371" name="Google Shape;371;p46"/>
          <p:cNvCxnSpPr>
            <a:stCxn id="366" idx="2"/>
            <a:endCxn id="370" idx="0"/>
          </p:cNvCxnSpPr>
          <p:nvPr/>
        </p:nvCxnSpPr>
        <p:spPr>
          <a:xfrm>
            <a:off x="4803900" y="2146213"/>
            <a:ext cx="0" cy="274500"/>
          </a:xfrm>
          <a:prstGeom prst="straightConnector1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372" name="Google Shape;372;p46"/>
          <p:cNvSpPr/>
          <p:nvPr/>
        </p:nvSpPr>
        <p:spPr>
          <a:xfrm>
            <a:off x="5346675" y="2774325"/>
            <a:ext cx="2569200" cy="1023900"/>
          </a:xfrm>
          <a:prstGeom prst="roundRect">
            <a:avLst>
              <a:gd fmla="val 6453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There were 8 actual claps which were predicted as claps!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6" name="Shape 3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77" name="Google Shape;377;p47"/>
          <p:cNvGraphicFramePr/>
          <p:nvPr/>
        </p:nvGraphicFramePr>
        <p:xfrm>
          <a:off x="2632200" y="14339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{2EA073BA-8810-46B3-91C6-B64E9ADE5D52}</a:tableStyleId>
              </a:tblPr>
              <a:tblGrid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8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3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B6D7A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7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6AA84F"/>
                    </a:solidFill>
                  </a:tcPr>
                </a:tc>
              </a:tr>
            </a:tbl>
          </a:graphicData>
        </a:graphic>
      </p:graphicFrame>
      <p:sp>
        <p:nvSpPr>
          <p:cNvPr id="378" name="Google Shape;378;p47"/>
          <p:cNvSpPr txBox="1"/>
          <p:nvPr/>
        </p:nvSpPr>
        <p:spPr>
          <a:xfrm>
            <a:off x="4165950" y="1030288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379" name="Google Shape;379;p47"/>
          <p:cNvSpPr txBox="1"/>
          <p:nvPr/>
        </p:nvSpPr>
        <p:spPr>
          <a:xfrm rot="-5400000">
            <a:off x="1857275" y="2542263"/>
            <a:ext cx="9030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pic>
        <p:nvPicPr>
          <p:cNvPr id="380" name="Google Shape;380;p4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75338" y="1489087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81" name="Google Shape;381;p4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87313" y="2301225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82" name="Google Shape;382;p4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912200" y="1489087"/>
            <a:ext cx="705825" cy="705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83" name="Google Shape;383;p4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87325" y="3092387"/>
            <a:ext cx="705825" cy="705825"/>
          </a:xfrm>
          <a:prstGeom prst="rect">
            <a:avLst/>
          </a:prstGeom>
          <a:noFill/>
          <a:ln>
            <a:noFill/>
          </a:ln>
        </p:spPr>
      </p:pic>
      <p:sp>
        <p:nvSpPr>
          <p:cNvPr id="384" name="Google Shape;384;p47"/>
          <p:cNvSpPr/>
          <p:nvPr/>
        </p:nvSpPr>
        <p:spPr>
          <a:xfrm>
            <a:off x="4578450" y="2420688"/>
            <a:ext cx="450900" cy="418200"/>
          </a:xfrm>
          <a:prstGeom prst="ellipse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385" name="Google Shape;385;p47"/>
          <p:cNvCxnSpPr>
            <a:stCxn id="380" idx="2"/>
            <a:endCxn id="384" idx="0"/>
          </p:cNvCxnSpPr>
          <p:nvPr/>
        </p:nvCxnSpPr>
        <p:spPr>
          <a:xfrm>
            <a:off x="4803900" y="2146213"/>
            <a:ext cx="0" cy="274500"/>
          </a:xfrm>
          <a:prstGeom prst="straightConnector1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386" name="Google Shape;386;p47"/>
          <p:cNvSpPr/>
          <p:nvPr/>
        </p:nvSpPr>
        <p:spPr>
          <a:xfrm>
            <a:off x="5346675" y="2774325"/>
            <a:ext cx="2569200" cy="1023900"/>
          </a:xfrm>
          <a:prstGeom prst="roundRect">
            <a:avLst>
              <a:gd fmla="val 6453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There were 8 actual claps which were predicted as claps!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87" name="Google Shape;387;p47"/>
          <p:cNvSpPr/>
          <p:nvPr/>
        </p:nvSpPr>
        <p:spPr>
          <a:xfrm>
            <a:off x="6087300" y="3443025"/>
            <a:ext cx="2024700" cy="539700"/>
          </a:xfrm>
          <a:prstGeom prst="roundRect">
            <a:avLst>
              <a:gd fmla="val 6453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It got these correct!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1" name="Shape 3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92" name="Google Shape;392;p48"/>
          <p:cNvGraphicFramePr/>
          <p:nvPr/>
        </p:nvGraphicFramePr>
        <p:xfrm>
          <a:off x="2632200" y="14339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{2EA073BA-8810-46B3-91C6-B64E9ADE5D52}</a:tableStyleId>
              </a:tblPr>
              <a:tblGrid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8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3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B6D7A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7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6AA84F"/>
                    </a:solidFill>
                  </a:tcPr>
                </a:tc>
              </a:tr>
            </a:tbl>
          </a:graphicData>
        </a:graphic>
      </p:graphicFrame>
      <p:sp>
        <p:nvSpPr>
          <p:cNvPr id="393" name="Google Shape;393;p48"/>
          <p:cNvSpPr txBox="1"/>
          <p:nvPr/>
        </p:nvSpPr>
        <p:spPr>
          <a:xfrm>
            <a:off x="4165950" y="1030288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394" name="Google Shape;394;p48"/>
          <p:cNvSpPr txBox="1"/>
          <p:nvPr/>
        </p:nvSpPr>
        <p:spPr>
          <a:xfrm rot="-5400000">
            <a:off x="1857275" y="2542263"/>
            <a:ext cx="9030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pic>
        <p:nvPicPr>
          <p:cNvPr id="395" name="Google Shape;395;p4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75338" y="1489087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96" name="Google Shape;396;p4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87313" y="2301225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97" name="Google Shape;397;p4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912200" y="1489087"/>
            <a:ext cx="705825" cy="705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98" name="Google Shape;398;p4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87325" y="3092387"/>
            <a:ext cx="705825" cy="705825"/>
          </a:xfrm>
          <a:prstGeom prst="rect">
            <a:avLst/>
          </a:prstGeom>
          <a:noFill/>
          <a:ln>
            <a:noFill/>
          </a:ln>
        </p:spPr>
      </p:pic>
      <p:sp>
        <p:nvSpPr>
          <p:cNvPr id="399" name="Google Shape;399;p48"/>
          <p:cNvSpPr/>
          <p:nvPr/>
        </p:nvSpPr>
        <p:spPr>
          <a:xfrm>
            <a:off x="6039663" y="2420675"/>
            <a:ext cx="450900" cy="418200"/>
          </a:xfrm>
          <a:prstGeom prst="ellipse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3" name="Shape 4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4" name="Google Shape;404;p49"/>
          <p:cNvGraphicFramePr/>
          <p:nvPr/>
        </p:nvGraphicFramePr>
        <p:xfrm>
          <a:off x="2632200" y="14339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{2EA073BA-8810-46B3-91C6-B64E9ADE5D52}</a:tableStyleId>
              </a:tblPr>
              <a:tblGrid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8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3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B6D7A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7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6AA84F"/>
                    </a:solidFill>
                  </a:tcPr>
                </a:tc>
              </a:tr>
            </a:tbl>
          </a:graphicData>
        </a:graphic>
      </p:graphicFrame>
      <p:sp>
        <p:nvSpPr>
          <p:cNvPr id="405" name="Google Shape;405;p49"/>
          <p:cNvSpPr txBox="1"/>
          <p:nvPr/>
        </p:nvSpPr>
        <p:spPr>
          <a:xfrm>
            <a:off x="4165950" y="1030288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406" name="Google Shape;406;p49"/>
          <p:cNvSpPr txBox="1"/>
          <p:nvPr/>
        </p:nvSpPr>
        <p:spPr>
          <a:xfrm rot="-5400000">
            <a:off x="1857275" y="2542263"/>
            <a:ext cx="9030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pic>
        <p:nvPicPr>
          <p:cNvPr id="407" name="Google Shape;407;p4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75338" y="1489087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08" name="Google Shape;408;p4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87313" y="2301225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09" name="Google Shape;409;p4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912200" y="1489087"/>
            <a:ext cx="705825" cy="705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10" name="Google Shape;410;p4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87325" y="3092387"/>
            <a:ext cx="705825" cy="705825"/>
          </a:xfrm>
          <a:prstGeom prst="rect">
            <a:avLst/>
          </a:prstGeom>
          <a:noFill/>
          <a:ln>
            <a:noFill/>
          </a:ln>
        </p:spPr>
      </p:pic>
      <p:sp>
        <p:nvSpPr>
          <p:cNvPr id="411" name="Google Shape;411;p49"/>
          <p:cNvSpPr/>
          <p:nvPr/>
        </p:nvSpPr>
        <p:spPr>
          <a:xfrm>
            <a:off x="6039663" y="2420688"/>
            <a:ext cx="450900" cy="418200"/>
          </a:xfrm>
          <a:prstGeom prst="ellipse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412" name="Google Shape;412;p49"/>
          <p:cNvCxnSpPr>
            <a:stCxn id="408" idx="3"/>
            <a:endCxn id="411" idx="2"/>
          </p:cNvCxnSpPr>
          <p:nvPr/>
        </p:nvCxnSpPr>
        <p:spPr>
          <a:xfrm>
            <a:off x="3644438" y="2629788"/>
            <a:ext cx="2395200" cy="0"/>
          </a:xfrm>
          <a:prstGeom prst="straightConnector1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413" name="Google Shape;413;p49"/>
          <p:cNvSpPr/>
          <p:nvPr/>
        </p:nvSpPr>
        <p:spPr>
          <a:xfrm>
            <a:off x="4261775" y="2898500"/>
            <a:ext cx="2569200" cy="1023900"/>
          </a:xfrm>
          <a:prstGeom prst="roundRect">
            <a:avLst>
              <a:gd fmla="val 6453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There were 2 actual claps…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7" name="Shape 4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8" name="Google Shape;418;p50"/>
          <p:cNvGraphicFramePr/>
          <p:nvPr/>
        </p:nvGraphicFramePr>
        <p:xfrm>
          <a:off x="2632200" y="14339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{2EA073BA-8810-46B3-91C6-B64E9ADE5D52}</a:tableStyleId>
              </a:tblPr>
              <a:tblGrid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8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3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B6D7A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7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6AA84F"/>
                    </a:solidFill>
                  </a:tcPr>
                </a:tc>
              </a:tr>
            </a:tbl>
          </a:graphicData>
        </a:graphic>
      </p:graphicFrame>
      <p:sp>
        <p:nvSpPr>
          <p:cNvPr id="419" name="Google Shape;419;p50"/>
          <p:cNvSpPr txBox="1"/>
          <p:nvPr/>
        </p:nvSpPr>
        <p:spPr>
          <a:xfrm>
            <a:off x="4165950" y="1030288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420" name="Google Shape;420;p50"/>
          <p:cNvSpPr txBox="1"/>
          <p:nvPr/>
        </p:nvSpPr>
        <p:spPr>
          <a:xfrm rot="-5400000">
            <a:off x="1857275" y="2542263"/>
            <a:ext cx="9030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pic>
        <p:nvPicPr>
          <p:cNvPr id="421" name="Google Shape;421;p5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75338" y="1489087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22" name="Google Shape;422;p5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87313" y="2301225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23" name="Google Shape;423;p5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912200" y="1489087"/>
            <a:ext cx="705825" cy="705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24" name="Google Shape;424;p5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87325" y="3092387"/>
            <a:ext cx="705825" cy="705825"/>
          </a:xfrm>
          <a:prstGeom prst="rect">
            <a:avLst/>
          </a:prstGeom>
          <a:noFill/>
          <a:ln>
            <a:noFill/>
          </a:ln>
        </p:spPr>
      </p:pic>
      <p:sp>
        <p:nvSpPr>
          <p:cNvPr id="425" name="Google Shape;425;p50"/>
          <p:cNvSpPr/>
          <p:nvPr/>
        </p:nvSpPr>
        <p:spPr>
          <a:xfrm>
            <a:off x="6039663" y="2420713"/>
            <a:ext cx="450900" cy="418200"/>
          </a:xfrm>
          <a:prstGeom prst="ellipse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426" name="Google Shape;426;p50"/>
          <p:cNvCxnSpPr>
            <a:stCxn id="423" idx="2"/>
            <a:endCxn id="425" idx="0"/>
          </p:cNvCxnSpPr>
          <p:nvPr/>
        </p:nvCxnSpPr>
        <p:spPr>
          <a:xfrm>
            <a:off x="6265113" y="2194913"/>
            <a:ext cx="0" cy="225900"/>
          </a:xfrm>
          <a:prstGeom prst="straightConnector1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427" name="Google Shape;427;p50"/>
          <p:cNvSpPr/>
          <p:nvPr/>
        </p:nvSpPr>
        <p:spPr>
          <a:xfrm>
            <a:off x="4261775" y="2898500"/>
            <a:ext cx="2569200" cy="1023900"/>
          </a:xfrm>
          <a:prstGeom prst="roundRect">
            <a:avLst>
              <a:gd fmla="val 6453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There were 2 actual claps which were predicted as whistles!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1" name="Shape 4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32" name="Google Shape;432;p51"/>
          <p:cNvGraphicFramePr/>
          <p:nvPr/>
        </p:nvGraphicFramePr>
        <p:xfrm>
          <a:off x="2632200" y="14339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{2EA073BA-8810-46B3-91C6-B64E9ADE5D52}</a:tableStyleId>
              </a:tblPr>
              <a:tblGrid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8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3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B6D7A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7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6AA84F"/>
                    </a:solidFill>
                  </a:tcPr>
                </a:tc>
              </a:tr>
            </a:tbl>
          </a:graphicData>
        </a:graphic>
      </p:graphicFrame>
      <p:sp>
        <p:nvSpPr>
          <p:cNvPr id="433" name="Google Shape;433;p51"/>
          <p:cNvSpPr txBox="1"/>
          <p:nvPr/>
        </p:nvSpPr>
        <p:spPr>
          <a:xfrm>
            <a:off x="4165950" y="1030288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434" name="Google Shape;434;p51"/>
          <p:cNvSpPr txBox="1"/>
          <p:nvPr/>
        </p:nvSpPr>
        <p:spPr>
          <a:xfrm rot="-5400000">
            <a:off x="1857275" y="2542263"/>
            <a:ext cx="9030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pic>
        <p:nvPicPr>
          <p:cNvPr id="435" name="Google Shape;435;p5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75338" y="1489087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36" name="Google Shape;436;p5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87313" y="2301225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37" name="Google Shape;437;p5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912200" y="1489087"/>
            <a:ext cx="705825" cy="705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38" name="Google Shape;438;p5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87325" y="3092387"/>
            <a:ext cx="705825" cy="705825"/>
          </a:xfrm>
          <a:prstGeom prst="rect">
            <a:avLst/>
          </a:prstGeom>
          <a:noFill/>
          <a:ln>
            <a:noFill/>
          </a:ln>
        </p:spPr>
      </p:pic>
      <p:sp>
        <p:nvSpPr>
          <p:cNvPr id="439" name="Google Shape;439;p51"/>
          <p:cNvSpPr/>
          <p:nvPr/>
        </p:nvSpPr>
        <p:spPr>
          <a:xfrm>
            <a:off x="6039663" y="2420713"/>
            <a:ext cx="450900" cy="418200"/>
          </a:xfrm>
          <a:prstGeom prst="ellipse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440" name="Google Shape;440;p51"/>
          <p:cNvCxnSpPr>
            <a:stCxn id="437" idx="2"/>
            <a:endCxn id="439" idx="0"/>
          </p:cNvCxnSpPr>
          <p:nvPr/>
        </p:nvCxnSpPr>
        <p:spPr>
          <a:xfrm>
            <a:off x="6265113" y="2194913"/>
            <a:ext cx="0" cy="225900"/>
          </a:xfrm>
          <a:prstGeom prst="straightConnector1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441" name="Google Shape;441;p51"/>
          <p:cNvSpPr/>
          <p:nvPr/>
        </p:nvSpPr>
        <p:spPr>
          <a:xfrm>
            <a:off x="4261775" y="2898500"/>
            <a:ext cx="2569200" cy="1023900"/>
          </a:xfrm>
          <a:prstGeom prst="roundRect">
            <a:avLst>
              <a:gd fmla="val 6453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There were 2 actual claps which were predicted as whistles!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42" name="Google Shape;442;p51"/>
          <p:cNvSpPr/>
          <p:nvPr/>
        </p:nvSpPr>
        <p:spPr>
          <a:xfrm>
            <a:off x="5252763" y="3606400"/>
            <a:ext cx="2024700" cy="539700"/>
          </a:xfrm>
          <a:prstGeom prst="roundRect">
            <a:avLst>
              <a:gd fmla="val 6453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It got these incorrect!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6" name="Shape 4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47" name="Google Shape;447;p52"/>
          <p:cNvGraphicFramePr/>
          <p:nvPr/>
        </p:nvGraphicFramePr>
        <p:xfrm>
          <a:off x="2632200" y="14339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{2EA073BA-8810-46B3-91C6-B64E9ADE5D52}</a:tableStyleId>
              </a:tblPr>
              <a:tblGrid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8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3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B6D7A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7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6AA84F"/>
                    </a:solidFill>
                  </a:tcPr>
                </a:tc>
              </a:tr>
            </a:tbl>
          </a:graphicData>
        </a:graphic>
      </p:graphicFrame>
      <p:sp>
        <p:nvSpPr>
          <p:cNvPr id="448" name="Google Shape;448;p52"/>
          <p:cNvSpPr txBox="1"/>
          <p:nvPr/>
        </p:nvSpPr>
        <p:spPr>
          <a:xfrm>
            <a:off x="4165950" y="1030288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449" name="Google Shape;449;p52"/>
          <p:cNvSpPr txBox="1"/>
          <p:nvPr/>
        </p:nvSpPr>
        <p:spPr>
          <a:xfrm rot="-5400000">
            <a:off x="1857275" y="2542263"/>
            <a:ext cx="9030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pic>
        <p:nvPicPr>
          <p:cNvPr id="450" name="Google Shape;450;p5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75338" y="1489087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51" name="Google Shape;451;p5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87313" y="2301225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52" name="Google Shape;452;p5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912200" y="1489087"/>
            <a:ext cx="705825" cy="705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53" name="Google Shape;453;p5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87325" y="3092387"/>
            <a:ext cx="705825" cy="705825"/>
          </a:xfrm>
          <a:prstGeom prst="rect">
            <a:avLst/>
          </a:prstGeom>
          <a:noFill/>
          <a:ln>
            <a:noFill/>
          </a:ln>
        </p:spPr>
      </p:pic>
      <p:sp>
        <p:nvSpPr>
          <p:cNvPr id="454" name="Google Shape;454;p52"/>
          <p:cNvSpPr/>
          <p:nvPr/>
        </p:nvSpPr>
        <p:spPr>
          <a:xfrm>
            <a:off x="4578463" y="3236188"/>
            <a:ext cx="450900" cy="418200"/>
          </a:xfrm>
          <a:prstGeom prst="ellipse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8" name="Shape 4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59" name="Google Shape;459;p53"/>
          <p:cNvGraphicFramePr/>
          <p:nvPr/>
        </p:nvGraphicFramePr>
        <p:xfrm>
          <a:off x="2632200" y="14339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{2EA073BA-8810-46B3-91C6-B64E9ADE5D52}</a:tableStyleId>
              </a:tblPr>
              <a:tblGrid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8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3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B6D7A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7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6AA84F"/>
                    </a:solidFill>
                  </a:tcPr>
                </a:tc>
              </a:tr>
            </a:tbl>
          </a:graphicData>
        </a:graphic>
      </p:graphicFrame>
      <p:sp>
        <p:nvSpPr>
          <p:cNvPr id="460" name="Google Shape;460;p53"/>
          <p:cNvSpPr txBox="1"/>
          <p:nvPr/>
        </p:nvSpPr>
        <p:spPr>
          <a:xfrm>
            <a:off x="4165950" y="1030288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461" name="Google Shape;461;p53"/>
          <p:cNvSpPr txBox="1"/>
          <p:nvPr/>
        </p:nvSpPr>
        <p:spPr>
          <a:xfrm rot="-5400000">
            <a:off x="1857275" y="2542263"/>
            <a:ext cx="9030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pic>
        <p:nvPicPr>
          <p:cNvPr id="462" name="Google Shape;462;p5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75338" y="1489087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63" name="Google Shape;463;p5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87313" y="2301225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64" name="Google Shape;464;p5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912200" y="1489087"/>
            <a:ext cx="705825" cy="705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65" name="Google Shape;465;p5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87325" y="3092387"/>
            <a:ext cx="705825" cy="705825"/>
          </a:xfrm>
          <a:prstGeom prst="rect">
            <a:avLst/>
          </a:prstGeom>
          <a:noFill/>
          <a:ln>
            <a:noFill/>
          </a:ln>
        </p:spPr>
      </p:pic>
      <p:sp>
        <p:nvSpPr>
          <p:cNvPr id="466" name="Google Shape;466;p53"/>
          <p:cNvSpPr/>
          <p:nvPr/>
        </p:nvSpPr>
        <p:spPr>
          <a:xfrm>
            <a:off x="4578463" y="3236188"/>
            <a:ext cx="450900" cy="418200"/>
          </a:xfrm>
          <a:prstGeom prst="ellipse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467" name="Google Shape;467;p53"/>
          <p:cNvCxnSpPr>
            <a:stCxn id="465" idx="3"/>
            <a:endCxn id="466" idx="2"/>
          </p:cNvCxnSpPr>
          <p:nvPr/>
        </p:nvCxnSpPr>
        <p:spPr>
          <a:xfrm>
            <a:off x="3693150" y="3445300"/>
            <a:ext cx="885300" cy="0"/>
          </a:xfrm>
          <a:prstGeom prst="straightConnector1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468" name="Google Shape;468;p53"/>
          <p:cNvSpPr/>
          <p:nvPr/>
        </p:nvSpPr>
        <p:spPr>
          <a:xfrm>
            <a:off x="5346675" y="2774325"/>
            <a:ext cx="2569200" cy="1023900"/>
          </a:xfrm>
          <a:prstGeom prst="roundRect">
            <a:avLst>
              <a:gd fmla="val 6453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There were 3 actual whistles …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72" name="Shape 4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73" name="Google Shape;473;p54"/>
          <p:cNvGraphicFramePr/>
          <p:nvPr/>
        </p:nvGraphicFramePr>
        <p:xfrm>
          <a:off x="2632200" y="14339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{2EA073BA-8810-46B3-91C6-B64E9ADE5D52}</a:tableStyleId>
              </a:tblPr>
              <a:tblGrid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8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3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B6D7A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7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6AA84F"/>
                    </a:solidFill>
                  </a:tcPr>
                </a:tc>
              </a:tr>
            </a:tbl>
          </a:graphicData>
        </a:graphic>
      </p:graphicFrame>
      <p:sp>
        <p:nvSpPr>
          <p:cNvPr id="474" name="Google Shape;474;p54"/>
          <p:cNvSpPr txBox="1"/>
          <p:nvPr/>
        </p:nvSpPr>
        <p:spPr>
          <a:xfrm>
            <a:off x="4165950" y="1030288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475" name="Google Shape;475;p54"/>
          <p:cNvSpPr txBox="1"/>
          <p:nvPr/>
        </p:nvSpPr>
        <p:spPr>
          <a:xfrm rot="-5400000">
            <a:off x="1857275" y="2542263"/>
            <a:ext cx="9030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pic>
        <p:nvPicPr>
          <p:cNvPr id="476" name="Google Shape;476;p5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75338" y="1489087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77" name="Google Shape;477;p5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87313" y="2301225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78" name="Google Shape;478;p5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912200" y="1489087"/>
            <a:ext cx="705825" cy="705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79" name="Google Shape;479;p5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87325" y="3092387"/>
            <a:ext cx="705825" cy="705825"/>
          </a:xfrm>
          <a:prstGeom prst="rect">
            <a:avLst/>
          </a:prstGeom>
          <a:noFill/>
          <a:ln>
            <a:noFill/>
          </a:ln>
        </p:spPr>
      </p:pic>
      <p:sp>
        <p:nvSpPr>
          <p:cNvPr id="480" name="Google Shape;480;p54"/>
          <p:cNvSpPr/>
          <p:nvPr/>
        </p:nvSpPr>
        <p:spPr>
          <a:xfrm>
            <a:off x="4578463" y="3236188"/>
            <a:ext cx="450900" cy="418200"/>
          </a:xfrm>
          <a:prstGeom prst="ellipse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481" name="Google Shape;481;p54"/>
          <p:cNvCxnSpPr>
            <a:endCxn id="480" idx="0"/>
          </p:cNvCxnSpPr>
          <p:nvPr/>
        </p:nvCxnSpPr>
        <p:spPr>
          <a:xfrm>
            <a:off x="4803913" y="2146288"/>
            <a:ext cx="0" cy="1089900"/>
          </a:xfrm>
          <a:prstGeom prst="straightConnector1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482" name="Google Shape;482;p54"/>
          <p:cNvSpPr/>
          <p:nvPr/>
        </p:nvSpPr>
        <p:spPr>
          <a:xfrm>
            <a:off x="5346675" y="2774325"/>
            <a:ext cx="2569200" cy="1023900"/>
          </a:xfrm>
          <a:prstGeom prst="roundRect">
            <a:avLst>
              <a:gd fmla="val 6453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There were 3 actual whistles which were predicted as claps!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86" name="Shape 4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87" name="Google Shape;487;p55"/>
          <p:cNvGraphicFramePr/>
          <p:nvPr/>
        </p:nvGraphicFramePr>
        <p:xfrm>
          <a:off x="2632200" y="14339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{2EA073BA-8810-46B3-91C6-B64E9ADE5D52}</a:tableStyleId>
              </a:tblPr>
              <a:tblGrid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8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3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B6D7A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7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6AA84F"/>
                    </a:solidFill>
                  </a:tcPr>
                </a:tc>
              </a:tr>
            </a:tbl>
          </a:graphicData>
        </a:graphic>
      </p:graphicFrame>
      <p:sp>
        <p:nvSpPr>
          <p:cNvPr id="488" name="Google Shape;488;p55"/>
          <p:cNvSpPr txBox="1"/>
          <p:nvPr/>
        </p:nvSpPr>
        <p:spPr>
          <a:xfrm>
            <a:off x="4165950" y="1030288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489" name="Google Shape;489;p55"/>
          <p:cNvSpPr txBox="1"/>
          <p:nvPr/>
        </p:nvSpPr>
        <p:spPr>
          <a:xfrm rot="-5400000">
            <a:off x="1857275" y="2542263"/>
            <a:ext cx="9030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pic>
        <p:nvPicPr>
          <p:cNvPr id="490" name="Google Shape;490;p5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75338" y="1489087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91" name="Google Shape;491;p5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87313" y="2301225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92" name="Google Shape;492;p5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912200" y="1489087"/>
            <a:ext cx="705825" cy="705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93" name="Google Shape;493;p5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87325" y="3092387"/>
            <a:ext cx="705825" cy="705825"/>
          </a:xfrm>
          <a:prstGeom prst="rect">
            <a:avLst/>
          </a:prstGeom>
          <a:noFill/>
          <a:ln>
            <a:noFill/>
          </a:ln>
        </p:spPr>
      </p:pic>
      <p:sp>
        <p:nvSpPr>
          <p:cNvPr id="494" name="Google Shape;494;p55"/>
          <p:cNvSpPr/>
          <p:nvPr/>
        </p:nvSpPr>
        <p:spPr>
          <a:xfrm>
            <a:off x="4578463" y="3236188"/>
            <a:ext cx="450900" cy="418200"/>
          </a:xfrm>
          <a:prstGeom prst="ellipse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495" name="Google Shape;495;p55"/>
          <p:cNvCxnSpPr>
            <a:endCxn id="494" idx="0"/>
          </p:cNvCxnSpPr>
          <p:nvPr/>
        </p:nvCxnSpPr>
        <p:spPr>
          <a:xfrm>
            <a:off x="4803913" y="2146288"/>
            <a:ext cx="0" cy="1089900"/>
          </a:xfrm>
          <a:prstGeom prst="straightConnector1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496" name="Google Shape;496;p55"/>
          <p:cNvSpPr/>
          <p:nvPr/>
        </p:nvSpPr>
        <p:spPr>
          <a:xfrm>
            <a:off x="5346675" y="2774325"/>
            <a:ext cx="2569200" cy="1023900"/>
          </a:xfrm>
          <a:prstGeom prst="roundRect">
            <a:avLst>
              <a:gd fmla="val 6453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There were 3 actual whistles which were predicted as claps!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97" name="Google Shape;497;p55"/>
          <p:cNvSpPr/>
          <p:nvPr/>
        </p:nvSpPr>
        <p:spPr>
          <a:xfrm>
            <a:off x="6087300" y="3443025"/>
            <a:ext cx="2024700" cy="539700"/>
          </a:xfrm>
          <a:prstGeom prst="roundRect">
            <a:avLst>
              <a:gd fmla="val 6453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It got these incorrect!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01" name="Shape 5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02" name="Google Shape;502;p56"/>
          <p:cNvGraphicFramePr/>
          <p:nvPr/>
        </p:nvGraphicFramePr>
        <p:xfrm>
          <a:off x="2632200" y="14339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{2EA073BA-8810-46B3-91C6-B64E9ADE5D52}</a:tableStyleId>
              </a:tblPr>
              <a:tblGrid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8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3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B6D7A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7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6AA84F"/>
                    </a:solidFill>
                  </a:tcPr>
                </a:tc>
              </a:tr>
            </a:tbl>
          </a:graphicData>
        </a:graphic>
      </p:graphicFrame>
      <p:sp>
        <p:nvSpPr>
          <p:cNvPr id="503" name="Google Shape;503;p56"/>
          <p:cNvSpPr txBox="1"/>
          <p:nvPr/>
        </p:nvSpPr>
        <p:spPr>
          <a:xfrm>
            <a:off x="4165950" y="1030288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504" name="Google Shape;504;p56"/>
          <p:cNvSpPr txBox="1"/>
          <p:nvPr/>
        </p:nvSpPr>
        <p:spPr>
          <a:xfrm rot="-5400000">
            <a:off x="1857275" y="2542263"/>
            <a:ext cx="9030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pic>
        <p:nvPicPr>
          <p:cNvPr id="505" name="Google Shape;505;p5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75338" y="1489087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06" name="Google Shape;506;p5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87313" y="2301225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07" name="Google Shape;507;p5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912200" y="1489087"/>
            <a:ext cx="705825" cy="705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08" name="Google Shape;508;p5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87325" y="3092387"/>
            <a:ext cx="705825" cy="705825"/>
          </a:xfrm>
          <a:prstGeom prst="rect">
            <a:avLst/>
          </a:prstGeom>
          <a:noFill/>
          <a:ln>
            <a:noFill/>
          </a:ln>
        </p:spPr>
      </p:pic>
      <p:sp>
        <p:nvSpPr>
          <p:cNvPr id="509" name="Google Shape;509;p56"/>
          <p:cNvSpPr/>
          <p:nvPr/>
        </p:nvSpPr>
        <p:spPr>
          <a:xfrm>
            <a:off x="6039663" y="3236188"/>
            <a:ext cx="450900" cy="418200"/>
          </a:xfrm>
          <a:prstGeom prst="ellipse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13" name="Shape 5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14" name="Google Shape;514;p57"/>
          <p:cNvGraphicFramePr/>
          <p:nvPr/>
        </p:nvGraphicFramePr>
        <p:xfrm>
          <a:off x="2632200" y="14339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{2EA073BA-8810-46B3-91C6-B64E9ADE5D52}</a:tableStyleId>
              </a:tblPr>
              <a:tblGrid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8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3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B6D7A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7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6AA84F"/>
                    </a:solidFill>
                  </a:tcPr>
                </a:tc>
              </a:tr>
            </a:tbl>
          </a:graphicData>
        </a:graphic>
      </p:graphicFrame>
      <p:sp>
        <p:nvSpPr>
          <p:cNvPr id="515" name="Google Shape;515;p57"/>
          <p:cNvSpPr txBox="1"/>
          <p:nvPr/>
        </p:nvSpPr>
        <p:spPr>
          <a:xfrm>
            <a:off x="4165950" y="1030288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516" name="Google Shape;516;p57"/>
          <p:cNvSpPr txBox="1"/>
          <p:nvPr/>
        </p:nvSpPr>
        <p:spPr>
          <a:xfrm rot="-5400000">
            <a:off x="1857275" y="2542263"/>
            <a:ext cx="9030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pic>
        <p:nvPicPr>
          <p:cNvPr id="517" name="Google Shape;517;p5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75338" y="1489087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18" name="Google Shape;518;p5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87313" y="2301225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19" name="Google Shape;519;p5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912200" y="1489087"/>
            <a:ext cx="705825" cy="705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20" name="Google Shape;520;p5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87325" y="3092387"/>
            <a:ext cx="705825" cy="705825"/>
          </a:xfrm>
          <a:prstGeom prst="rect">
            <a:avLst/>
          </a:prstGeom>
          <a:noFill/>
          <a:ln>
            <a:noFill/>
          </a:ln>
        </p:spPr>
      </p:pic>
      <p:sp>
        <p:nvSpPr>
          <p:cNvPr id="521" name="Google Shape;521;p57"/>
          <p:cNvSpPr/>
          <p:nvPr/>
        </p:nvSpPr>
        <p:spPr>
          <a:xfrm>
            <a:off x="6039663" y="3236188"/>
            <a:ext cx="450900" cy="418200"/>
          </a:xfrm>
          <a:prstGeom prst="ellipse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522" name="Google Shape;522;p57"/>
          <p:cNvCxnSpPr>
            <a:stCxn id="520" idx="3"/>
            <a:endCxn id="521" idx="2"/>
          </p:cNvCxnSpPr>
          <p:nvPr/>
        </p:nvCxnSpPr>
        <p:spPr>
          <a:xfrm>
            <a:off x="3693150" y="3445300"/>
            <a:ext cx="2346600" cy="0"/>
          </a:xfrm>
          <a:prstGeom prst="straightConnector1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523" name="Google Shape;523;p57"/>
          <p:cNvSpPr/>
          <p:nvPr/>
        </p:nvSpPr>
        <p:spPr>
          <a:xfrm>
            <a:off x="3921375" y="3798225"/>
            <a:ext cx="2569200" cy="1023900"/>
          </a:xfrm>
          <a:prstGeom prst="roundRect">
            <a:avLst>
              <a:gd fmla="val 6453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There were 7 actual whistles …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27" name="Shape 5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28" name="Google Shape;528;p58"/>
          <p:cNvGraphicFramePr/>
          <p:nvPr/>
        </p:nvGraphicFramePr>
        <p:xfrm>
          <a:off x="2632200" y="14339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{2EA073BA-8810-46B3-91C6-B64E9ADE5D52}</a:tableStyleId>
              </a:tblPr>
              <a:tblGrid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8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3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B6D7A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7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6AA84F"/>
                    </a:solidFill>
                  </a:tcPr>
                </a:tc>
              </a:tr>
            </a:tbl>
          </a:graphicData>
        </a:graphic>
      </p:graphicFrame>
      <p:sp>
        <p:nvSpPr>
          <p:cNvPr id="529" name="Google Shape;529;p58"/>
          <p:cNvSpPr txBox="1"/>
          <p:nvPr/>
        </p:nvSpPr>
        <p:spPr>
          <a:xfrm>
            <a:off x="4165950" y="1030288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530" name="Google Shape;530;p58"/>
          <p:cNvSpPr txBox="1"/>
          <p:nvPr/>
        </p:nvSpPr>
        <p:spPr>
          <a:xfrm rot="-5400000">
            <a:off x="1857275" y="2542263"/>
            <a:ext cx="9030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pic>
        <p:nvPicPr>
          <p:cNvPr id="531" name="Google Shape;531;p5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75338" y="1489087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32" name="Google Shape;532;p5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87313" y="2301225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33" name="Google Shape;533;p5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912200" y="1489087"/>
            <a:ext cx="705825" cy="705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34" name="Google Shape;534;p5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87325" y="3092387"/>
            <a:ext cx="705825" cy="705825"/>
          </a:xfrm>
          <a:prstGeom prst="rect">
            <a:avLst/>
          </a:prstGeom>
          <a:noFill/>
          <a:ln>
            <a:noFill/>
          </a:ln>
        </p:spPr>
      </p:pic>
      <p:sp>
        <p:nvSpPr>
          <p:cNvPr id="535" name="Google Shape;535;p58"/>
          <p:cNvSpPr/>
          <p:nvPr/>
        </p:nvSpPr>
        <p:spPr>
          <a:xfrm>
            <a:off x="6039663" y="3236188"/>
            <a:ext cx="450900" cy="418200"/>
          </a:xfrm>
          <a:prstGeom prst="ellipse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536" name="Google Shape;536;p58"/>
          <p:cNvCxnSpPr>
            <a:stCxn id="533" idx="2"/>
            <a:endCxn id="535" idx="0"/>
          </p:cNvCxnSpPr>
          <p:nvPr/>
        </p:nvCxnSpPr>
        <p:spPr>
          <a:xfrm>
            <a:off x="6265113" y="2194913"/>
            <a:ext cx="0" cy="1041300"/>
          </a:xfrm>
          <a:prstGeom prst="straightConnector1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537" name="Google Shape;537;p58"/>
          <p:cNvSpPr/>
          <p:nvPr/>
        </p:nvSpPr>
        <p:spPr>
          <a:xfrm>
            <a:off x="3921375" y="3798225"/>
            <a:ext cx="2569200" cy="1023900"/>
          </a:xfrm>
          <a:prstGeom prst="roundRect">
            <a:avLst>
              <a:gd fmla="val 6453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There were 7 actual whistles which were predicted as whistles!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41" name="Shape 5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42" name="Google Shape;542;p59"/>
          <p:cNvGraphicFramePr/>
          <p:nvPr/>
        </p:nvGraphicFramePr>
        <p:xfrm>
          <a:off x="2632200" y="14339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{2EA073BA-8810-46B3-91C6-B64E9ADE5D52}</a:tableStyleId>
              </a:tblPr>
              <a:tblGrid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8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3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B6D7A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7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6AA84F"/>
                    </a:solidFill>
                  </a:tcPr>
                </a:tc>
              </a:tr>
            </a:tbl>
          </a:graphicData>
        </a:graphic>
      </p:graphicFrame>
      <p:sp>
        <p:nvSpPr>
          <p:cNvPr id="543" name="Google Shape;543;p59"/>
          <p:cNvSpPr txBox="1"/>
          <p:nvPr/>
        </p:nvSpPr>
        <p:spPr>
          <a:xfrm>
            <a:off x="4165950" y="1030288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544" name="Google Shape;544;p59"/>
          <p:cNvSpPr txBox="1"/>
          <p:nvPr/>
        </p:nvSpPr>
        <p:spPr>
          <a:xfrm rot="-5400000">
            <a:off x="1857275" y="2542263"/>
            <a:ext cx="9030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pic>
        <p:nvPicPr>
          <p:cNvPr id="545" name="Google Shape;545;p5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75338" y="1489087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46" name="Google Shape;546;p5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87313" y="2301225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47" name="Google Shape;547;p5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912200" y="1489087"/>
            <a:ext cx="705825" cy="705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48" name="Google Shape;548;p5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87325" y="3092387"/>
            <a:ext cx="705825" cy="705825"/>
          </a:xfrm>
          <a:prstGeom prst="rect">
            <a:avLst/>
          </a:prstGeom>
          <a:noFill/>
          <a:ln>
            <a:noFill/>
          </a:ln>
        </p:spPr>
      </p:pic>
      <p:sp>
        <p:nvSpPr>
          <p:cNvPr id="549" name="Google Shape;549;p59"/>
          <p:cNvSpPr/>
          <p:nvPr/>
        </p:nvSpPr>
        <p:spPr>
          <a:xfrm>
            <a:off x="6039663" y="3236188"/>
            <a:ext cx="450900" cy="418200"/>
          </a:xfrm>
          <a:prstGeom prst="ellipse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550" name="Google Shape;550;p59"/>
          <p:cNvCxnSpPr>
            <a:stCxn id="547" idx="2"/>
            <a:endCxn id="549" idx="0"/>
          </p:cNvCxnSpPr>
          <p:nvPr/>
        </p:nvCxnSpPr>
        <p:spPr>
          <a:xfrm>
            <a:off x="6265113" y="2194913"/>
            <a:ext cx="0" cy="1041300"/>
          </a:xfrm>
          <a:prstGeom prst="straightConnector1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551" name="Google Shape;551;p59"/>
          <p:cNvSpPr/>
          <p:nvPr/>
        </p:nvSpPr>
        <p:spPr>
          <a:xfrm>
            <a:off x="3921375" y="3798225"/>
            <a:ext cx="2569200" cy="1023900"/>
          </a:xfrm>
          <a:prstGeom prst="roundRect">
            <a:avLst>
              <a:gd fmla="val 6453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There were 7 actual whistles which were predicted as whistles!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52" name="Google Shape;552;p59"/>
          <p:cNvSpPr/>
          <p:nvPr/>
        </p:nvSpPr>
        <p:spPr>
          <a:xfrm>
            <a:off x="4884750" y="4534475"/>
            <a:ext cx="2024700" cy="539700"/>
          </a:xfrm>
          <a:prstGeom prst="roundRect">
            <a:avLst>
              <a:gd fmla="val 6453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It got these correct!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56" name="Shape 5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57" name="Google Shape;557;p60"/>
          <p:cNvGraphicFramePr/>
          <p:nvPr/>
        </p:nvGraphicFramePr>
        <p:xfrm>
          <a:off x="2984125" y="8261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{2EA073BA-8810-46B3-91C6-B64E9ADE5D52}</a:tableStyleId>
              </a:tblPr>
              <a:tblGrid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8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3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B6D7A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7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6AA84F"/>
                    </a:solidFill>
                  </a:tcPr>
                </a:tc>
              </a:tr>
            </a:tbl>
          </a:graphicData>
        </a:graphic>
      </p:graphicFrame>
      <p:sp>
        <p:nvSpPr>
          <p:cNvPr id="558" name="Google Shape;558;p60"/>
          <p:cNvSpPr txBox="1"/>
          <p:nvPr/>
        </p:nvSpPr>
        <p:spPr>
          <a:xfrm>
            <a:off x="4517875" y="422488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559" name="Google Shape;559;p60"/>
          <p:cNvSpPr txBox="1"/>
          <p:nvPr/>
        </p:nvSpPr>
        <p:spPr>
          <a:xfrm rot="-5400000">
            <a:off x="2209200" y="1934463"/>
            <a:ext cx="9030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pic>
        <p:nvPicPr>
          <p:cNvPr id="560" name="Google Shape;560;p6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827263" y="881287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61" name="Google Shape;561;p6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339238" y="1693425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62" name="Google Shape;562;p6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264125" y="881287"/>
            <a:ext cx="705825" cy="705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63" name="Google Shape;563;p6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339250" y="2484587"/>
            <a:ext cx="705825" cy="705825"/>
          </a:xfrm>
          <a:prstGeom prst="rect">
            <a:avLst/>
          </a:prstGeom>
          <a:noFill/>
          <a:ln>
            <a:noFill/>
          </a:ln>
        </p:spPr>
      </p:pic>
      <p:sp>
        <p:nvSpPr>
          <p:cNvPr id="564" name="Google Shape;564;p60"/>
          <p:cNvSpPr txBox="1"/>
          <p:nvPr/>
        </p:nvSpPr>
        <p:spPr>
          <a:xfrm>
            <a:off x="1722934" y="3386450"/>
            <a:ext cx="6402000" cy="1662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Roboto"/>
              <a:buChar char="●"/>
            </a:pPr>
            <a:r>
              <a:rPr lang="en" sz="16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There were 8 actual claps which were predicted as claps.</a:t>
            </a:r>
            <a:endParaRPr sz="16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Roboto"/>
              <a:buChar char="●"/>
            </a:pPr>
            <a:r>
              <a:rPr lang="en" sz="16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There were 2 actual claps which were predicted as whistles.</a:t>
            </a:r>
            <a:endParaRPr sz="16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Roboto"/>
              <a:buChar char="●"/>
            </a:pPr>
            <a:r>
              <a:rPr lang="en" sz="16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10 clap sounds were used to test this classifier.</a:t>
            </a:r>
            <a:endParaRPr sz="16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Roboto"/>
              <a:buChar char="●"/>
            </a:pPr>
            <a:r>
              <a:rPr lang="en" sz="16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There were 3 actual whistles which were predicted as claps.</a:t>
            </a:r>
            <a:endParaRPr sz="16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Roboto"/>
              <a:buChar char="●"/>
            </a:pPr>
            <a:r>
              <a:rPr lang="en" sz="16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There were 7 actual whistles where were predicted as whistles.</a:t>
            </a:r>
            <a:endParaRPr sz="16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Roboto"/>
              <a:buChar char="●"/>
            </a:pPr>
            <a:r>
              <a:rPr lang="en" sz="16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10 whistle sounds were used to test this classifier.</a:t>
            </a:r>
            <a:endParaRPr sz="16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68" name="Shape 5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69" name="Google Shape;569;p61"/>
          <p:cNvGraphicFramePr/>
          <p:nvPr/>
        </p:nvGraphicFramePr>
        <p:xfrm>
          <a:off x="2632200" y="14339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{2EA073BA-8810-46B3-91C6-B64E9ADE5D52}</a:tableStyleId>
              </a:tblPr>
              <a:tblGrid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10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10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</a:tr>
            </a:tbl>
          </a:graphicData>
        </a:graphic>
      </p:graphicFrame>
      <p:sp>
        <p:nvSpPr>
          <p:cNvPr id="570" name="Google Shape;570;p61"/>
          <p:cNvSpPr txBox="1"/>
          <p:nvPr/>
        </p:nvSpPr>
        <p:spPr>
          <a:xfrm>
            <a:off x="4165950" y="1030288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571" name="Google Shape;571;p61"/>
          <p:cNvSpPr txBox="1"/>
          <p:nvPr/>
        </p:nvSpPr>
        <p:spPr>
          <a:xfrm rot="-5400000">
            <a:off x="1857275" y="2542263"/>
            <a:ext cx="9030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pic>
        <p:nvPicPr>
          <p:cNvPr id="572" name="Google Shape;572;p6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75338" y="1489087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73" name="Google Shape;573;p6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87313" y="2301225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74" name="Google Shape;574;p6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912200" y="1489087"/>
            <a:ext cx="705825" cy="705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75" name="Google Shape;575;p6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87325" y="3092387"/>
            <a:ext cx="705825" cy="705825"/>
          </a:xfrm>
          <a:prstGeom prst="rect">
            <a:avLst/>
          </a:prstGeom>
          <a:noFill/>
          <a:ln>
            <a:noFill/>
          </a:ln>
        </p:spPr>
      </p:pic>
      <p:sp>
        <p:nvSpPr>
          <p:cNvPr id="576" name="Google Shape;576;p6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The Ideal Classifier </a:t>
            </a:r>
            <a:r>
              <a:rPr lang="en"/>
              <a:t>Confusion Matrix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577" name="Google Shape;577;p61"/>
          <p:cNvSpPr txBox="1"/>
          <p:nvPr/>
        </p:nvSpPr>
        <p:spPr>
          <a:xfrm>
            <a:off x="788348" y="4079225"/>
            <a:ext cx="7513200" cy="677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In the ideal classifier, </a:t>
            </a:r>
            <a:r>
              <a:rPr lang="en" sz="16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the confusion matrix would have values only on a diagonal. This would mean all the classes were correctly classified.</a:t>
            </a:r>
            <a:endParaRPr sz="16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1" name="Shape 5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82" name="Google Shape;582;p62"/>
          <p:cNvGraphicFramePr/>
          <p:nvPr/>
        </p:nvGraphicFramePr>
        <p:xfrm>
          <a:off x="2632200" y="14339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{2EA073BA-8810-46B3-91C6-B64E9ADE5D52}</a:tableStyleId>
              </a:tblPr>
              <a:tblGrid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10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10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</a:tr>
            </a:tbl>
          </a:graphicData>
        </a:graphic>
      </p:graphicFrame>
      <p:sp>
        <p:nvSpPr>
          <p:cNvPr id="583" name="Google Shape;583;p62"/>
          <p:cNvSpPr/>
          <p:nvPr/>
        </p:nvSpPr>
        <p:spPr>
          <a:xfrm rot="1811971">
            <a:off x="4340880" y="2728884"/>
            <a:ext cx="2499540" cy="677289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E93761">
              <a:alpha val="48430"/>
            </a:srgbClr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84" name="Google Shape;584;p62"/>
          <p:cNvSpPr txBox="1"/>
          <p:nvPr/>
        </p:nvSpPr>
        <p:spPr>
          <a:xfrm>
            <a:off x="4165950" y="1030288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585" name="Google Shape;585;p62"/>
          <p:cNvSpPr txBox="1"/>
          <p:nvPr/>
        </p:nvSpPr>
        <p:spPr>
          <a:xfrm rot="-5400000">
            <a:off x="1857275" y="2542263"/>
            <a:ext cx="9030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pic>
        <p:nvPicPr>
          <p:cNvPr id="586" name="Google Shape;586;p6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75338" y="1489087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87" name="Google Shape;587;p6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87313" y="2301225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88" name="Google Shape;588;p6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912200" y="1489087"/>
            <a:ext cx="705825" cy="705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89" name="Google Shape;589;p6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87325" y="3092387"/>
            <a:ext cx="705825" cy="705825"/>
          </a:xfrm>
          <a:prstGeom prst="rect">
            <a:avLst/>
          </a:prstGeom>
          <a:noFill/>
          <a:ln>
            <a:noFill/>
          </a:ln>
        </p:spPr>
      </p:pic>
      <p:sp>
        <p:nvSpPr>
          <p:cNvPr id="590" name="Google Shape;590;p6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The Ideal Classifier Confusion Matrix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591" name="Google Shape;591;p62"/>
          <p:cNvSpPr txBox="1"/>
          <p:nvPr/>
        </p:nvSpPr>
        <p:spPr>
          <a:xfrm>
            <a:off x="788348" y="4079225"/>
            <a:ext cx="7513200" cy="677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In the ideal classifier, the confusion matrix would have values only on a diagonal. This would mean all the classes were correctly classified.</a:t>
            </a:r>
            <a:endParaRPr sz="16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5" name="Shape 5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96" name="Google Shape;596;p63"/>
          <p:cNvGraphicFramePr/>
          <p:nvPr/>
        </p:nvGraphicFramePr>
        <p:xfrm>
          <a:off x="2632200" y="244038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{2EA073BA-8810-46B3-91C6-B64E9ADE5D52}</a:tableStyleId>
              </a:tblPr>
              <a:tblGrid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12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3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4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16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</a:tr>
            </a:tbl>
          </a:graphicData>
        </a:graphic>
      </p:graphicFrame>
      <p:sp>
        <p:nvSpPr>
          <p:cNvPr id="597" name="Google Shape;597;p63"/>
          <p:cNvSpPr txBox="1"/>
          <p:nvPr/>
        </p:nvSpPr>
        <p:spPr>
          <a:xfrm>
            <a:off x="4165950" y="2036763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598" name="Google Shape;598;p63"/>
          <p:cNvSpPr txBox="1"/>
          <p:nvPr/>
        </p:nvSpPr>
        <p:spPr>
          <a:xfrm rot="-5400000">
            <a:off x="1857275" y="3548738"/>
            <a:ext cx="9030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pic>
        <p:nvPicPr>
          <p:cNvPr id="599" name="Google Shape;599;p6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75338" y="2519905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00" name="Google Shape;600;p6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11663" y="3307717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01" name="Google Shape;601;p6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5903725" y="2536762"/>
            <a:ext cx="623400" cy="623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02" name="Google Shape;602;p6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3028538" y="4140662"/>
            <a:ext cx="623400" cy="623400"/>
          </a:xfrm>
          <a:prstGeom prst="rect">
            <a:avLst/>
          </a:prstGeom>
          <a:noFill/>
          <a:ln>
            <a:noFill/>
          </a:ln>
        </p:spPr>
      </p:pic>
      <p:sp>
        <p:nvSpPr>
          <p:cNvPr id="603" name="Google Shape;603;p63"/>
          <p:cNvSpPr txBox="1"/>
          <p:nvPr/>
        </p:nvSpPr>
        <p:spPr>
          <a:xfrm>
            <a:off x="4171000" y="2525350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parrot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04" name="Google Shape;604;p63"/>
          <p:cNvSpPr txBox="1"/>
          <p:nvPr/>
        </p:nvSpPr>
        <p:spPr>
          <a:xfrm>
            <a:off x="2664875" y="3307725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parrot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05" name="Google Shape;605;p63"/>
          <p:cNvSpPr txBox="1"/>
          <p:nvPr/>
        </p:nvSpPr>
        <p:spPr>
          <a:xfrm>
            <a:off x="5669700" y="2525350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eagle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06" name="Google Shape;606;p63"/>
          <p:cNvSpPr txBox="1"/>
          <p:nvPr/>
        </p:nvSpPr>
        <p:spPr>
          <a:xfrm>
            <a:off x="2724250" y="4140650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eagle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07" name="Google Shape;607;p63"/>
          <p:cNvSpPr txBox="1"/>
          <p:nvPr>
            <p:ph idx="1" type="body"/>
          </p:nvPr>
        </p:nvSpPr>
        <p:spPr>
          <a:xfrm>
            <a:off x="311700" y="1152475"/>
            <a:ext cx="8520600" cy="1111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Below we see another example of a confusion matrix.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This one is for a classifier which predicts images of parrots or eagles</a:t>
            </a:r>
            <a:endParaRPr/>
          </a:p>
        </p:txBody>
      </p:sp>
      <p:sp>
        <p:nvSpPr>
          <p:cNvPr id="608" name="Google Shape;608;p6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Another </a:t>
            </a:r>
            <a:r>
              <a:rPr lang="en"/>
              <a:t>Confusion Matrix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12" name="Shape 6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13" name="Google Shape;613;p64"/>
          <p:cNvGraphicFramePr/>
          <p:nvPr/>
        </p:nvGraphicFramePr>
        <p:xfrm>
          <a:off x="2632200" y="14339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{2EA073BA-8810-46B3-91C6-B64E9ADE5D52}</a:tableStyleId>
              </a:tblPr>
              <a:tblGrid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12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3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4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16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</a:tr>
            </a:tbl>
          </a:graphicData>
        </a:graphic>
      </p:graphicFrame>
      <p:sp>
        <p:nvSpPr>
          <p:cNvPr id="614" name="Google Shape;614;p64"/>
          <p:cNvSpPr txBox="1"/>
          <p:nvPr/>
        </p:nvSpPr>
        <p:spPr>
          <a:xfrm>
            <a:off x="4165950" y="1030288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615" name="Google Shape;615;p64"/>
          <p:cNvSpPr txBox="1"/>
          <p:nvPr/>
        </p:nvSpPr>
        <p:spPr>
          <a:xfrm rot="-5400000">
            <a:off x="1857275" y="2542263"/>
            <a:ext cx="9030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pic>
        <p:nvPicPr>
          <p:cNvPr id="616" name="Google Shape;616;p6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75338" y="1513430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17" name="Google Shape;617;p6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11663" y="2301242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18" name="Google Shape;618;p6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5903725" y="1530287"/>
            <a:ext cx="623400" cy="623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19" name="Google Shape;619;p6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3028538" y="3134187"/>
            <a:ext cx="623400" cy="623400"/>
          </a:xfrm>
          <a:prstGeom prst="rect">
            <a:avLst/>
          </a:prstGeom>
          <a:noFill/>
          <a:ln>
            <a:noFill/>
          </a:ln>
        </p:spPr>
      </p:pic>
      <p:sp>
        <p:nvSpPr>
          <p:cNvPr id="620" name="Google Shape;620;p64"/>
          <p:cNvSpPr txBox="1"/>
          <p:nvPr/>
        </p:nvSpPr>
        <p:spPr>
          <a:xfrm>
            <a:off x="4171000" y="1518875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parrot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21" name="Google Shape;621;p64"/>
          <p:cNvSpPr txBox="1"/>
          <p:nvPr/>
        </p:nvSpPr>
        <p:spPr>
          <a:xfrm>
            <a:off x="2664875" y="2301250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parrot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22" name="Google Shape;622;p64"/>
          <p:cNvSpPr txBox="1"/>
          <p:nvPr/>
        </p:nvSpPr>
        <p:spPr>
          <a:xfrm>
            <a:off x="5669700" y="1518875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eagle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23" name="Google Shape;623;p64"/>
          <p:cNvSpPr txBox="1"/>
          <p:nvPr/>
        </p:nvSpPr>
        <p:spPr>
          <a:xfrm>
            <a:off x="2724250" y="3134175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eagle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27" name="Shape 6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28" name="Google Shape;628;p65"/>
          <p:cNvGraphicFramePr/>
          <p:nvPr/>
        </p:nvGraphicFramePr>
        <p:xfrm>
          <a:off x="2632200" y="14339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{2EA073BA-8810-46B3-91C6-B64E9ADE5D52}</a:tableStyleId>
              </a:tblPr>
              <a:tblGrid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12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3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4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16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</a:tr>
            </a:tbl>
          </a:graphicData>
        </a:graphic>
      </p:graphicFrame>
      <p:sp>
        <p:nvSpPr>
          <p:cNvPr id="629" name="Google Shape;629;p65"/>
          <p:cNvSpPr txBox="1"/>
          <p:nvPr/>
        </p:nvSpPr>
        <p:spPr>
          <a:xfrm>
            <a:off x="4165950" y="1030288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630" name="Google Shape;630;p65"/>
          <p:cNvSpPr txBox="1"/>
          <p:nvPr/>
        </p:nvSpPr>
        <p:spPr>
          <a:xfrm rot="-5400000">
            <a:off x="1857275" y="2542263"/>
            <a:ext cx="9030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pic>
        <p:nvPicPr>
          <p:cNvPr id="631" name="Google Shape;631;p6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75338" y="1513430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32" name="Google Shape;632;p6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11663" y="2301242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33" name="Google Shape;633;p6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5903725" y="1530287"/>
            <a:ext cx="623400" cy="623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34" name="Google Shape;634;p6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3028538" y="3134187"/>
            <a:ext cx="623400" cy="6234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635" name="Google Shape;635;p65"/>
          <p:cNvCxnSpPr/>
          <p:nvPr/>
        </p:nvCxnSpPr>
        <p:spPr>
          <a:xfrm>
            <a:off x="4159350" y="2610300"/>
            <a:ext cx="2730600" cy="6600"/>
          </a:xfrm>
          <a:prstGeom prst="straightConnector1">
            <a:avLst/>
          </a:prstGeom>
          <a:noFill/>
          <a:ln cap="flat" cmpd="sng" w="76200">
            <a:solidFill>
              <a:srgbClr val="FF0000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636" name="Google Shape;636;p65"/>
          <p:cNvCxnSpPr/>
          <p:nvPr/>
        </p:nvCxnSpPr>
        <p:spPr>
          <a:xfrm>
            <a:off x="4159350" y="3442000"/>
            <a:ext cx="2730600" cy="6600"/>
          </a:xfrm>
          <a:prstGeom prst="straightConnector1">
            <a:avLst/>
          </a:prstGeom>
          <a:noFill/>
          <a:ln cap="flat" cmpd="sng" w="76200">
            <a:solidFill>
              <a:srgbClr val="FF0000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637" name="Google Shape;637;p65"/>
          <p:cNvSpPr txBox="1"/>
          <p:nvPr/>
        </p:nvSpPr>
        <p:spPr>
          <a:xfrm>
            <a:off x="2079625" y="4093900"/>
            <a:ext cx="52545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This is what the actual, correct classification is…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38" name="Google Shape;638;p65"/>
          <p:cNvSpPr txBox="1"/>
          <p:nvPr/>
        </p:nvSpPr>
        <p:spPr>
          <a:xfrm>
            <a:off x="4171000" y="1518875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parrot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39" name="Google Shape;639;p65"/>
          <p:cNvSpPr txBox="1"/>
          <p:nvPr/>
        </p:nvSpPr>
        <p:spPr>
          <a:xfrm>
            <a:off x="2664875" y="2301250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parrot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40" name="Google Shape;640;p65"/>
          <p:cNvSpPr txBox="1"/>
          <p:nvPr/>
        </p:nvSpPr>
        <p:spPr>
          <a:xfrm>
            <a:off x="5669700" y="1518875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eagle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41" name="Google Shape;641;p65"/>
          <p:cNvSpPr txBox="1"/>
          <p:nvPr/>
        </p:nvSpPr>
        <p:spPr>
          <a:xfrm>
            <a:off x="2724250" y="3134175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eagle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45" name="Shape 6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46" name="Google Shape;646;p66"/>
          <p:cNvGraphicFramePr/>
          <p:nvPr/>
        </p:nvGraphicFramePr>
        <p:xfrm>
          <a:off x="2632200" y="14339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{2EA073BA-8810-46B3-91C6-B64E9ADE5D52}</a:tableStyleId>
              </a:tblPr>
              <a:tblGrid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12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3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4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16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</a:tr>
            </a:tbl>
          </a:graphicData>
        </a:graphic>
      </p:graphicFrame>
      <p:sp>
        <p:nvSpPr>
          <p:cNvPr id="647" name="Google Shape;647;p66"/>
          <p:cNvSpPr txBox="1"/>
          <p:nvPr/>
        </p:nvSpPr>
        <p:spPr>
          <a:xfrm>
            <a:off x="4165950" y="1030288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648" name="Google Shape;648;p66"/>
          <p:cNvSpPr txBox="1"/>
          <p:nvPr/>
        </p:nvSpPr>
        <p:spPr>
          <a:xfrm rot="-5400000">
            <a:off x="1857275" y="2542263"/>
            <a:ext cx="9030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pic>
        <p:nvPicPr>
          <p:cNvPr id="649" name="Google Shape;649;p6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75338" y="1513430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50" name="Google Shape;650;p6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11663" y="2301242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51" name="Google Shape;651;p6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5903725" y="1530287"/>
            <a:ext cx="623400" cy="623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52" name="Google Shape;652;p6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3028538" y="3134187"/>
            <a:ext cx="623400" cy="623400"/>
          </a:xfrm>
          <a:prstGeom prst="rect">
            <a:avLst/>
          </a:prstGeom>
          <a:noFill/>
          <a:ln>
            <a:noFill/>
          </a:ln>
        </p:spPr>
      </p:pic>
      <p:sp>
        <p:nvSpPr>
          <p:cNvPr id="653" name="Google Shape;653;p66"/>
          <p:cNvSpPr/>
          <p:nvPr/>
        </p:nvSpPr>
        <p:spPr>
          <a:xfrm>
            <a:off x="6798400" y="2147263"/>
            <a:ext cx="2024700" cy="965100"/>
          </a:xfrm>
          <a:prstGeom prst="roundRect">
            <a:avLst>
              <a:gd fmla="val 6453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12 + 3 = 15 images of parrots were used to test this classifier.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54" name="Google Shape;654;p66"/>
          <p:cNvSpPr txBox="1"/>
          <p:nvPr/>
        </p:nvSpPr>
        <p:spPr>
          <a:xfrm>
            <a:off x="4171000" y="1518875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parrot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55" name="Google Shape;655;p66"/>
          <p:cNvSpPr txBox="1"/>
          <p:nvPr/>
        </p:nvSpPr>
        <p:spPr>
          <a:xfrm>
            <a:off x="2664875" y="2301250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parrot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56" name="Google Shape;656;p66"/>
          <p:cNvSpPr txBox="1"/>
          <p:nvPr/>
        </p:nvSpPr>
        <p:spPr>
          <a:xfrm>
            <a:off x="5669700" y="1518875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eagle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57" name="Google Shape;657;p66"/>
          <p:cNvSpPr txBox="1"/>
          <p:nvPr/>
        </p:nvSpPr>
        <p:spPr>
          <a:xfrm>
            <a:off x="2724250" y="3134175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eagle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658" name="Google Shape;658;p66"/>
          <p:cNvCxnSpPr/>
          <p:nvPr/>
        </p:nvCxnSpPr>
        <p:spPr>
          <a:xfrm>
            <a:off x="3668788" y="2478255"/>
            <a:ext cx="3129600" cy="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62" name="Shape 6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63" name="Google Shape;663;p67"/>
          <p:cNvGraphicFramePr/>
          <p:nvPr/>
        </p:nvGraphicFramePr>
        <p:xfrm>
          <a:off x="2632200" y="14339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{2EA073BA-8810-46B3-91C6-B64E9ADE5D52}</a:tableStyleId>
              </a:tblPr>
              <a:tblGrid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12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3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4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16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</a:tr>
            </a:tbl>
          </a:graphicData>
        </a:graphic>
      </p:graphicFrame>
      <p:sp>
        <p:nvSpPr>
          <p:cNvPr id="664" name="Google Shape;664;p67"/>
          <p:cNvSpPr txBox="1"/>
          <p:nvPr/>
        </p:nvSpPr>
        <p:spPr>
          <a:xfrm>
            <a:off x="4165950" y="1030288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665" name="Google Shape;665;p67"/>
          <p:cNvSpPr txBox="1"/>
          <p:nvPr/>
        </p:nvSpPr>
        <p:spPr>
          <a:xfrm rot="-5400000">
            <a:off x="1857275" y="2542263"/>
            <a:ext cx="9030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pic>
        <p:nvPicPr>
          <p:cNvPr id="666" name="Google Shape;666;p6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75338" y="1513430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67" name="Google Shape;667;p6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11663" y="2301242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68" name="Google Shape;668;p6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5903725" y="1530287"/>
            <a:ext cx="623400" cy="623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69" name="Google Shape;669;p6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3028538" y="3134187"/>
            <a:ext cx="623400" cy="623400"/>
          </a:xfrm>
          <a:prstGeom prst="rect">
            <a:avLst/>
          </a:prstGeom>
          <a:noFill/>
          <a:ln>
            <a:noFill/>
          </a:ln>
        </p:spPr>
      </p:pic>
      <p:sp>
        <p:nvSpPr>
          <p:cNvPr id="670" name="Google Shape;670;p67"/>
          <p:cNvSpPr txBox="1"/>
          <p:nvPr/>
        </p:nvSpPr>
        <p:spPr>
          <a:xfrm>
            <a:off x="4171000" y="1518875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parrot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71" name="Google Shape;671;p67"/>
          <p:cNvSpPr txBox="1"/>
          <p:nvPr/>
        </p:nvSpPr>
        <p:spPr>
          <a:xfrm>
            <a:off x="2664875" y="2301250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parrot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72" name="Google Shape;672;p67"/>
          <p:cNvSpPr txBox="1"/>
          <p:nvPr/>
        </p:nvSpPr>
        <p:spPr>
          <a:xfrm>
            <a:off x="5669700" y="1518875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eagle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73" name="Google Shape;673;p67"/>
          <p:cNvSpPr txBox="1"/>
          <p:nvPr/>
        </p:nvSpPr>
        <p:spPr>
          <a:xfrm>
            <a:off x="2724250" y="3134175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eagle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74" name="Google Shape;674;p67"/>
          <p:cNvSpPr/>
          <p:nvPr/>
        </p:nvSpPr>
        <p:spPr>
          <a:xfrm>
            <a:off x="6798400" y="2963313"/>
            <a:ext cx="2024700" cy="965100"/>
          </a:xfrm>
          <a:prstGeom prst="roundRect">
            <a:avLst>
              <a:gd fmla="val 6453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4 + 16 = 20 images of eagles were used to test this classifier.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675" name="Google Shape;675;p67"/>
          <p:cNvCxnSpPr/>
          <p:nvPr/>
        </p:nvCxnSpPr>
        <p:spPr>
          <a:xfrm>
            <a:off x="3668788" y="3294305"/>
            <a:ext cx="3129600" cy="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79" name="Shape 6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80" name="Google Shape;680;p68"/>
          <p:cNvGraphicFramePr/>
          <p:nvPr/>
        </p:nvGraphicFramePr>
        <p:xfrm>
          <a:off x="2632200" y="14339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{2EA073BA-8810-46B3-91C6-B64E9ADE5D52}</a:tableStyleId>
              </a:tblPr>
              <a:tblGrid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12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3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4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16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</a:tr>
            </a:tbl>
          </a:graphicData>
        </a:graphic>
      </p:graphicFrame>
      <p:sp>
        <p:nvSpPr>
          <p:cNvPr id="681" name="Google Shape;681;p68"/>
          <p:cNvSpPr txBox="1"/>
          <p:nvPr/>
        </p:nvSpPr>
        <p:spPr>
          <a:xfrm>
            <a:off x="4165950" y="1030288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682" name="Google Shape;682;p68"/>
          <p:cNvSpPr txBox="1"/>
          <p:nvPr/>
        </p:nvSpPr>
        <p:spPr>
          <a:xfrm rot="-5400000">
            <a:off x="1857275" y="2542263"/>
            <a:ext cx="9030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pic>
        <p:nvPicPr>
          <p:cNvPr id="683" name="Google Shape;683;p6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75338" y="1513430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84" name="Google Shape;684;p6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11663" y="2301242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85" name="Google Shape;685;p6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5903725" y="1530287"/>
            <a:ext cx="623400" cy="623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86" name="Google Shape;686;p6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3028538" y="3134187"/>
            <a:ext cx="623400" cy="6234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687" name="Google Shape;687;p68"/>
          <p:cNvCxnSpPr/>
          <p:nvPr/>
        </p:nvCxnSpPr>
        <p:spPr>
          <a:xfrm>
            <a:off x="4798425" y="2270450"/>
            <a:ext cx="6600" cy="1536000"/>
          </a:xfrm>
          <a:prstGeom prst="straightConnector1">
            <a:avLst/>
          </a:prstGeom>
          <a:noFill/>
          <a:ln cap="flat" cmpd="sng" w="76200">
            <a:solidFill>
              <a:srgbClr val="FF0000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688" name="Google Shape;688;p68"/>
          <p:cNvSpPr txBox="1"/>
          <p:nvPr/>
        </p:nvSpPr>
        <p:spPr>
          <a:xfrm>
            <a:off x="3644450" y="4080825"/>
            <a:ext cx="41406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This is what the classifier predicted…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689" name="Google Shape;689;p68"/>
          <p:cNvCxnSpPr/>
          <p:nvPr/>
        </p:nvCxnSpPr>
        <p:spPr>
          <a:xfrm>
            <a:off x="6261813" y="2270450"/>
            <a:ext cx="6600" cy="1536000"/>
          </a:xfrm>
          <a:prstGeom prst="straightConnector1">
            <a:avLst/>
          </a:prstGeom>
          <a:noFill/>
          <a:ln cap="flat" cmpd="sng" w="76200">
            <a:solidFill>
              <a:srgbClr val="FF0000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690" name="Google Shape;690;p68"/>
          <p:cNvSpPr txBox="1"/>
          <p:nvPr/>
        </p:nvSpPr>
        <p:spPr>
          <a:xfrm>
            <a:off x="4171000" y="1518875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parrot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91" name="Google Shape;691;p68"/>
          <p:cNvSpPr txBox="1"/>
          <p:nvPr/>
        </p:nvSpPr>
        <p:spPr>
          <a:xfrm>
            <a:off x="2664875" y="2301250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parrot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92" name="Google Shape;692;p68"/>
          <p:cNvSpPr txBox="1"/>
          <p:nvPr/>
        </p:nvSpPr>
        <p:spPr>
          <a:xfrm>
            <a:off x="5669700" y="1518875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eagle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93" name="Google Shape;693;p68"/>
          <p:cNvSpPr txBox="1"/>
          <p:nvPr/>
        </p:nvSpPr>
        <p:spPr>
          <a:xfrm>
            <a:off x="2724250" y="3134175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eagle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97" name="Shape 6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98" name="Google Shape;698;p69"/>
          <p:cNvGraphicFramePr/>
          <p:nvPr/>
        </p:nvGraphicFramePr>
        <p:xfrm>
          <a:off x="2632200" y="14339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{2EA073BA-8810-46B3-91C6-B64E9ADE5D52}</a:tableStyleId>
              </a:tblPr>
              <a:tblGrid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12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3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4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16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</a:tr>
            </a:tbl>
          </a:graphicData>
        </a:graphic>
      </p:graphicFrame>
      <p:sp>
        <p:nvSpPr>
          <p:cNvPr id="699" name="Google Shape;699;p69"/>
          <p:cNvSpPr txBox="1"/>
          <p:nvPr/>
        </p:nvSpPr>
        <p:spPr>
          <a:xfrm>
            <a:off x="4165950" y="1030288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700" name="Google Shape;700;p69"/>
          <p:cNvSpPr txBox="1"/>
          <p:nvPr/>
        </p:nvSpPr>
        <p:spPr>
          <a:xfrm rot="-5400000">
            <a:off x="1857275" y="2542263"/>
            <a:ext cx="9030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pic>
        <p:nvPicPr>
          <p:cNvPr id="701" name="Google Shape;701;p6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75338" y="1513430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02" name="Google Shape;702;p6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11663" y="2301242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03" name="Google Shape;703;p6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5903725" y="1530287"/>
            <a:ext cx="623400" cy="623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04" name="Google Shape;704;p6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3028538" y="3134187"/>
            <a:ext cx="623400" cy="623400"/>
          </a:xfrm>
          <a:prstGeom prst="rect">
            <a:avLst/>
          </a:prstGeom>
          <a:noFill/>
          <a:ln>
            <a:noFill/>
          </a:ln>
        </p:spPr>
      </p:pic>
      <p:sp>
        <p:nvSpPr>
          <p:cNvPr id="705" name="Google Shape;705;p69"/>
          <p:cNvSpPr/>
          <p:nvPr/>
        </p:nvSpPr>
        <p:spPr>
          <a:xfrm>
            <a:off x="4578450" y="2420688"/>
            <a:ext cx="450900" cy="418200"/>
          </a:xfrm>
          <a:prstGeom prst="ellipse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706" name="Google Shape;706;p69"/>
          <p:cNvCxnSpPr>
            <a:endCxn id="705" idx="0"/>
          </p:cNvCxnSpPr>
          <p:nvPr/>
        </p:nvCxnSpPr>
        <p:spPr>
          <a:xfrm>
            <a:off x="4803900" y="2146188"/>
            <a:ext cx="0" cy="274500"/>
          </a:xfrm>
          <a:prstGeom prst="straightConnector1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707" name="Google Shape;707;p69"/>
          <p:cNvSpPr/>
          <p:nvPr/>
        </p:nvSpPr>
        <p:spPr>
          <a:xfrm>
            <a:off x="5346675" y="2774325"/>
            <a:ext cx="2569200" cy="1023900"/>
          </a:xfrm>
          <a:prstGeom prst="roundRect">
            <a:avLst>
              <a:gd fmla="val 6453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There were 12 </a:t>
            </a:r>
            <a:r>
              <a:rPr b="1" lang="en">
                <a:solidFill>
                  <a:srgbClr val="0000FF"/>
                </a:solidFill>
                <a:latin typeface="Roboto"/>
                <a:ea typeface="Roboto"/>
                <a:cs typeface="Roboto"/>
                <a:sym typeface="Roboto"/>
              </a:rPr>
              <a:t>actual</a:t>
            </a: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 parrots which were </a:t>
            </a:r>
            <a:r>
              <a:rPr b="1" lang="en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predicted</a:t>
            </a: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 as parrots!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708" name="Google Shape;708;p69"/>
          <p:cNvSpPr/>
          <p:nvPr/>
        </p:nvSpPr>
        <p:spPr>
          <a:xfrm>
            <a:off x="6178800" y="3488175"/>
            <a:ext cx="2024700" cy="539700"/>
          </a:xfrm>
          <a:prstGeom prst="roundRect">
            <a:avLst>
              <a:gd fmla="val 6453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It got these correct!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709" name="Google Shape;709;p69"/>
          <p:cNvSpPr txBox="1"/>
          <p:nvPr/>
        </p:nvSpPr>
        <p:spPr>
          <a:xfrm>
            <a:off x="4171000" y="1518875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parrot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710" name="Google Shape;710;p69"/>
          <p:cNvSpPr txBox="1"/>
          <p:nvPr/>
        </p:nvSpPr>
        <p:spPr>
          <a:xfrm>
            <a:off x="2664875" y="2301250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parrot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711" name="Google Shape;711;p69"/>
          <p:cNvSpPr txBox="1"/>
          <p:nvPr/>
        </p:nvSpPr>
        <p:spPr>
          <a:xfrm>
            <a:off x="5669700" y="1518875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eagle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712" name="Google Shape;712;p69"/>
          <p:cNvSpPr txBox="1"/>
          <p:nvPr/>
        </p:nvSpPr>
        <p:spPr>
          <a:xfrm>
            <a:off x="2724250" y="3134175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eagle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713" name="Google Shape;713;p69"/>
          <p:cNvCxnSpPr>
            <a:stCxn id="702" idx="3"/>
            <a:endCxn id="705" idx="2"/>
          </p:cNvCxnSpPr>
          <p:nvPr/>
        </p:nvCxnSpPr>
        <p:spPr>
          <a:xfrm>
            <a:off x="3668788" y="2629805"/>
            <a:ext cx="909600" cy="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17" name="Shape 7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18" name="Google Shape;718;p70"/>
          <p:cNvGraphicFramePr/>
          <p:nvPr/>
        </p:nvGraphicFramePr>
        <p:xfrm>
          <a:off x="2632200" y="14339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{2EA073BA-8810-46B3-91C6-B64E9ADE5D52}</a:tableStyleId>
              </a:tblPr>
              <a:tblGrid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12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3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4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16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</a:tr>
            </a:tbl>
          </a:graphicData>
        </a:graphic>
      </p:graphicFrame>
      <p:sp>
        <p:nvSpPr>
          <p:cNvPr id="719" name="Google Shape;719;p70"/>
          <p:cNvSpPr txBox="1"/>
          <p:nvPr/>
        </p:nvSpPr>
        <p:spPr>
          <a:xfrm>
            <a:off x="4165950" y="1030288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720" name="Google Shape;720;p70"/>
          <p:cNvSpPr txBox="1"/>
          <p:nvPr/>
        </p:nvSpPr>
        <p:spPr>
          <a:xfrm rot="-5400000">
            <a:off x="1857275" y="2542263"/>
            <a:ext cx="9030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pic>
        <p:nvPicPr>
          <p:cNvPr id="721" name="Google Shape;721;p7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75338" y="1513430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22" name="Google Shape;722;p7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11663" y="2301242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23" name="Google Shape;723;p7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5903725" y="1530287"/>
            <a:ext cx="623400" cy="623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24" name="Google Shape;724;p7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3028538" y="3134187"/>
            <a:ext cx="623400" cy="623400"/>
          </a:xfrm>
          <a:prstGeom prst="rect">
            <a:avLst/>
          </a:prstGeom>
          <a:noFill/>
          <a:ln>
            <a:noFill/>
          </a:ln>
        </p:spPr>
      </p:pic>
      <p:sp>
        <p:nvSpPr>
          <p:cNvPr id="725" name="Google Shape;725;p70"/>
          <p:cNvSpPr txBox="1"/>
          <p:nvPr/>
        </p:nvSpPr>
        <p:spPr>
          <a:xfrm>
            <a:off x="4171000" y="1518875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parrot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726" name="Google Shape;726;p70"/>
          <p:cNvSpPr txBox="1"/>
          <p:nvPr/>
        </p:nvSpPr>
        <p:spPr>
          <a:xfrm>
            <a:off x="2664875" y="2301250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parrot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727" name="Google Shape;727;p70"/>
          <p:cNvSpPr txBox="1"/>
          <p:nvPr/>
        </p:nvSpPr>
        <p:spPr>
          <a:xfrm>
            <a:off x="5669700" y="1518875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eagle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728" name="Google Shape;728;p70"/>
          <p:cNvSpPr txBox="1"/>
          <p:nvPr/>
        </p:nvSpPr>
        <p:spPr>
          <a:xfrm>
            <a:off x="2724250" y="3134175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eagle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729" name="Google Shape;729;p70"/>
          <p:cNvCxnSpPr>
            <a:stCxn id="722" idx="3"/>
            <a:endCxn id="730" idx="2"/>
          </p:cNvCxnSpPr>
          <p:nvPr/>
        </p:nvCxnSpPr>
        <p:spPr>
          <a:xfrm>
            <a:off x="3668788" y="2629805"/>
            <a:ext cx="2370900" cy="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730" name="Google Shape;730;p70"/>
          <p:cNvSpPr/>
          <p:nvPr/>
        </p:nvSpPr>
        <p:spPr>
          <a:xfrm>
            <a:off x="6039663" y="2420713"/>
            <a:ext cx="450900" cy="418200"/>
          </a:xfrm>
          <a:prstGeom prst="ellipse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731" name="Google Shape;731;p70"/>
          <p:cNvCxnSpPr>
            <a:endCxn id="730" idx="0"/>
          </p:cNvCxnSpPr>
          <p:nvPr/>
        </p:nvCxnSpPr>
        <p:spPr>
          <a:xfrm>
            <a:off x="6265113" y="2194813"/>
            <a:ext cx="0" cy="225900"/>
          </a:xfrm>
          <a:prstGeom prst="straightConnector1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732" name="Google Shape;732;p70"/>
          <p:cNvSpPr/>
          <p:nvPr/>
        </p:nvSpPr>
        <p:spPr>
          <a:xfrm>
            <a:off x="4261775" y="2898500"/>
            <a:ext cx="2569200" cy="1023900"/>
          </a:xfrm>
          <a:prstGeom prst="roundRect">
            <a:avLst>
              <a:gd fmla="val 6453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There were 3 </a:t>
            </a:r>
            <a:r>
              <a:rPr b="1" lang="en">
                <a:solidFill>
                  <a:srgbClr val="0000FF"/>
                </a:solidFill>
                <a:latin typeface="Roboto"/>
                <a:ea typeface="Roboto"/>
                <a:cs typeface="Roboto"/>
                <a:sym typeface="Roboto"/>
              </a:rPr>
              <a:t>actual</a:t>
            </a: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 parrots which were </a:t>
            </a:r>
            <a:r>
              <a:rPr b="1" lang="en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predicted</a:t>
            </a: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 as eagles!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733" name="Google Shape;733;p70"/>
          <p:cNvSpPr/>
          <p:nvPr/>
        </p:nvSpPr>
        <p:spPr>
          <a:xfrm>
            <a:off x="5252763" y="3606400"/>
            <a:ext cx="2024700" cy="539700"/>
          </a:xfrm>
          <a:prstGeom prst="roundRect">
            <a:avLst>
              <a:gd fmla="val 6453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It got these incorrect!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37" name="Shape 7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38" name="Google Shape;738;p71"/>
          <p:cNvGraphicFramePr/>
          <p:nvPr/>
        </p:nvGraphicFramePr>
        <p:xfrm>
          <a:off x="2632200" y="14339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{2EA073BA-8810-46B3-91C6-B64E9ADE5D52}</a:tableStyleId>
              </a:tblPr>
              <a:tblGrid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12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3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4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16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</a:tr>
            </a:tbl>
          </a:graphicData>
        </a:graphic>
      </p:graphicFrame>
      <p:sp>
        <p:nvSpPr>
          <p:cNvPr id="739" name="Google Shape;739;p71"/>
          <p:cNvSpPr txBox="1"/>
          <p:nvPr/>
        </p:nvSpPr>
        <p:spPr>
          <a:xfrm>
            <a:off x="4165950" y="1030288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740" name="Google Shape;740;p71"/>
          <p:cNvSpPr txBox="1"/>
          <p:nvPr/>
        </p:nvSpPr>
        <p:spPr>
          <a:xfrm rot="-5400000">
            <a:off x="1857275" y="2542263"/>
            <a:ext cx="9030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pic>
        <p:nvPicPr>
          <p:cNvPr id="741" name="Google Shape;741;p7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75338" y="1513430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42" name="Google Shape;742;p7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11663" y="2301242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43" name="Google Shape;743;p7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5903725" y="1530287"/>
            <a:ext cx="623400" cy="623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44" name="Google Shape;744;p7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3028538" y="3134187"/>
            <a:ext cx="623400" cy="623400"/>
          </a:xfrm>
          <a:prstGeom prst="rect">
            <a:avLst/>
          </a:prstGeom>
          <a:noFill/>
          <a:ln>
            <a:noFill/>
          </a:ln>
        </p:spPr>
      </p:pic>
      <p:sp>
        <p:nvSpPr>
          <p:cNvPr id="745" name="Google Shape;745;p71"/>
          <p:cNvSpPr txBox="1"/>
          <p:nvPr/>
        </p:nvSpPr>
        <p:spPr>
          <a:xfrm>
            <a:off x="4171000" y="1518875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parrot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746" name="Google Shape;746;p71"/>
          <p:cNvSpPr txBox="1"/>
          <p:nvPr/>
        </p:nvSpPr>
        <p:spPr>
          <a:xfrm>
            <a:off x="2664875" y="2301250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parrot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747" name="Google Shape;747;p71"/>
          <p:cNvSpPr txBox="1"/>
          <p:nvPr/>
        </p:nvSpPr>
        <p:spPr>
          <a:xfrm>
            <a:off x="5669700" y="1518875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eagle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748" name="Google Shape;748;p71"/>
          <p:cNvSpPr txBox="1"/>
          <p:nvPr/>
        </p:nvSpPr>
        <p:spPr>
          <a:xfrm>
            <a:off x="2724250" y="3134175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eagle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749" name="Google Shape;749;p71"/>
          <p:cNvCxnSpPr>
            <a:stCxn id="744" idx="1"/>
            <a:endCxn id="750" idx="2"/>
          </p:cNvCxnSpPr>
          <p:nvPr/>
        </p:nvCxnSpPr>
        <p:spPr>
          <a:xfrm flipH="1" rot="10800000">
            <a:off x="3651937" y="3445287"/>
            <a:ext cx="926400" cy="6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750" name="Google Shape;750;p71"/>
          <p:cNvSpPr/>
          <p:nvPr/>
        </p:nvSpPr>
        <p:spPr>
          <a:xfrm>
            <a:off x="4578463" y="3236188"/>
            <a:ext cx="450900" cy="418200"/>
          </a:xfrm>
          <a:prstGeom prst="ellipse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751" name="Google Shape;751;p71"/>
          <p:cNvCxnSpPr>
            <a:endCxn id="750" idx="0"/>
          </p:cNvCxnSpPr>
          <p:nvPr/>
        </p:nvCxnSpPr>
        <p:spPr>
          <a:xfrm>
            <a:off x="4803913" y="2146288"/>
            <a:ext cx="0" cy="1089900"/>
          </a:xfrm>
          <a:prstGeom prst="straightConnector1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752" name="Google Shape;752;p71"/>
          <p:cNvSpPr/>
          <p:nvPr/>
        </p:nvSpPr>
        <p:spPr>
          <a:xfrm>
            <a:off x="5346675" y="2774325"/>
            <a:ext cx="2569200" cy="1023900"/>
          </a:xfrm>
          <a:prstGeom prst="roundRect">
            <a:avLst>
              <a:gd fmla="val 6453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There were 4 </a:t>
            </a:r>
            <a:r>
              <a:rPr b="1" lang="en">
                <a:solidFill>
                  <a:srgbClr val="0000FF"/>
                </a:solidFill>
                <a:latin typeface="Roboto"/>
                <a:ea typeface="Roboto"/>
                <a:cs typeface="Roboto"/>
                <a:sym typeface="Roboto"/>
              </a:rPr>
              <a:t>actual</a:t>
            </a: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 eagles which were </a:t>
            </a:r>
            <a:r>
              <a:rPr b="1" lang="en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predicted</a:t>
            </a: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 as parrots!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753" name="Google Shape;753;p71"/>
          <p:cNvSpPr/>
          <p:nvPr/>
        </p:nvSpPr>
        <p:spPr>
          <a:xfrm>
            <a:off x="6087300" y="3443025"/>
            <a:ext cx="2024700" cy="539700"/>
          </a:xfrm>
          <a:prstGeom prst="roundRect">
            <a:avLst>
              <a:gd fmla="val 6453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It got these incorrect!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57" name="Shape 7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58" name="Google Shape;758;p72"/>
          <p:cNvGraphicFramePr/>
          <p:nvPr/>
        </p:nvGraphicFramePr>
        <p:xfrm>
          <a:off x="2632200" y="14339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{2EA073BA-8810-46B3-91C6-B64E9ADE5D52}</a:tableStyleId>
              </a:tblPr>
              <a:tblGrid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12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3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4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16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</a:tr>
            </a:tbl>
          </a:graphicData>
        </a:graphic>
      </p:graphicFrame>
      <p:sp>
        <p:nvSpPr>
          <p:cNvPr id="759" name="Google Shape;759;p72"/>
          <p:cNvSpPr txBox="1"/>
          <p:nvPr/>
        </p:nvSpPr>
        <p:spPr>
          <a:xfrm>
            <a:off x="4165950" y="1030288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760" name="Google Shape;760;p72"/>
          <p:cNvSpPr txBox="1"/>
          <p:nvPr/>
        </p:nvSpPr>
        <p:spPr>
          <a:xfrm rot="-5400000">
            <a:off x="1857275" y="2542263"/>
            <a:ext cx="9030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pic>
        <p:nvPicPr>
          <p:cNvPr id="761" name="Google Shape;761;p7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75338" y="1513430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62" name="Google Shape;762;p7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11663" y="2301242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63" name="Google Shape;763;p7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5903725" y="1530287"/>
            <a:ext cx="623400" cy="623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64" name="Google Shape;764;p7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3028538" y="3134187"/>
            <a:ext cx="623400" cy="623400"/>
          </a:xfrm>
          <a:prstGeom prst="rect">
            <a:avLst/>
          </a:prstGeom>
          <a:noFill/>
          <a:ln>
            <a:noFill/>
          </a:ln>
        </p:spPr>
      </p:pic>
      <p:sp>
        <p:nvSpPr>
          <p:cNvPr id="765" name="Google Shape;765;p72"/>
          <p:cNvSpPr txBox="1"/>
          <p:nvPr/>
        </p:nvSpPr>
        <p:spPr>
          <a:xfrm>
            <a:off x="4171000" y="1518875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parrot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766" name="Google Shape;766;p72"/>
          <p:cNvSpPr txBox="1"/>
          <p:nvPr/>
        </p:nvSpPr>
        <p:spPr>
          <a:xfrm>
            <a:off x="2664875" y="2301250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parrot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767" name="Google Shape;767;p72"/>
          <p:cNvSpPr txBox="1"/>
          <p:nvPr/>
        </p:nvSpPr>
        <p:spPr>
          <a:xfrm>
            <a:off x="5669700" y="1518875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eagle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768" name="Google Shape;768;p72"/>
          <p:cNvSpPr txBox="1"/>
          <p:nvPr/>
        </p:nvSpPr>
        <p:spPr>
          <a:xfrm>
            <a:off x="2724250" y="3134175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eagle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769" name="Google Shape;769;p72"/>
          <p:cNvCxnSpPr>
            <a:stCxn id="764" idx="1"/>
            <a:endCxn id="770" idx="2"/>
          </p:cNvCxnSpPr>
          <p:nvPr/>
        </p:nvCxnSpPr>
        <p:spPr>
          <a:xfrm flipH="1" rot="10800000">
            <a:off x="3651937" y="3445287"/>
            <a:ext cx="2387700" cy="6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770" name="Google Shape;770;p72"/>
          <p:cNvSpPr/>
          <p:nvPr/>
        </p:nvSpPr>
        <p:spPr>
          <a:xfrm>
            <a:off x="6039663" y="3236188"/>
            <a:ext cx="450900" cy="418200"/>
          </a:xfrm>
          <a:prstGeom prst="ellipse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771" name="Google Shape;771;p72"/>
          <p:cNvCxnSpPr>
            <a:endCxn id="770" idx="0"/>
          </p:cNvCxnSpPr>
          <p:nvPr/>
        </p:nvCxnSpPr>
        <p:spPr>
          <a:xfrm>
            <a:off x="6265113" y="2194888"/>
            <a:ext cx="0" cy="1041300"/>
          </a:xfrm>
          <a:prstGeom prst="straightConnector1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772" name="Google Shape;772;p72"/>
          <p:cNvSpPr/>
          <p:nvPr/>
        </p:nvSpPr>
        <p:spPr>
          <a:xfrm>
            <a:off x="3921375" y="3798225"/>
            <a:ext cx="2569200" cy="1023900"/>
          </a:xfrm>
          <a:prstGeom prst="roundRect">
            <a:avLst>
              <a:gd fmla="val 6453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There were 16 </a:t>
            </a:r>
            <a:r>
              <a:rPr b="1" lang="en">
                <a:solidFill>
                  <a:srgbClr val="0000FF"/>
                </a:solidFill>
                <a:latin typeface="Roboto"/>
                <a:ea typeface="Roboto"/>
                <a:cs typeface="Roboto"/>
                <a:sym typeface="Roboto"/>
              </a:rPr>
              <a:t>actual</a:t>
            </a: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eagles</a:t>
            </a: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 which were </a:t>
            </a:r>
            <a:r>
              <a:rPr b="1" lang="en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predicted</a:t>
            </a: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 as eagles!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773" name="Google Shape;773;p72"/>
          <p:cNvSpPr/>
          <p:nvPr/>
        </p:nvSpPr>
        <p:spPr>
          <a:xfrm>
            <a:off x="4884750" y="4534475"/>
            <a:ext cx="2024700" cy="539700"/>
          </a:xfrm>
          <a:prstGeom prst="roundRect">
            <a:avLst>
              <a:gd fmla="val 6453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It got these correct!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77" name="Shape 7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78" name="Google Shape;778;p73"/>
          <p:cNvGraphicFramePr/>
          <p:nvPr/>
        </p:nvGraphicFramePr>
        <p:xfrm>
          <a:off x="2632213" y="78036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{2EA073BA-8810-46B3-91C6-B64E9ADE5D52}</a:tableStyleId>
              </a:tblPr>
              <a:tblGrid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12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3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4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16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</a:tr>
            </a:tbl>
          </a:graphicData>
        </a:graphic>
      </p:graphicFrame>
      <p:sp>
        <p:nvSpPr>
          <p:cNvPr id="779" name="Google Shape;779;p73"/>
          <p:cNvSpPr txBox="1"/>
          <p:nvPr/>
        </p:nvSpPr>
        <p:spPr>
          <a:xfrm>
            <a:off x="4165963" y="376738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780" name="Google Shape;780;p73"/>
          <p:cNvSpPr txBox="1"/>
          <p:nvPr/>
        </p:nvSpPr>
        <p:spPr>
          <a:xfrm rot="-5400000">
            <a:off x="1857288" y="1888713"/>
            <a:ext cx="9030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pic>
        <p:nvPicPr>
          <p:cNvPr id="781" name="Google Shape;781;p7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75350" y="859880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82" name="Google Shape;782;p7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11675" y="1647692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83" name="Google Shape;783;p7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5903738" y="876737"/>
            <a:ext cx="623400" cy="623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84" name="Google Shape;784;p7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3028550" y="2480637"/>
            <a:ext cx="623400" cy="623400"/>
          </a:xfrm>
          <a:prstGeom prst="rect">
            <a:avLst/>
          </a:prstGeom>
          <a:noFill/>
          <a:ln>
            <a:noFill/>
          </a:ln>
        </p:spPr>
      </p:pic>
      <p:sp>
        <p:nvSpPr>
          <p:cNvPr id="785" name="Google Shape;785;p73"/>
          <p:cNvSpPr txBox="1"/>
          <p:nvPr/>
        </p:nvSpPr>
        <p:spPr>
          <a:xfrm>
            <a:off x="4171013" y="865325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parrot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786" name="Google Shape;786;p73"/>
          <p:cNvSpPr txBox="1"/>
          <p:nvPr/>
        </p:nvSpPr>
        <p:spPr>
          <a:xfrm>
            <a:off x="2664888" y="1647700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parrot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787" name="Google Shape;787;p73"/>
          <p:cNvSpPr txBox="1"/>
          <p:nvPr/>
        </p:nvSpPr>
        <p:spPr>
          <a:xfrm>
            <a:off x="5669713" y="865325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eagle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788" name="Google Shape;788;p73"/>
          <p:cNvSpPr txBox="1"/>
          <p:nvPr/>
        </p:nvSpPr>
        <p:spPr>
          <a:xfrm>
            <a:off x="2724263" y="2480625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eagle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789" name="Google Shape;789;p73"/>
          <p:cNvSpPr txBox="1"/>
          <p:nvPr/>
        </p:nvSpPr>
        <p:spPr>
          <a:xfrm>
            <a:off x="1722934" y="3386450"/>
            <a:ext cx="6402000" cy="1662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Roboto"/>
              <a:buChar char="●"/>
            </a:pPr>
            <a:r>
              <a:rPr lang="en" sz="16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There were 12 parrot images which were predicted as parrots.</a:t>
            </a:r>
            <a:endParaRPr sz="16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Roboto"/>
              <a:buChar char="●"/>
            </a:pPr>
            <a:r>
              <a:rPr lang="en" sz="16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There were 3 parrot images which were predicted as eagles.</a:t>
            </a:r>
            <a:endParaRPr sz="16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Roboto"/>
              <a:buChar char="●"/>
            </a:pPr>
            <a:r>
              <a:rPr lang="en" sz="16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15 parrot images were used to test this classifier.</a:t>
            </a:r>
            <a:endParaRPr sz="16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Roboto"/>
              <a:buChar char="●"/>
            </a:pPr>
            <a:r>
              <a:rPr lang="en" sz="16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There were 16 eagle images which were predicted as eagles.</a:t>
            </a:r>
            <a:endParaRPr sz="16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Roboto"/>
              <a:buChar char="●"/>
            </a:pPr>
            <a:r>
              <a:rPr lang="en" sz="16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There were 4 eagle images which were predicted as parrots.</a:t>
            </a:r>
            <a:endParaRPr sz="16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Roboto"/>
              <a:buChar char="●"/>
            </a:pPr>
            <a:r>
              <a:rPr lang="en" sz="16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20 eagle images were used to test this classifier.</a:t>
            </a:r>
            <a:endParaRPr sz="16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93" name="Shape 7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4" name="Google Shape;794;p7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Worksheet Activity</a:t>
            </a:r>
            <a:endParaRPr/>
          </a:p>
        </p:txBody>
      </p:sp>
      <p:sp>
        <p:nvSpPr>
          <p:cNvPr id="795" name="Google Shape;795;p74"/>
          <p:cNvSpPr txBox="1"/>
          <p:nvPr>
            <p:ph idx="1" type="body"/>
          </p:nvPr>
        </p:nvSpPr>
        <p:spPr>
          <a:xfrm>
            <a:off x="2556725" y="3968950"/>
            <a:ext cx="3973500" cy="645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160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3"/>
              </a:rPr>
              <a:t>Complete Questions 2 - 4</a:t>
            </a:r>
            <a:br>
              <a:rPr lang="en"/>
            </a:br>
            <a:r>
              <a:rPr lang="en" sz="1000">
                <a:solidFill>
                  <a:schemeClr val="dk1"/>
                </a:solidFill>
              </a:rPr>
              <a:t>(</a:t>
            </a:r>
            <a:r>
              <a:rPr lang="en" sz="1000" u="sng">
                <a:solidFill>
                  <a:schemeClr val="hlink"/>
                </a:solidFill>
                <a:hlinkClick r:id="rId4"/>
              </a:rPr>
              <a:t>PDF</a:t>
            </a:r>
            <a:r>
              <a:rPr lang="en" sz="1000">
                <a:solidFill>
                  <a:schemeClr val="dk1"/>
                </a:solidFill>
              </a:rPr>
              <a:t>, </a:t>
            </a:r>
            <a:r>
              <a:rPr lang="en" sz="1000" u="sng">
                <a:solidFill>
                  <a:schemeClr val="hlink"/>
                </a:solidFill>
                <a:hlinkClick r:id="rId5"/>
              </a:rPr>
              <a:t>MS Word</a:t>
            </a:r>
            <a:r>
              <a:rPr lang="en" sz="1000">
                <a:solidFill>
                  <a:schemeClr val="dk1"/>
                </a:solidFill>
              </a:rPr>
              <a:t>)</a:t>
            </a:r>
            <a:endParaRPr/>
          </a:p>
        </p:txBody>
      </p:sp>
      <p:pic>
        <p:nvPicPr>
          <p:cNvPr id="796" name="Google Shape;796;p7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248775" y="1170125"/>
            <a:ext cx="2646426" cy="26464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00" name="Shape 8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" name="Google Shape;801;p7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Summary</a:t>
            </a:r>
            <a:endParaRPr/>
          </a:p>
        </p:txBody>
      </p:sp>
      <p:sp>
        <p:nvSpPr>
          <p:cNvPr id="802" name="Google Shape;802;p75"/>
          <p:cNvSpPr txBox="1"/>
          <p:nvPr>
            <p:ph idx="1" type="body"/>
          </p:nvPr>
        </p:nvSpPr>
        <p:spPr>
          <a:xfrm>
            <a:off x="311700" y="1152475"/>
            <a:ext cx="6443100" cy="2487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You should now be able to: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Understand how to formally test a classifier for accuracy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Draw a confusion matrix and generate summary statistics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Train, test and evaluate an image classifier</a:t>
            </a:r>
            <a:endParaRPr/>
          </a:p>
        </p:txBody>
      </p:sp>
      <p:pic>
        <p:nvPicPr>
          <p:cNvPr id="803" name="Google Shape;803;p7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918250" y="1322525"/>
            <a:ext cx="1844750" cy="1844750"/>
          </a:xfrm>
          <a:prstGeom prst="rect">
            <a:avLst/>
          </a:prstGeom>
          <a:noFill/>
          <a:ln>
            <a:noFill/>
          </a:ln>
        </p:spPr>
      </p:pic>
      <p:sp>
        <p:nvSpPr>
          <p:cNvPr id="804" name="Google Shape;804;p75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pic>
        <p:nvPicPr>
          <p:cNvPr id="805" name="Google Shape;805;p75"/>
          <p:cNvPicPr preferRelativeResize="0"/>
          <p:nvPr/>
        </p:nvPicPr>
        <p:blipFill rotWithShape="1">
          <a:blip r:embed="rId4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09" name="Shape 8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0" name="Google Shape;810;p76"/>
          <p:cNvSpPr/>
          <p:nvPr/>
        </p:nvSpPr>
        <p:spPr>
          <a:xfrm flipH="1" rot="-5400000">
            <a:off x="4955688" y="961013"/>
            <a:ext cx="5149325" cy="3227300"/>
          </a:xfrm>
          <a:prstGeom prst="flowChartManualInput">
            <a:avLst/>
          </a:prstGeom>
          <a:solidFill>
            <a:srgbClr val="F3F3F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11" name="Google Shape;811;p7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License Information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812" name="Google Shape;812;p76"/>
          <p:cNvSpPr txBox="1"/>
          <p:nvPr>
            <p:ph idx="1" type="body"/>
          </p:nvPr>
        </p:nvSpPr>
        <p:spPr>
          <a:xfrm>
            <a:off x="311700" y="1152475"/>
            <a:ext cx="59061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/>
              <a:t>These </a:t>
            </a:r>
            <a:r>
              <a:rPr lang="en" sz="1400" u="sng">
                <a:solidFill>
                  <a:schemeClr val="hlink"/>
                </a:solidFill>
                <a:hlinkClick r:id="rId3"/>
              </a:rPr>
              <a:t>CS in Schools</a:t>
            </a:r>
            <a:r>
              <a:rPr lang="en" sz="1400"/>
              <a:t> lessons plans, worksheets, and other materials were created by the CS in Schools team. They are licensed under a </a:t>
            </a:r>
            <a:r>
              <a:rPr lang="en" sz="1400" u="sng">
                <a:solidFill>
                  <a:schemeClr val="hlink"/>
                </a:solidFill>
                <a:hlinkClick r:id="rId4"/>
              </a:rPr>
              <a:t>Creative Commons Attribution-ShareAlike 4.0 International License</a:t>
            </a:r>
            <a:r>
              <a:rPr lang="en" sz="1400"/>
              <a:t>.</a:t>
            </a:r>
            <a:endParaRPr sz="1400"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rPr lang="en" sz="1400"/>
              <a:t>Images all taken from </a:t>
            </a:r>
            <a:r>
              <a:rPr lang="en" sz="1400" u="sng">
                <a:solidFill>
                  <a:schemeClr val="hlink"/>
                </a:solidFill>
                <a:hlinkClick r:id="rId5"/>
              </a:rPr>
              <a:t>flaticon</a:t>
            </a:r>
            <a:r>
              <a:rPr lang="en" sz="1000"/>
              <a:t>.</a:t>
            </a:r>
            <a:endParaRPr sz="1000"/>
          </a:p>
        </p:txBody>
      </p:sp>
      <p:sp>
        <p:nvSpPr>
          <p:cNvPr id="813" name="Google Shape;813;p76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814" name="Google Shape;814;p76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815" name="Google Shape;815;p76"/>
          <p:cNvPicPr preferRelativeResize="0"/>
          <p:nvPr/>
        </p:nvPicPr>
        <p:blipFill rotWithShape="1">
          <a:blip r:embed="rId6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