
<file path=[Content_Types].xml><?xml version="1.0" encoding="utf-8"?>
<Types xmlns="http://schemas.openxmlformats.org/package/2006/content-types">
  <Default ContentType="image/gif" Extension="gif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6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g31c340bc9ae_0_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" name="Google Shape;44;g31c340bc9ae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g18811e99644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" name="Google Shape;50;g18811e99644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23baea1f790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23baea1f790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26de31cb1d8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26de31cb1d8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23baea1f790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23baea1f790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31c340bc9ae_0_1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31c340bc9ae_0_1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31c340bc9ae_0_1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31c340bc9ae_0_1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31c340bc9ae_0_18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31c340bc9ae_0_18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107b5b3a45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107b5b3a45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31c340bc9ae_0_7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31c340bc9ae_0_7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56768a4b3f_0_2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56768a4b3f_0_2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1pPr>
            <a:lvl2pPr lvl="1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0" name="Google Shape;10;p2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pic>
        <p:nvPicPr>
          <p:cNvPr id="11" name="Google Shape;11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915875" y="3766700"/>
            <a:ext cx="3170801" cy="104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 1">
  <p:cSld name="TITLE_1">
    <p:bg>
      <p:bgPr>
        <a:solidFill>
          <a:srgbClr val="D1422E"/>
        </a:solidFill>
      </p:bgPr>
    </p:bg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DFAF4"/>
              </a:buClr>
              <a:buSzPts val="5000"/>
              <a:buNone/>
              <a:defRPr sz="5000">
                <a:solidFill>
                  <a:srgbClr val="FDFAF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4" name="Google Shape;14;p3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FAF4"/>
              </a:buClr>
              <a:buSzPts val="3000"/>
              <a:buNone/>
              <a:defRPr sz="3000">
                <a:solidFill>
                  <a:srgbClr val="FDFAF4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pic>
        <p:nvPicPr>
          <p:cNvPr id="15" name="Google Shape;15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735803" y="3796925"/>
            <a:ext cx="3229972" cy="1066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 1">
  <p:cSld name="TITLE_AND_BODY_1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3" name="Google Shape;23;p5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24" name="Google Shape;24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214400" y="3213900"/>
            <a:ext cx="1929600" cy="192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8" name="Google Shape;28;p6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9" name="Google Shape;29;p6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 1">
  <p:cSld name="TITLE_AND_TWO_COLUMNS_1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2" name="Google Shape;32;p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3" name="Google Shape;33;p7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de for Schools" type="titleOnly">
  <p:cSld name="TITLE_ONLY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8"/>
          <p:cNvSpPr txBox="1"/>
          <p:nvPr>
            <p:ph type="title"/>
          </p:nvPr>
        </p:nvSpPr>
        <p:spPr>
          <a:xfrm>
            <a:off x="311700" y="445025"/>
            <a:ext cx="4068300" cy="109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6" name="Google Shape;36;p8"/>
          <p:cNvSpPr/>
          <p:nvPr/>
        </p:nvSpPr>
        <p:spPr>
          <a:xfrm>
            <a:off x="4756800" y="192650"/>
            <a:ext cx="4387200" cy="4958400"/>
          </a:xfrm>
          <a:prstGeom prst="rect">
            <a:avLst/>
          </a:prstGeom>
          <a:solidFill>
            <a:srgbClr val="1C2333"/>
          </a:solidFill>
          <a:ln cap="flat" cmpd="sng" w="9525">
            <a:solidFill>
              <a:srgbClr val="1C233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37" name="Google Shape;37;p8"/>
          <p:cNvSpPr txBox="1"/>
          <p:nvPr>
            <p:ph idx="1" type="body"/>
          </p:nvPr>
        </p:nvSpPr>
        <p:spPr>
          <a:xfrm>
            <a:off x="311700" y="1735150"/>
            <a:ext cx="4068300" cy="252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8" name="Google Shape;38;p8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ignpost">
  <p:cSld name="CUSTOM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9"/>
          <p:cNvSpPr txBox="1"/>
          <p:nvPr>
            <p:ph type="title"/>
          </p:nvPr>
        </p:nvSpPr>
        <p:spPr>
          <a:xfrm>
            <a:off x="311700" y="22854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1" name="Google Shape;41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2800"/>
              <a:buFont typeface="Inter"/>
              <a:buNone/>
              <a:defRPr b="1" sz="28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800"/>
              <a:buFont typeface="Inter"/>
              <a:buChar char="●"/>
              <a:defRPr sz="18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●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●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4.png"/><Relationship Id="rId4" Type="http://schemas.openxmlformats.org/officeDocument/2006/relationships/image" Target="../media/image10.gif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hyperlink" Target="https://www.asciiart.eu/" TargetMode="External"/><Relationship Id="rId4" Type="http://schemas.openxmlformats.org/officeDocument/2006/relationships/hyperlink" Target="https://patorjk.com/software/taag/#p=display&amp;f=Graffiti&amp;t=Type%20Something%20" TargetMode="External"/><Relationship Id="rId5" Type="http://schemas.openxmlformats.org/officeDocument/2006/relationships/image" Target="../media/image14.png"/><Relationship Id="rId6" Type="http://schemas.openxmlformats.org/officeDocument/2006/relationships/hyperlink" Target="https://docs.google.com/document/d/1UIFt4KSyvY-RbKfHX6PIWPQ9yDKqAxCikEW_B6rFbWI/edit?usp=sharing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4.png"/><Relationship Id="rId4" Type="http://schemas.openxmlformats.org/officeDocument/2006/relationships/image" Target="../media/image8.gif"/><Relationship Id="rId5" Type="http://schemas.openxmlformats.org/officeDocument/2006/relationships/hyperlink" Target="https://csinschools.io/editor/editor.html?&amp;project=introduction/demos/03501d" TargetMode="Externa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4.png"/><Relationship Id="rId4" Type="http://schemas.openxmlformats.org/officeDocument/2006/relationships/hyperlink" Target="https://csinschools.io/editor/editor.html?&amp;project=introduction/demos/03502d" TargetMode="External"/><Relationship Id="rId5" Type="http://schemas.openxmlformats.org/officeDocument/2006/relationships/image" Target="../media/image9.gif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3.png"/><Relationship Id="rId4" Type="http://schemas.openxmlformats.org/officeDocument/2006/relationships/hyperlink" Target="https://youtu.be/_bQreMD_D9k" TargetMode="External"/><Relationship Id="rId5" Type="http://schemas.openxmlformats.org/officeDocument/2006/relationships/image" Target="../media/image4.png"/><Relationship Id="rId6" Type="http://schemas.openxmlformats.org/officeDocument/2006/relationships/hyperlink" Target="https://vimeo.com/1035939696" TargetMode="External"/><Relationship Id="rId7" Type="http://schemas.openxmlformats.org/officeDocument/2006/relationships/hyperlink" Target="https://csinschools.io/editor/editor.html?&amp;id=0CUc1E330" TargetMode="External"/><Relationship Id="rId8" Type="http://schemas.openxmlformats.org/officeDocument/2006/relationships/hyperlink" Target="https://csinschools.io/editor/editor.html?&amp;id=0CUc1E330" TargetMode="Externa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1.png"/><Relationship Id="rId4" Type="http://schemas.openxmlformats.org/officeDocument/2006/relationships/hyperlink" Target="https://youtu.be/-Ym2KcSjEhk" TargetMode="External"/><Relationship Id="rId5" Type="http://schemas.openxmlformats.org/officeDocument/2006/relationships/image" Target="../media/image4.png"/><Relationship Id="rId6" Type="http://schemas.openxmlformats.org/officeDocument/2006/relationships/hyperlink" Target="https://vimeo.com/1035940534" TargetMode="External"/><Relationship Id="rId7" Type="http://schemas.openxmlformats.org/officeDocument/2006/relationships/hyperlink" Target="https://csinschools.io/editor/editor.html?&amp;id=s7Dbap-u-" TargetMode="Externa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2.png"/><Relationship Id="rId4" Type="http://schemas.openxmlformats.org/officeDocument/2006/relationships/hyperlink" Target="https://www.youtube.com/watch?v=2gxMqL6Hy3Q" TargetMode="External"/><Relationship Id="rId5" Type="http://schemas.openxmlformats.org/officeDocument/2006/relationships/image" Target="../media/image4.png"/><Relationship Id="rId6" Type="http://schemas.openxmlformats.org/officeDocument/2006/relationships/hyperlink" Target="https://vimeo.com/1035896214?share=copy#t=0" TargetMode="External"/><Relationship Id="rId7" Type="http://schemas.openxmlformats.org/officeDocument/2006/relationships/hyperlink" Target="https://www.asciiart.eu/" TargetMode="Externa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hyperlink" Target="https://csinschools.io/editor/editor.html?&amp;project=introduction/demos/03503d" TargetMode="External"/><Relationship Id="rId4" Type="http://schemas.openxmlformats.org/officeDocument/2006/relationships/image" Target="../media/image14.png"/><Relationship Id="rId5" Type="http://schemas.openxmlformats.org/officeDocument/2006/relationships/image" Target="../media/image7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6.png"/><Relationship Id="rId4" Type="http://schemas.openxmlformats.org/officeDocument/2006/relationships/hyperlink" Target="https://csinschools.io/introv2/cheat" TargetMode="External"/><Relationship Id="rId5" Type="http://schemas.openxmlformats.org/officeDocument/2006/relationships/image" Target="../media/image5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hyperlink" Target="https://csinschools.com/" TargetMode="External"/><Relationship Id="rId4" Type="http://schemas.openxmlformats.org/officeDocument/2006/relationships/hyperlink" Target="https://creativecommons.org/licenses/by-sa/4.0/" TargetMode="External"/><Relationship Id="rId5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900">
                <a:solidFill>
                  <a:schemeClr val="accent3"/>
                </a:solidFill>
              </a:rPr>
              <a:t>Alternative Assignment</a:t>
            </a:r>
            <a:endParaRPr/>
          </a:p>
        </p:txBody>
      </p:sp>
      <p:sp>
        <p:nvSpPr>
          <p:cNvPr id="47" name="Google Shape;47;p10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 Simple Text Animation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Learning objectives</a:t>
            </a:r>
            <a:endParaRPr/>
          </a:p>
        </p:txBody>
      </p:sp>
      <p:sp>
        <p:nvSpPr>
          <p:cNvPr id="53" name="Google Shape;53;p11"/>
          <p:cNvSpPr txBox="1"/>
          <p:nvPr>
            <p:ph idx="1" type="body"/>
          </p:nvPr>
        </p:nvSpPr>
        <p:spPr>
          <a:xfrm>
            <a:off x="311700" y="1152475"/>
            <a:ext cx="6757200" cy="2515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By then end of this lesson, you should be able to: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the assignment and how you will be marked 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this assignment allows you to demonstrate all you have learned about Python coding so far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start working on your assignment!</a:t>
            </a:r>
            <a:endParaRPr/>
          </a:p>
        </p:txBody>
      </p:sp>
      <p:grpSp>
        <p:nvGrpSpPr>
          <p:cNvPr id="54" name="Google Shape;54;p11"/>
          <p:cNvGrpSpPr/>
          <p:nvPr/>
        </p:nvGrpSpPr>
        <p:grpSpPr>
          <a:xfrm>
            <a:off x="7984201" y="4195474"/>
            <a:ext cx="884557" cy="861343"/>
            <a:chOff x="7984201" y="4195474"/>
            <a:chExt cx="884557" cy="861343"/>
          </a:xfrm>
        </p:grpSpPr>
        <p:sp>
          <p:nvSpPr>
            <p:cNvPr id="55" name="Google Shape;55;p11"/>
            <p:cNvSpPr txBox="1"/>
            <p:nvPr/>
          </p:nvSpPr>
          <p:spPr>
            <a:xfrm>
              <a:off x="8320058" y="4663217"/>
              <a:ext cx="548700" cy="393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fld id="{00000000-1234-1234-1234-123412341234}" type="slidenum">
                <a:rPr b="1" lang="en" sz="1000">
                  <a:solidFill>
                    <a:srgbClr val="032F62"/>
                  </a:solidFill>
                  <a:latin typeface="Francois One"/>
                  <a:ea typeface="Francois One"/>
                  <a:cs typeface="Francois One"/>
                  <a:sym typeface="Francois One"/>
                </a:rPr>
                <a:t>‹#›</a:t>
              </a:fld>
              <a:endParaRPr b="1" sz="1000">
                <a:solidFill>
                  <a:srgbClr val="032F62"/>
                </a:solidFill>
                <a:latin typeface="Francois One"/>
                <a:ea typeface="Francois One"/>
                <a:cs typeface="Francois One"/>
                <a:sym typeface="Francois One"/>
              </a:endParaRPr>
            </a:p>
          </p:txBody>
        </p:sp>
        <p:pic>
          <p:nvPicPr>
            <p:cNvPr id="56" name="Google Shape;56;p11"/>
            <p:cNvPicPr preferRelativeResize="0"/>
            <p:nvPr/>
          </p:nvPicPr>
          <p:blipFill rotWithShape="1">
            <a:blip r:embed="rId3">
              <a:alphaModFix/>
            </a:blip>
            <a:srcRect b="19478" l="0" r="0" t="0"/>
            <a:stretch/>
          </p:blipFill>
          <p:spPr>
            <a:xfrm>
              <a:off x="7984201" y="4195474"/>
              <a:ext cx="757577" cy="753053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57" name="Google Shape;57;p1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155725" y="1607225"/>
            <a:ext cx="1333500" cy="1828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2"/>
          <p:cNvSpPr txBox="1"/>
          <p:nvPr>
            <p:ph idx="1" type="body"/>
          </p:nvPr>
        </p:nvSpPr>
        <p:spPr>
          <a:xfrm>
            <a:off x="311700" y="2641075"/>
            <a:ext cx="8520600" cy="204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62500" lnSpcReduction="20000"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/>
              <a:t>It’ll be your chance to demonstrate the Python skills you’ve learned so far, including:</a:t>
            </a:r>
            <a:endParaRPr sz="1700"/>
          </a:p>
          <a:p>
            <a:pPr indent="-288131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500"/>
              <a:t>Printing text and symbols</a:t>
            </a:r>
            <a:endParaRPr sz="1500"/>
          </a:p>
          <a:p>
            <a:pPr indent="-288131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500"/>
              <a:t>Colour</a:t>
            </a:r>
            <a:endParaRPr sz="1500"/>
          </a:p>
          <a:p>
            <a:pPr indent="-288131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500"/>
              <a:t>ASCII art! (see below links for some handy ASCII art resources, feel free to look for more!)</a:t>
            </a:r>
            <a:endParaRPr sz="1500"/>
          </a:p>
          <a:p>
            <a:pPr indent="-288131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" sz="1500" u="sng">
                <a:solidFill>
                  <a:schemeClr val="hlink"/>
                </a:solidFill>
                <a:hlinkClick r:id="rId3"/>
              </a:rPr>
              <a:t>ASCII Art Archive</a:t>
            </a:r>
            <a:endParaRPr sz="1500"/>
          </a:p>
          <a:p>
            <a:pPr indent="-288131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" sz="1500" u="sng">
                <a:solidFill>
                  <a:schemeClr val="hlink"/>
                </a:solidFill>
                <a:hlinkClick r:id="rId4"/>
              </a:rPr>
              <a:t>Text to ASCII</a:t>
            </a:r>
            <a:endParaRPr sz="1500"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700"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700"/>
          </a:p>
        </p:txBody>
      </p:sp>
      <p:sp>
        <p:nvSpPr>
          <p:cNvPr id="63" name="Google Shape;63;p12"/>
          <p:cNvSpPr txBox="1"/>
          <p:nvPr>
            <p:ph idx="1" type="body"/>
          </p:nvPr>
        </p:nvSpPr>
        <p:spPr>
          <a:xfrm>
            <a:off x="311700" y="1120975"/>
            <a:ext cx="8520600" cy="490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700"/>
              <a:t>You assignment is to design and code up a simple text-based animation!</a:t>
            </a:r>
            <a:endParaRPr sz="1700"/>
          </a:p>
        </p:txBody>
      </p:sp>
      <p:grpSp>
        <p:nvGrpSpPr>
          <p:cNvPr id="64" name="Google Shape;64;p12"/>
          <p:cNvGrpSpPr/>
          <p:nvPr/>
        </p:nvGrpSpPr>
        <p:grpSpPr>
          <a:xfrm>
            <a:off x="7984201" y="4195474"/>
            <a:ext cx="884557" cy="861343"/>
            <a:chOff x="7984201" y="4195474"/>
            <a:chExt cx="884557" cy="861343"/>
          </a:xfrm>
        </p:grpSpPr>
        <p:sp>
          <p:nvSpPr>
            <p:cNvPr id="65" name="Google Shape;65;p12"/>
            <p:cNvSpPr txBox="1"/>
            <p:nvPr/>
          </p:nvSpPr>
          <p:spPr>
            <a:xfrm>
              <a:off x="8320058" y="4663217"/>
              <a:ext cx="548700" cy="393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fld id="{00000000-1234-1234-1234-123412341234}" type="slidenum">
                <a:rPr b="1" lang="en" sz="1000">
                  <a:solidFill>
                    <a:srgbClr val="032F62"/>
                  </a:solidFill>
                  <a:latin typeface="Francois One"/>
                  <a:ea typeface="Francois One"/>
                  <a:cs typeface="Francois One"/>
                  <a:sym typeface="Francois One"/>
                </a:rPr>
                <a:t>‹#›</a:t>
              </a:fld>
              <a:endParaRPr b="1" sz="1000">
                <a:solidFill>
                  <a:srgbClr val="032F62"/>
                </a:solidFill>
                <a:latin typeface="Francois One"/>
                <a:ea typeface="Francois One"/>
                <a:cs typeface="Francois One"/>
                <a:sym typeface="Francois One"/>
              </a:endParaRPr>
            </a:p>
          </p:txBody>
        </p:sp>
        <p:pic>
          <p:nvPicPr>
            <p:cNvPr id="66" name="Google Shape;66;p12"/>
            <p:cNvPicPr preferRelativeResize="0"/>
            <p:nvPr/>
          </p:nvPicPr>
          <p:blipFill rotWithShape="1">
            <a:blip r:embed="rId5">
              <a:alphaModFix/>
            </a:blip>
            <a:srcRect b="19478" l="0" r="0" t="0"/>
            <a:stretch/>
          </p:blipFill>
          <p:spPr>
            <a:xfrm>
              <a:off x="7984201" y="4195474"/>
              <a:ext cx="757577" cy="753053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67" name="Google Shape;67;p1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Simple Text Animation</a:t>
            </a:r>
            <a:endParaRPr/>
          </a:p>
        </p:txBody>
      </p:sp>
      <p:sp>
        <p:nvSpPr>
          <p:cNvPr id="68" name="Google Shape;68;p12"/>
          <p:cNvSpPr txBox="1"/>
          <p:nvPr>
            <p:ph idx="1" type="body"/>
          </p:nvPr>
        </p:nvSpPr>
        <p:spPr>
          <a:xfrm>
            <a:off x="1412700" y="1881025"/>
            <a:ext cx="6318600" cy="490500"/>
          </a:xfrm>
          <a:prstGeom prst="rect">
            <a:avLst/>
          </a:prstGeom>
          <a:solidFill>
            <a:schemeClr val="accent1"/>
          </a:solidFill>
          <a:ln cap="flat" cmpd="sng" w="9525">
            <a:solidFill>
              <a:srgbClr val="7F6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700" u="sng">
                <a:solidFill>
                  <a:srgbClr val="0000FF"/>
                </a:solidFill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Assignment Details and Marking Rubric here</a:t>
            </a:r>
            <a:endParaRPr sz="170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/>
          <p:nvPr>
            <p:ph idx="1" type="body"/>
          </p:nvPr>
        </p:nvSpPr>
        <p:spPr>
          <a:xfrm>
            <a:off x="311700" y="1120975"/>
            <a:ext cx="8520600" cy="656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700"/>
              <a:t>Below is a sample animation done in the style of a movie trailer!</a:t>
            </a:r>
            <a:endParaRPr sz="1700"/>
          </a:p>
        </p:txBody>
      </p:sp>
      <p:grpSp>
        <p:nvGrpSpPr>
          <p:cNvPr id="74" name="Google Shape;74;p13"/>
          <p:cNvGrpSpPr/>
          <p:nvPr/>
        </p:nvGrpSpPr>
        <p:grpSpPr>
          <a:xfrm>
            <a:off x="7984201" y="4195474"/>
            <a:ext cx="884557" cy="861343"/>
            <a:chOff x="7984201" y="4195474"/>
            <a:chExt cx="884557" cy="861343"/>
          </a:xfrm>
        </p:grpSpPr>
        <p:sp>
          <p:nvSpPr>
            <p:cNvPr id="75" name="Google Shape;75;p13"/>
            <p:cNvSpPr txBox="1"/>
            <p:nvPr/>
          </p:nvSpPr>
          <p:spPr>
            <a:xfrm>
              <a:off x="8320058" y="4663217"/>
              <a:ext cx="548700" cy="393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fld id="{00000000-1234-1234-1234-123412341234}" type="slidenum">
                <a:rPr b="1" lang="en" sz="1000">
                  <a:solidFill>
                    <a:srgbClr val="032F62"/>
                  </a:solidFill>
                  <a:latin typeface="Francois One"/>
                  <a:ea typeface="Francois One"/>
                  <a:cs typeface="Francois One"/>
                  <a:sym typeface="Francois One"/>
                </a:rPr>
                <a:t>‹#›</a:t>
              </a:fld>
              <a:endParaRPr b="1" sz="1000">
                <a:solidFill>
                  <a:srgbClr val="032F62"/>
                </a:solidFill>
                <a:latin typeface="Francois One"/>
                <a:ea typeface="Francois One"/>
                <a:cs typeface="Francois One"/>
                <a:sym typeface="Francois One"/>
              </a:endParaRPr>
            </a:p>
          </p:txBody>
        </p:sp>
        <p:pic>
          <p:nvPicPr>
            <p:cNvPr id="76" name="Google Shape;76;p13"/>
            <p:cNvPicPr preferRelativeResize="0"/>
            <p:nvPr/>
          </p:nvPicPr>
          <p:blipFill rotWithShape="1">
            <a:blip r:embed="rId3">
              <a:alphaModFix/>
            </a:blip>
            <a:srcRect b="19478" l="0" r="0" t="0"/>
            <a:stretch/>
          </p:blipFill>
          <p:spPr>
            <a:xfrm>
              <a:off x="7984201" y="4195474"/>
              <a:ext cx="757577" cy="753053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77" name="Google Shape;7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0388" y="1964825"/>
            <a:ext cx="8123225" cy="1568625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Simple Text Animation</a:t>
            </a:r>
            <a:endParaRPr/>
          </a:p>
        </p:txBody>
      </p:sp>
      <p:sp>
        <p:nvSpPr>
          <p:cNvPr id="79" name="Google Shape;79;p13"/>
          <p:cNvSpPr txBox="1"/>
          <p:nvPr>
            <p:ph idx="1" type="body"/>
          </p:nvPr>
        </p:nvSpPr>
        <p:spPr>
          <a:xfrm>
            <a:off x="1412700" y="4128600"/>
            <a:ext cx="6318600" cy="490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700" u="sng">
                <a:solidFill>
                  <a:schemeClr val="hlink"/>
                </a:solidFill>
                <a:hlinkClick r:id="rId5"/>
              </a:rPr>
              <a:t>You can check out the code for it here!</a:t>
            </a:r>
            <a:endParaRPr sz="17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Sample Animation - (From past student work!)</a:t>
            </a:r>
            <a:endParaRPr/>
          </a:p>
        </p:txBody>
      </p:sp>
      <p:grpSp>
        <p:nvGrpSpPr>
          <p:cNvPr id="85" name="Google Shape;85;p14"/>
          <p:cNvGrpSpPr/>
          <p:nvPr/>
        </p:nvGrpSpPr>
        <p:grpSpPr>
          <a:xfrm>
            <a:off x="7984201" y="4195474"/>
            <a:ext cx="884557" cy="861343"/>
            <a:chOff x="7984201" y="4195474"/>
            <a:chExt cx="884557" cy="861343"/>
          </a:xfrm>
        </p:grpSpPr>
        <p:sp>
          <p:nvSpPr>
            <p:cNvPr id="86" name="Google Shape;86;p14"/>
            <p:cNvSpPr txBox="1"/>
            <p:nvPr/>
          </p:nvSpPr>
          <p:spPr>
            <a:xfrm>
              <a:off x="8320058" y="4663217"/>
              <a:ext cx="548700" cy="393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fld id="{00000000-1234-1234-1234-123412341234}" type="slidenum">
                <a:rPr b="1" lang="en" sz="1000">
                  <a:solidFill>
                    <a:srgbClr val="032F62"/>
                  </a:solidFill>
                  <a:latin typeface="Francois One"/>
                  <a:ea typeface="Francois One"/>
                  <a:cs typeface="Francois One"/>
                  <a:sym typeface="Francois One"/>
                </a:rPr>
                <a:t>‹#›</a:t>
              </a:fld>
              <a:endParaRPr b="1" sz="1000">
                <a:solidFill>
                  <a:srgbClr val="032F62"/>
                </a:solidFill>
                <a:latin typeface="Francois One"/>
                <a:ea typeface="Francois One"/>
                <a:cs typeface="Francois One"/>
                <a:sym typeface="Francois One"/>
              </a:endParaRPr>
            </a:p>
          </p:txBody>
        </p:sp>
        <p:pic>
          <p:nvPicPr>
            <p:cNvPr id="87" name="Google Shape;87;p14"/>
            <p:cNvPicPr preferRelativeResize="0"/>
            <p:nvPr/>
          </p:nvPicPr>
          <p:blipFill rotWithShape="1">
            <a:blip r:embed="rId3">
              <a:alphaModFix/>
            </a:blip>
            <a:srcRect b="19478" l="0" r="0" t="0"/>
            <a:stretch/>
          </p:blipFill>
          <p:spPr>
            <a:xfrm>
              <a:off x="7984201" y="4195474"/>
              <a:ext cx="757577" cy="753053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88" name="Google Shape;88;p14"/>
          <p:cNvSpPr txBox="1"/>
          <p:nvPr>
            <p:ph idx="1" type="body"/>
          </p:nvPr>
        </p:nvSpPr>
        <p:spPr>
          <a:xfrm>
            <a:off x="311700" y="1120975"/>
            <a:ext cx="8520600" cy="80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70000"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/>
              <a:t>Here is another example of a more storyline driven animation. It was based on a previous student’s assignment!</a:t>
            </a:r>
            <a:endParaRPr sz="1700"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700"/>
          </a:p>
        </p:txBody>
      </p:sp>
      <p:sp>
        <p:nvSpPr>
          <p:cNvPr id="89" name="Google Shape;89;p14"/>
          <p:cNvSpPr txBox="1"/>
          <p:nvPr>
            <p:ph idx="1" type="body"/>
          </p:nvPr>
        </p:nvSpPr>
        <p:spPr>
          <a:xfrm>
            <a:off x="1412700" y="4128600"/>
            <a:ext cx="6318600" cy="490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700" u="sng">
                <a:solidFill>
                  <a:schemeClr val="hlink"/>
                </a:solidFill>
                <a:hlinkClick r:id="rId4"/>
              </a:rPr>
              <a:t>You can check out the code for it here!</a:t>
            </a:r>
            <a:endParaRPr sz="1700"/>
          </a:p>
        </p:txBody>
      </p:sp>
      <p:pic>
        <p:nvPicPr>
          <p:cNvPr id="90" name="Google Shape;90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713750" y="1923475"/>
            <a:ext cx="3658875" cy="2170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5"/>
            <a:ext cx="5809577" cy="3202626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96" name="Google Shape;96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To Code a Simple Text Animation</a:t>
            </a:r>
            <a:endParaRPr/>
          </a:p>
        </p:txBody>
      </p:sp>
      <p:sp>
        <p:nvSpPr>
          <p:cNvPr id="97" name="Google Shape;97;p15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98" name="Google Shape;98;p15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5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4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:33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0" name="Google Shape;100;p15"/>
          <p:cNvSpPr txBox="1"/>
          <p:nvPr/>
        </p:nvSpPr>
        <p:spPr>
          <a:xfrm>
            <a:off x="6073100" y="38819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1" name="Google Shape;101;p15"/>
          <p:cNvSpPr txBox="1"/>
          <p:nvPr/>
        </p:nvSpPr>
        <p:spPr>
          <a:xfrm>
            <a:off x="2706450" y="4411550"/>
            <a:ext cx="3799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hlink"/>
                </a:solidFill>
                <a:latin typeface="Inter"/>
                <a:ea typeface="Inter"/>
                <a:cs typeface="Inter"/>
                <a:sym typeface="Inter"/>
                <a:hlinkClick r:id="rId7"/>
              </a:rPr>
              <a:t>T</a:t>
            </a:r>
            <a:r>
              <a:rPr lang="en" sz="1800" u="sng">
                <a:solidFill>
                  <a:schemeClr val="hlink"/>
                </a:solidFill>
                <a:latin typeface="Inter"/>
                <a:ea typeface="Inter"/>
                <a:cs typeface="Inter"/>
                <a:sym typeface="Inter"/>
                <a:hlinkClick r:id="rId8"/>
              </a:rPr>
              <a:t>he starting code is here</a:t>
            </a:r>
            <a:endParaRPr sz="1800">
              <a:solidFill>
                <a:schemeClr val="dk2"/>
              </a:solidFill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gle Shape;106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5"/>
            <a:ext cx="5809577" cy="3199817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07" name="Google Shape;107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To Code a Colour Animation</a:t>
            </a:r>
            <a:endParaRPr/>
          </a:p>
        </p:txBody>
      </p:sp>
      <p:sp>
        <p:nvSpPr>
          <p:cNvPr id="108" name="Google Shape;108;p16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09" name="Google Shape;109;p16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16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1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:23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1" name="Google Shape;111;p16"/>
          <p:cNvSpPr txBox="1"/>
          <p:nvPr/>
        </p:nvSpPr>
        <p:spPr>
          <a:xfrm>
            <a:off x="6073100" y="38819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2" name="Google Shape;112;p16"/>
          <p:cNvSpPr txBox="1"/>
          <p:nvPr/>
        </p:nvSpPr>
        <p:spPr>
          <a:xfrm>
            <a:off x="2706450" y="4411550"/>
            <a:ext cx="3799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hlink"/>
                </a:solidFill>
                <a:latin typeface="Inter"/>
                <a:ea typeface="Inter"/>
                <a:cs typeface="Inter"/>
                <a:sym typeface="Inter"/>
                <a:hlinkClick r:id="rId7"/>
              </a:rPr>
              <a:t>The starting code is here</a:t>
            </a:r>
            <a:endParaRPr sz="1800">
              <a:solidFill>
                <a:schemeClr val="dk2"/>
              </a:solidFill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Google Shape;117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4"/>
            <a:ext cx="5809577" cy="3202648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18" name="Google Shape;118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Animating ASCII Art</a:t>
            </a:r>
            <a:endParaRPr/>
          </a:p>
        </p:txBody>
      </p:sp>
      <p:sp>
        <p:nvSpPr>
          <p:cNvPr id="119" name="Google Shape;119;p17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20" name="Google Shape;120;p17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17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7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:25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2" name="Google Shape;122;p17"/>
          <p:cNvSpPr txBox="1"/>
          <p:nvPr/>
        </p:nvSpPr>
        <p:spPr>
          <a:xfrm>
            <a:off x="6073100" y="38819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D1422E"/>
                </a:solidFill>
                <a:latin typeface="Roboto"/>
                <a:ea typeface="Roboto"/>
                <a:cs typeface="Roboto"/>
                <a:sym typeface="Roboto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D1422E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3" name="Google Shape;123;p17"/>
          <p:cNvSpPr txBox="1"/>
          <p:nvPr/>
        </p:nvSpPr>
        <p:spPr>
          <a:xfrm>
            <a:off x="3058988" y="441157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800" u="sng">
                <a:solidFill>
                  <a:schemeClr val="hlink"/>
                </a:solidFill>
                <a:latin typeface="Inter"/>
                <a:ea typeface="Inter"/>
                <a:cs typeface="Inter"/>
                <a:sym typeface="Inter"/>
                <a:hlinkClick r:id="rId7"/>
              </a:rPr>
              <a:t>Link to ASCII Art Archive</a:t>
            </a:r>
            <a:endParaRPr sz="17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Sample Code to get you started</a:t>
            </a:r>
            <a:endParaRPr/>
          </a:p>
        </p:txBody>
      </p:sp>
      <p:sp>
        <p:nvSpPr>
          <p:cNvPr id="129" name="Google Shape;129;p18"/>
          <p:cNvSpPr txBox="1"/>
          <p:nvPr>
            <p:ph idx="1" type="body"/>
          </p:nvPr>
        </p:nvSpPr>
        <p:spPr>
          <a:xfrm>
            <a:off x="823950" y="4189625"/>
            <a:ext cx="7496100" cy="79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Sample Code to help you start</a:t>
            </a:r>
            <a:br>
              <a:rPr lang="en"/>
            </a:br>
            <a:r>
              <a:rPr lang="en"/>
              <a:t>You can delete the code from the editor if you don’t need it!</a:t>
            </a:r>
            <a:endParaRPr/>
          </a:p>
        </p:txBody>
      </p:sp>
      <p:grpSp>
        <p:nvGrpSpPr>
          <p:cNvPr id="130" name="Google Shape;130;p18"/>
          <p:cNvGrpSpPr/>
          <p:nvPr/>
        </p:nvGrpSpPr>
        <p:grpSpPr>
          <a:xfrm>
            <a:off x="7984201" y="4195474"/>
            <a:ext cx="884557" cy="861343"/>
            <a:chOff x="7984201" y="4195474"/>
            <a:chExt cx="884557" cy="861343"/>
          </a:xfrm>
        </p:grpSpPr>
        <p:sp>
          <p:nvSpPr>
            <p:cNvPr id="131" name="Google Shape;131;p18"/>
            <p:cNvSpPr txBox="1"/>
            <p:nvPr/>
          </p:nvSpPr>
          <p:spPr>
            <a:xfrm>
              <a:off x="8320058" y="4663217"/>
              <a:ext cx="548700" cy="393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fld id="{00000000-1234-1234-1234-123412341234}" type="slidenum">
                <a:rPr b="1" lang="en" sz="1000">
                  <a:solidFill>
                    <a:srgbClr val="032F62"/>
                  </a:solidFill>
                  <a:latin typeface="Francois One"/>
                  <a:ea typeface="Francois One"/>
                  <a:cs typeface="Francois One"/>
                  <a:sym typeface="Francois One"/>
                </a:rPr>
                <a:t>‹#›</a:t>
              </a:fld>
              <a:endParaRPr b="1" sz="1000">
                <a:solidFill>
                  <a:srgbClr val="032F62"/>
                </a:solidFill>
                <a:latin typeface="Francois One"/>
                <a:ea typeface="Francois One"/>
                <a:cs typeface="Francois One"/>
                <a:sym typeface="Francois One"/>
              </a:endParaRPr>
            </a:p>
          </p:txBody>
        </p:sp>
        <p:pic>
          <p:nvPicPr>
            <p:cNvPr id="132" name="Google Shape;132;p18"/>
            <p:cNvPicPr preferRelativeResize="0"/>
            <p:nvPr/>
          </p:nvPicPr>
          <p:blipFill rotWithShape="1">
            <a:blip r:embed="rId4">
              <a:alphaModFix/>
            </a:blip>
            <a:srcRect b="19478" l="0" r="0" t="0"/>
            <a:stretch/>
          </p:blipFill>
          <p:spPr>
            <a:xfrm>
              <a:off x="7984201" y="4195474"/>
              <a:ext cx="757577" cy="753053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33" name="Google Shape;133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138450" y="1138200"/>
            <a:ext cx="2867100" cy="2867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9"/>
          <p:cNvSpPr txBox="1"/>
          <p:nvPr>
            <p:ph type="title"/>
          </p:nvPr>
        </p:nvSpPr>
        <p:spPr>
          <a:xfrm>
            <a:off x="1686600" y="222988"/>
            <a:ext cx="5770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Python Reference Sheet</a:t>
            </a:r>
            <a:endParaRPr/>
          </a:p>
        </p:txBody>
      </p:sp>
      <p:grpSp>
        <p:nvGrpSpPr>
          <p:cNvPr id="139" name="Google Shape;139;p19"/>
          <p:cNvGrpSpPr/>
          <p:nvPr/>
        </p:nvGrpSpPr>
        <p:grpSpPr>
          <a:xfrm>
            <a:off x="5420500" y="1545075"/>
            <a:ext cx="2337874" cy="2337874"/>
            <a:chOff x="6619800" y="1347275"/>
            <a:chExt cx="2337874" cy="2337874"/>
          </a:xfrm>
        </p:grpSpPr>
        <p:pic>
          <p:nvPicPr>
            <p:cNvPr id="140" name="Google Shape;140;p1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619800" y="1347275"/>
              <a:ext cx="2337874" cy="23378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1" name="Google Shape;141;p19"/>
            <p:cNvSpPr txBox="1"/>
            <p:nvPr/>
          </p:nvSpPr>
          <p:spPr>
            <a:xfrm>
              <a:off x="6912864" y="2059213"/>
              <a:ext cx="1801200" cy="967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400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Python Reference Sheet</a:t>
              </a:r>
              <a:endParaRPr/>
            </a:p>
            <a:p>
              <a:pPr indent="0" lvl="0" marL="0" marR="0" rtl="0" algn="l">
                <a:lnSpc>
                  <a:spcPct val="466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199" u="none" cap="none" strike="noStrike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199"/>
                <a:buFont typeface="Inter"/>
                <a:buChar char="•"/>
              </a:pPr>
              <a:r>
                <a:rPr lang="en" sz="1199">
                  <a:solidFill>
                    <a:schemeClr val="dk2"/>
                  </a:solidFill>
                  <a:latin typeface="Inter"/>
                  <a:ea typeface="Inter"/>
                  <a:cs typeface="Inter"/>
                  <a:sym typeface="Inter"/>
                </a:rPr>
                <a:t>Print it out, keep it handy and use it!</a:t>
              </a:r>
              <a:endParaRPr sz="1199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199"/>
                <a:buFont typeface="Inter"/>
                <a:buChar char="•"/>
              </a:pPr>
              <a:r>
                <a:rPr lang="en" sz="1200" u="sng">
                  <a:solidFill>
                    <a:schemeClr val="hlink"/>
                  </a:solidFill>
                  <a:latin typeface="Roboto"/>
                  <a:ea typeface="Roboto"/>
                  <a:cs typeface="Roboto"/>
                  <a:sym typeface="Roboto"/>
                  <a:hlinkClick r:id="rId4"/>
                </a:rPr>
                <a:t>Get it here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</p:grpSp>
      <p:pic>
        <p:nvPicPr>
          <p:cNvPr id="142" name="Google Shape;142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159750" y="903913"/>
            <a:ext cx="3122016" cy="4043011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0"/>
          <p:cNvSpPr/>
          <p:nvPr/>
        </p:nvSpPr>
        <p:spPr>
          <a:xfrm flipH="1" rot="-5400000">
            <a:off x="4955688" y="961013"/>
            <a:ext cx="5149325" cy="3227300"/>
          </a:xfrm>
          <a:prstGeom prst="flowChartManualInpu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License Information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49" name="Google Shape;149;p20"/>
          <p:cNvSpPr txBox="1"/>
          <p:nvPr>
            <p:ph idx="1" type="body"/>
          </p:nvPr>
        </p:nvSpPr>
        <p:spPr>
          <a:xfrm>
            <a:off x="311700" y="1152475"/>
            <a:ext cx="59061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/>
              <a:t>These </a:t>
            </a:r>
            <a:r>
              <a:rPr lang="en" sz="1400" u="sng">
                <a:solidFill>
                  <a:schemeClr val="hlink"/>
                </a:solidFill>
                <a:hlinkClick r:id="rId3"/>
              </a:rPr>
              <a:t>CS in Schools</a:t>
            </a:r>
            <a:r>
              <a:rPr lang="en" sz="1400"/>
              <a:t> lessons plans, worksheets, and other materials were created by Toan Huynh and Hugh Williams. They are licensed under a </a:t>
            </a:r>
            <a:r>
              <a:rPr lang="en" sz="1400" u="sng">
                <a:solidFill>
                  <a:schemeClr val="hlink"/>
                </a:solidFill>
                <a:hlinkClick r:id="rId4"/>
              </a:rPr>
              <a:t>Creative Commons Attribution-ShareAlike 4.0 International License</a:t>
            </a:r>
            <a:r>
              <a:rPr lang="en" sz="1400"/>
              <a:t>.</a:t>
            </a:r>
            <a:endParaRPr sz="1400"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200"/>
          </a:p>
        </p:txBody>
      </p:sp>
      <p:grpSp>
        <p:nvGrpSpPr>
          <p:cNvPr id="150" name="Google Shape;150;p20"/>
          <p:cNvGrpSpPr/>
          <p:nvPr/>
        </p:nvGrpSpPr>
        <p:grpSpPr>
          <a:xfrm>
            <a:off x="7984201" y="4195474"/>
            <a:ext cx="884557" cy="861343"/>
            <a:chOff x="7984201" y="4195474"/>
            <a:chExt cx="884557" cy="861343"/>
          </a:xfrm>
        </p:grpSpPr>
        <p:sp>
          <p:nvSpPr>
            <p:cNvPr id="151" name="Google Shape;151;p20"/>
            <p:cNvSpPr txBox="1"/>
            <p:nvPr/>
          </p:nvSpPr>
          <p:spPr>
            <a:xfrm>
              <a:off x="8320058" y="4663217"/>
              <a:ext cx="548700" cy="393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fld id="{00000000-1234-1234-1234-123412341234}" type="slidenum">
                <a:rPr b="1" lang="en" sz="1000">
                  <a:solidFill>
                    <a:srgbClr val="032F62"/>
                  </a:solidFill>
                  <a:latin typeface="Francois One"/>
                  <a:ea typeface="Francois One"/>
                  <a:cs typeface="Francois One"/>
                  <a:sym typeface="Francois One"/>
                </a:rPr>
                <a:t>‹#›</a:t>
              </a:fld>
              <a:endParaRPr b="1" sz="1000">
                <a:solidFill>
                  <a:srgbClr val="032F62"/>
                </a:solidFill>
                <a:latin typeface="Francois One"/>
                <a:ea typeface="Francois One"/>
                <a:cs typeface="Francois One"/>
                <a:sym typeface="Francois One"/>
              </a:endParaRPr>
            </a:p>
          </p:txBody>
        </p:sp>
        <p:pic>
          <p:nvPicPr>
            <p:cNvPr id="152" name="Google Shape;152;p20"/>
            <p:cNvPicPr preferRelativeResize="0"/>
            <p:nvPr/>
          </p:nvPicPr>
          <p:blipFill rotWithShape="1">
            <a:blip r:embed="rId5">
              <a:alphaModFix/>
            </a:blip>
            <a:srcRect b="19478" l="0" r="0" t="0"/>
            <a:stretch/>
          </p:blipFill>
          <p:spPr>
            <a:xfrm>
              <a:off x="7984201" y="4195474"/>
              <a:ext cx="757577" cy="753053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DFAF4"/>
      </a:lt1>
      <a:dk2>
        <a:srgbClr val="592033"/>
      </a:dk2>
      <a:lt2>
        <a:srgbClr val="FDFAF4"/>
      </a:lt2>
      <a:accent1>
        <a:srgbClr val="F4AA32"/>
      </a:accent1>
      <a:accent2>
        <a:srgbClr val="85CDBC"/>
      </a:accent2>
      <a:accent3>
        <a:srgbClr val="D1422E"/>
      </a:accent3>
      <a:accent4>
        <a:srgbClr val="592033"/>
      </a:accent4>
      <a:accent5>
        <a:srgbClr val="1A0F41"/>
      </a:accent5>
      <a:accent6>
        <a:srgbClr val="E38E82"/>
      </a:accent6>
      <a:hlink>
        <a:srgbClr val="1155CC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