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6" r:id="rId47"/>
    <p:sldId id="297" r:id="rId48"/>
    <p:sldId id="298" r:id="rId4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DCC3DC6-64AA-4B9D-ABFB-B947DB16D956}">
  <a:tblStyle styleId="{6DCC3DC6-64AA-4B9D-ABFB-B947DB16D95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9" Type="http://schemas.openxmlformats.org/officeDocument/2006/relationships/slide" Target="slides/slide4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3c06c9f9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3c06c9f9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35f58e8bb1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35f58e8bb1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35ecf3a43c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35ecf3a43c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9483c1be7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9483c1be7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995af967b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995af967b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85f01b8cfe_5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85f01b8cfe_5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8c4dea386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8c4dea386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85f01b8cfe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85f01b8cfe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85f01b8cfe_5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85f01b8cfe_5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89c313a7d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89c313a7d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89c313a7d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89c313a7d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89c313a7d8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89c313a7d8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89c313a7d8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389c313a7d8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89c313a7d8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89c313a7d8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5afe775c38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35afe775c38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5afe775c38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5afe775c38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5afe775c38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35afe775c38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9483c1be74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39483c1be74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35afe775c38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35afe775c38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5afe775c38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35afe775c38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5afe775c38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35afe775c38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5afe775c38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35afe775c38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5afe775c38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35afe775c38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39483c1be74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39483c1be74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35afe775c38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35afe775c38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5afe775c38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35afe775c38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35afe775c38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35afe775c38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39483c1be74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39483c1be74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35afe775c38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35afe775c38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39483c1be74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39483c1be74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35afe775c38_0_1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35afe775c38_0_1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35afe775c38_0_1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35afe775c38_0_1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5afe775c38_0_1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35afe775c38_0_1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39483c1be74_0_1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39483c1be74_0_1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35afe775c38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35afe775c38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389c313a7d8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389c313a7d8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89c313a7d8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89c313a7d8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389c313a7d8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389c313a7d8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35afe775c38_0_2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35afe775c38_0_2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389c313a7d8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5" name="Google Shape;415;g389c313a7d8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5afe775c38_0_2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35afe775c38_0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39483c1be74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39483c1be74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g389c313a7d8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9" name="Google Shape;439;g389c313a7d8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editor/editor.html?project=demos/snakeScoredCompiled.js&amp;compiled=1&amp;session=KIUP2Q8I" TargetMode="External"/><Relationship Id="rId5" Type="http://schemas.openxmlformats.org/officeDocument/2006/relationships/image" Target="../media/image10.png"/><Relationship Id="rId6" Type="http://schemas.openxmlformats.org/officeDocument/2006/relationships/image" Target="../media/image8.png"/><Relationship Id="rId7" Type="http://schemas.openxmlformats.org/officeDocument/2006/relationships/image" Target="../media/image15.png"/><Relationship Id="rId8" Type="http://schemas.openxmlformats.org/officeDocument/2006/relationships/hyperlink" Target="https://csinschools.io/snakedashboard/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png"/><Relationship Id="rId4" Type="http://schemas.openxmlformats.org/officeDocument/2006/relationships/hyperlink" Target="https://youtu.be/FBgprLG901U" TargetMode="External"/><Relationship Id="rId5" Type="http://schemas.openxmlformats.org/officeDocument/2006/relationships/image" Target="../media/image7.png"/><Relationship Id="rId6" Type="http://schemas.openxmlformats.org/officeDocument/2006/relationships/hyperlink" Target="https://vimeo.com/1127093600?share=copy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editor/editor.html?project=demos/snakeScoredCompiled.js&amp;compiled=1&amp;session=KIUP2Q8I" TargetMode="External"/><Relationship Id="rId9" Type="http://schemas.openxmlformats.org/officeDocument/2006/relationships/hyperlink" Target="https://csinschools.io/snakedashboard/" TargetMode="External"/><Relationship Id="rId5" Type="http://schemas.openxmlformats.org/officeDocument/2006/relationships/image" Target="../media/image10.png"/><Relationship Id="rId6" Type="http://schemas.openxmlformats.org/officeDocument/2006/relationships/hyperlink" Target="https://csinschools.io/snakedashboard/" TargetMode="External"/><Relationship Id="rId7" Type="http://schemas.openxmlformats.org/officeDocument/2006/relationships/image" Target="../media/image8.png"/><Relationship Id="rId8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Relationship Id="rId4" Type="http://schemas.openxmlformats.org/officeDocument/2006/relationships/hyperlink" Target="https://www.scrapehero.com/location-reports/10-largest-food-chains-in-australia/" TargetMode="External"/><Relationship Id="rId5" Type="http://schemas.openxmlformats.org/officeDocument/2006/relationships/hyperlink" Target="https://www.scrapehero.com/location-reports/10-largest-food-chains-in-australia/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Relationship Id="rId4" Type="http://schemas.openxmlformats.org/officeDocument/2006/relationships/hyperlink" Target="https://csinschools.io/data/1ws" TargetMode="External"/><Relationship Id="rId5" Type="http://schemas.openxmlformats.org/officeDocument/2006/relationships/hyperlink" Target="https://csinschools.io/convert.php?tag=data/1ws&amp;format=pdf" TargetMode="External"/><Relationship Id="rId6" Type="http://schemas.openxmlformats.org/officeDocument/2006/relationships/hyperlink" Target="https://csinschools.io/convert.php?tag=data/1ws&amp;format=docx" TargetMode="External"/><Relationship Id="rId7" Type="http://schemas.openxmlformats.org/officeDocument/2006/relationships/image" Target="../media/image2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7.png"/><Relationship Id="rId4" Type="http://schemas.openxmlformats.org/officeDocument/2006/relationships/hyperlink" Target="https://vimeo.com/1127037029" TargetMode="External"/><Relationship Id="rId11" Type="http://schemas.openxmlformats.org/officeDocument/2006/relationships/image" Target="../media/image19.png"/><Relationship Id="rId10" Type="http://schemas.openxmlformats.org/officeDocument/2006/relationships/hyperlink" Target="https://youtu.be/ow-AcK24EiU" TargetMode="External"/><Relationship Id="rId9" Type="http://schemas.openxmlformats.org/officeDocument/2006/relationships/hyperlink" Target="https://vimeo.com/1127037224" TargetMode="External"/><Relationship Id="rId5" Type="http://schemas.openxmlformats.org/officeDocument/2006/relationships/hyperlink" Target="https://www.youtube.com/watch?v=7DRlj9XCXH4" TargetMode="External"/><Relationship Id="rId6" Type="http://schemas.openxmlformats.org/officeDocument/2006/relationships/image" Target="../media/image7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data/1ws" TargetMode="External"/><Relationship Id="rId5" Type="http://schemas.openxmlformats.org/officeDocument/2006/relationships/hyperlink" Target="https://csinschools.io/convert.php?tag=data/1ws&amp;format=pdf" TargetMode="External"/><Relationship Id="rId6" Type="http://schemas.openxmlformats.org/officeDocument/2006/relationships/hyperlink" Target="https://csinschools.io/convert.php?tag=data/1ws&amp;format=docx" TargetMode="External"/><Relationship Id="rId7" Type="http://schemas.openxmlformats.org/officeDocument/2006/relationships/image" Target="../media/image2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8.png"/><Relationship Id="rId4" Type="http://schemas.openxmlformats.org/officeDocument/2006/relationships/image" Target="../media/image26.png"/><Relationship Id="rId11" Type="http://schemas.openxmlformats.org/officeDocument/2006/relationships/image" Target="../media/image19.png"/><Relationship Id="rId10" Type="http://schemas.openxmlformats.org/officeDocument/2006/relationships/hyperlink" Target="https://www.youtube.com/watch?v=pifQ3dgtpPg" TargetMode="External"/><Relationship Id="rId9" Type="http://schemas.openxmlformats.org/officeDocument/2006/relationships/hyperlink" Target="https://www.youtube.com/watch?v=pifQ3dgtpPg" TargetMode="External"/><Relationship Id="rId5" Type="http://schemas.openxmlformats.org/officeDocument/2006/relationships/hyperlink" Target="https://vimeo.com/1127036940" TargetMode="External"/><Relationship Id="rId6" Type="http://schemas.openxmlformats.org/officeDocument/2006/relationships/hyperlink" Target="https://www.youtube.com/watch?v=d4hrI-yomHM" TargetMode="External"/><Relationship Id="rId7" Type="http://schemas.openxmlformats.org/officeDocument/2006/relationships/image" Target="../media/image7.png"/><Relationship Id="rId8" Type="http://schemas.openxmlformats.org/officeDocument/2006/relationships/image" Target="../media/image2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9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5.png"/><Relationship Id="rId4" Type="http://schemas.openxmlformats.org/officeDocument/2006/relationships/hyperlink" Target="https://csinschools.io/data/1ws" TargetMode="External"/><Relationship Id="rId5" Type="http://schemas.openxmlformats.org/officeDocument/2006/relationships/hyperlink" Target="https://csinschools.io/convert.php?tag=data/1ws&amp;format=pdf" TargetMode="External"/><Relationship Id="rId6" Type="http://schemas.openxmlformats.org/officeDocument/2006/relationships/hyperlink" Target="https://csinschools.io/convert.php?tag=data/1ws&amp;format=docx" TargetMode="Externa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9.png"/><Relationship Id="rId4" Type="http://schemas.openxmlformats.org/officeDocument/2006/relationships/image" Target="../media/image23.png"/><Relationship Id="rId5" Type="http://schemas.openxmlformats.org/officeDocument/2006/relationships/image" Target="../media/image28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5.png"/><Relationship Id="rId4" Type="http://schemas.openxmlformats.org/officeDocument/2006/relationships/hyperlink" Target="https://csinschools.io/data/1ws" TargetMode="External"/><Relationship Id="rId5" Type="http://schemas.openxmlformats.org/officeDocument/2006/relationships/hyperlink" Target="https://csinschools.io/convert.php?tag=data/1ws&amp;format=pdf" TargetMode="External"/><Relationship Id="rId6" Type="http://schemas.openxmlformats.org/officeDocument/2006/relationships/hyperlink" Target="https://csinschools.io/convert.php?tag=data/1ws&amp;format=docx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4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4.png"/><Relationship Id="rId4" Type="http://schemas.openxmlformats.org/officeDocument/2006/relationships/hyperlink" Target="https://explodingtopics.com/blog/music-streaming-stats" TargetMode="External"/><Relationship Id="rId5" Type="http://schemas.openxmlformats.org/officeDocument/2006/relationships/hyperlink" Target="https://explodingtopics.com/blog/music-streaming-stats" TargetMode="Externa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4.png"/><Relationship Id="rId4" Type="http://schemas.openxmlformats.org/officeDocument/2006/relationships/image" Target="../media/image27.png"/><Relationship Id="rId9" Type="http://schemas.openxmlformats.org/officeDocument/2006/relationships/image" Target="../media/image25.png"/><Relationship Id="rId5" Type="http://schemas.openxmlformats.org/officeDocument/2006/relationships/image" Target="../media/image29.png"/><Relationship Id="rId6" Type="http://schemas.openxmlformats.org/officeDocument/2006/relationships/hyperlink" Target="https://csinschools.io/data/1ws" TargetMode="External"/><Relationship Id="rId7" Type="http://schemas.openxmlformats.org/officeDocument/2006/relationships/hyperlink" Target="https://csinschools.io/convert.php?tag=data/1ws&amp;format=pdf" TargetMode="External"/><Relationship Id="rId8" Type="http://schemas.openxmlformats.org/officeDocument/2006/relationships/hyperlink" Target="https://csinschools.io/convert.php?tag=data/1ws&amp;format=docx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0.png"/><Relationship Id="rId4" Type="http://schemas.openxmlformats.org/officeDocument/2006/relationships/image" Target="../media/image32.png"/><Relationship Id="rId11" Type="http://schemas.openxmlformats.org/officeDocument/2006/relationships/image" Target="../media/image19.png"/><Relationship Id="rId10" Type="http://schemas.openxmlformats.org/officeDocument/2006/relationships/hyperlink" Target="https://youtu.be/HWhhwwrrYME" TargetMode="External"/><Relationship Id="rId9" Type="http://schemas.openxmlformats.org/officeDocument/2006/relationships/hyperlink" Target="https://vimeo.com/1127037127" TargetMode="External"/><Relationship Id="rId5" Type="http://schemas.openxmlformats.org/officeDocument/2006/relationships/hyperlink" Target="https://vimeo.com/1127036883" TargetMode="External"/><Relationship Id="rId6" Type="http://schemas.openxmlformats.org/officeDocument/2006/relationships/hyperlink" Target="https://www.youtube.com/watch?v=A1CLe6rqMRE" TargetMode="External"/><Relationship Id="rId7" Type="http://schemas.openxmlformats.org/officeDocument/2006/relationships/image" Target="../media/image7.png"/><Relationship Id="rId8" Type="http://schemas.openxmlformats.org/officeDocument/2006/relationships/image" Target="../media/image20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2.png"/><Relationship Id="rId4" Type="http://schemas.openxmlformats.org/officeDocument/2006/relationships/image" Target="../media/image2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1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1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hyperlink" Target="https://www.abs.gov.au/statistics/people/education/schools/latest-release" TargetMode="External"/><Relationship Id="rId4" Type="http://schemas.openxmlformats.org/officeDocument/2006/relationships/image" Target="../media/image31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s://www.abs.gov.au/statistics/people/education/schools/latest-release" TargetMode="External"/><Relationship Id="rId4" Type="http://schemas.openxmlformats.org/officeDocument/2006/relationships/image" Target="../media/image31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hyperlink" Target="https://www.abs.gov.au/statistics/people/education/schools/latest-release" TargetMode="Externa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5.png"/><Relationship Id="rId4" Type="http://schemas.openxmlformats.org/officeDocument/2006/relationships/hyperlink" Target="https://csinschools.io/data/1ws" TargetMode="External"/><Relationship Id="rId5" Type="http://schemas.openxmlformats.org/officeDocument/2006/relationships/hyperlink" Target="https://csinschools.io/convert.php?tag=data/1ws&amp;format=pdf" TargetMode="External"/><Relationship Id="rId6" Type="http://schemas.openxmlformats.org/officeDocument/2006/relationships/hyperlink" Target="https://csinschools.io/convert.php?tag=data/1ws&amp;format=docx" TargetMode="Externa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-90850"/>
            <a:ext cx="8520600" cy="2368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 to Data Analytics and Data Science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7950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1 - Introduction to Spreadsheets and Charts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789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34328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I can experience how </a:t>
            </a:r>
            <a:r>
              <a:rPr b="1" lang="en">
                <a:solidFill>
                  <a:srgbClr val="E93761"/>
                </a:solidFill>
              </a:rPr>
              <a:t>data is collected and reported</a:t>
            </a:r>
            <a:r>
              <a:rPr lang="en"/>
              <a:t> online</a:t>
            </a:r>
            <a:endParaRPr/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I can </a:t>
            </a:r>
            <a:r>
              <a:rPr b="1" lang="en">
                <a:solidFill>
                  <a:srgbClr val="25326F"/>
                </a:solidFill>
              </a:rPr>
              <a:t>identify and re-word analytical questions</a:t>
            </a:r>
            <a:r>
              <a:rPr lang="en"/>
              <a:t> to be more specific</a:t>
            </a:r>
            <a:endParaRPr/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I can </a:t>
            </a:r>
            <a:r>
              <a:rPr b="1" lang="en">
                <a:solidFill>
                  <a:srgbClr val="9900FF"/>
                </a:solidFill>
              </a:rPr>
              <a:t>represent data</a:t>
            </a:r>
            <a:r>
              <a:rPr lang="en"/>
              <a:t> as </a:t>
            </a:r>
            <a:r>
              <a:rPr b="1" lang="en">
                <a:solidFill>
                  <a:srgbClr val="38761D"/>
                </a:solidFill>
              </a:rPr>
              <a:t>tables</a:t>
            </a:r>
            <a:r>
              <a:rPr lang="en"/>
              <a:t>, </a:t>
            </a:r>
            <a:r>
              <a:rPr b="1" lang="en">
                <a:solidFill>
                  <a:srgbClr val="E93761"/>
                </a:solidFill>
              </a:rPr>
              <a:t>column charts</a:t>
            </a:r>
            <a:r>
              <a:rPr lang="en"/>
              <a:t> and </a:t>
            </a:r>
            <a:r>
              <a:rPr b="1" lang="en">
                <a:solidFill>
                  <a:srgbClr val="25326F"/>
                </a:solidFill>
              </a:rPr>
              <a:t>pie charts</a:t>
            </a:r>
            <a:r>
              <a:rPr lang="en"/>
              <a:t> in a </a:t>
            </a:r>
            <a:r>
              <a:rPr b="1" lang="en">
                <a:solidFill>
                  <a:srgbClr val="9900FF"/>
                </a:solidFill>
              </a:rPr>
              <a:t>spreadsheet</a:t>
            </a:r>
            <a:endParaRPr b="1">
              <a:solidFill>
                <a:srgbClr val="9900FF"/>
              </a:solidFill>
            </a:endParaRPr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I understand the </a:t>
            </a:r>
            <a:r>
              <a:rPr b="1" lang="en">
                <a:solidFill>
                  <a:srgbClr val="38761D"/>
                </a:solidFill>
              </a:rPr>
              <a:t>advantages</a:t>
            </a:r>
            <a:r>
              <a:rPr lang="en"/>
              <a:t> of each type of </a:t>
            </a:r>
            <a:r>
              <a:rPr b="1" lang="en">
                <a:solidFill>
                  <a:srgbClr val="E93761"/>
                </a:solidFill>
              </a:rPr>
              <a:t>data representation</a:t>
            </a:r>
            <a:endParaRPr b="1">
              <a:solidFill>
                <a:srgbClr val="E93761"/>
              </a:solidFill>
            </a:endParaRPr>
          </a:p>
          <a:p>
            <a:pPr indent="-33432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/>
              <a:t>I can make an </a:t>
            </a:r>
            <a:r>
              <a:rPr b="1" lang="en">
                <a:solidFill>
                  <a:srgbClr val="25326F"/>
                </a:solidFill>
              </a:rPr>
              <a:t>informed decision</a:t>
            </a:r>
            <a:r>
              <a:rPr lang="en"/>
              <a:t> about how to </a:t>
            </a:r>
            <a:r>
              <a:rPr b="1" lang="en">
                <a:solidFill>
                  <a:srgbClr val="9900FF"/>
                </a:solidFill>
              </a:rPr>
              <a:t>visually represent a dataset</a:t>
            </a:r>
            <a:endParaRPr b="1">
              <a:solidFill>
                <a:srgbClr val="9900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4750" y="1135525"/>
            <a:ext cx="2897175" cy="289717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2"/>
          <p:cNvSpPr/>
          <p:nvPr/>
        </p:nvSpPr>
        <p:spPr>
          <a:xfrm>
            <a:off x="3344418" y="154200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0" name="Google Shape;60;p12"/>
          <p:cNvSpPr txBox="1"/>
          <p:nvPr/>
        </p:nvSpPr>
        <p:spPr>
          <a:xfrm>
            <a:off x="2493663" y="3851175"/>
            <a:ext cx="3931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 Snake here!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1" name="Google Shape;61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Hook Activity: </a:t>
            </a:r>
            <a:r>
              <a:rPr lang="en">
                <a:solidFill>
                  <a:schemeClr val="accent3"/>
                </a:solidFill>
              </a:rPr>
              <a:t>Playing Snake!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62" name="Google Shape;62;p12"/>
          <p:cNvPicPr preferRelativeResize="0"/>
          <p:nvPr/>
        </p:nvPicPr>
        <p:blipFill rotWithShape="1">
          <a:blip r:embed="rId5">
            <a:alphaModFix/>
          </a:blip>
          <a:srcRect b="0" l="100" r="90" t="0"/>
          <a:stretch/>
        </p:blipFill>
        <p:spPr>
          <a:xfrm>
            <a:off x="4162501" y="1561949"/>
            <a:ext cx="819000" cy="1241400"/>
          </a:xfrm>
          <a:prstGeom prst="roundRect">
            <a:avLst>
              <a:gd fmla="val 7782" name="adj"/>
            </a:avLst>
          </a:prstGeom>
          <a:noFill/>
          <a:ln>
            <a:noFill/>
          </a:ln>
        </p:spPr>
      </p:pic>
      <p:sp>
        <p:nvSpPr>
          <p:cNvPr id="63" name="Google Shape;63;p12"/>
          <p:cNvSpPr/>
          <p:nvPr/>
        </p:nvSpPr>
        <p:spPr>
          <a:xfrm>
            <a:off x="448625" y="2803425"/>
            <a:ext cx="1953300" cy="12414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While you are play, data is being collected about how you play the game.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What data do you think is being recorded?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64" name="Google Shape;64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424875" y="1205075"/>
            <a:ext cx="2719124" cy="268950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2"/>
          <p:cNvSpPr txBox="1"/>
          <p:nvPr/>
        </p:nvSpPr>
        <p:spPr>
          <a:xfrm>
            <a:off x="6813650" y="1863675"/>
            <a:ext cx="1921500" cy="16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Teacher Notes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Arial"/>
              <a:buAutoNum type="arabicPeriod"/>
            </a:pP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First, go to the </a:t>
            </a:r>
            <a:r>
              <a:rPr lang="en" sz="1199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8"/>
              </a:rPr>
              <a:t>dashboard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Arial"/>
              <a:buAutoNum type="arabicPeriod"/>
            </a:pP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Click on “</a:t>
            </a:r>
            <a:r>
              <a:rPr b="1"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Generate New Session</a:t>
            </a: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”</a:t>
            </a:r>
            <a:endParaRPr sz="1199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-129540" lvl="1" marL="25908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Clr>
                <a:srgbClr val="592033"/>
              </a:buClr>
              <a:buSzPts val="1199"/>
              <a:buFont typeface="Arial"/>
              <a:buAutoNum type="arabicPeriod"/>
            </a:pP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Then give the students the generated link </a:t>
            </a:r>
            <a:endParaRPr/>
          </a:p>
        </p:txBody>
      </p:sp>
      <p:sp>
        <p:nvSpPr>
          <p:cNvPr id="67" name="Google Shape;67;p12"/>
          <p:cNvSpPr/>
          <p:nvPr/>
        </p:nvSpPr>
        <p:spPr>
          <a:xfrm rot="9006357">
            <a:off x="5334988" y="3675736"/>
            <a:ext cx="1614975" cy="458136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25326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9449" y="1097175"/>
            <a:ext cx="5673201" cy="321151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73" name="Google Shape;73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>
                <a:solidFill>
                  <a:schemeClr val="accent3"/>
                </a:solidFill>
              </a:rPr>
              <a:t>Hook Activity: Playing Snake - Video Overview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3"/>
              </a:solidFill>
            </a:endParaRPr>
          </a:p>
        </p:txBody>
      </p:sp>
      <p:sp>
        <p:nvSpPr>
          <p:cNvPr id="74" name="Google Shape;74;p13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3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7" name="Google Shape;77;p13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4750" y="1135525"/>
            <a:ext cx="2897175" cy="2897175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4"/>
          <p:cNvSpPr/>
          <p:nvPr/>
        </p:nvSpPr>
        <p:spPr>
          <a:xfrm>
            <a:off x="3344418" y="154200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4" name="Google Shape;84;p14"/>
          <p:cNvSpPr txBox="1"/>
          <p:nvPr/>
        </p:nvSpPr>
        <p:spPr>
          <a:xfrm>
            <a:off x="2493663" y="3851175"/>
            <a:ext cx="3931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 Snake here!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5" name="Google Shape;85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Hook Activity: </a:t>
            </a:r>
            <a:r>
              <a:rPr lang="en">
                <a:solidFill>
                  <a:schemeClr val="accent3"/>
                </a:solidFill>
              </a:rPr>
              <a:t>Playing Snake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86" name="Google Shape;86;p14"/>
          <p:cNvPicPr preferRelativeResize="0"/>
          <p:nvPr/>
        </p:nvPicPr>
        <p:blipFill rotWithShape="1">
          <a:blip r:embed="rId5">
            <a:alphaModFix/>
          </a:blip>
          <a:srcRect b="0" l="100" r="90" t="0"/>
          <a:stretch/>
        </p:blipFill>
        <p:spPr>
          <a:xfrm>
            <a:off x="4162501" y="1561949"/>
            <a:ext cx="819000" cy="1241400"/>
          </a:xfrm>
          <a:prstGeom prst="roundRect">
            <a:avLst>
              <a:gd fmla="val 7782" name="adj"/>
            </a:avLst>
          </a:prstGeom>
          <a:noFill/>
          <a:ln>
            <a:noFill/>
          </a:ln>
        </p:spPr>
      </p:pic>
      <p:sp>
        <p:nvSpPr>
          <p:cNvPr id="87" name="Google Shape;87;p14"/>
          <p:cNvSpPr/>
          <p:nvPr/>
        </p:nvSpPr>
        <p:spPr>
          <a:xfrm>
            <a:off x="448625" y="2803425"/>
            <a:ext cx="1953300" cy="12414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Check out the data dashboard </a:t>
            </a:r>
            <a:r>
              <a:rPr b="1" lang="en" sz="11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6"/>
              </a:rPr>
              <a:t>here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88" name="Google Shape;88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24875" y="1205075"/>
            <a:ext cx="2719124" cy="26895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4"/>
          <p:cNvSpPr txBox="1"/>
          <p:nvPr/>
        </p:nvSpPr>
        <p:spPr>
          <a:xfrm>
            <a:off x="6813650" y="1863675"/>
            <a:ext cx="1921500" cy="1187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Teacher Notes</a:t>
            </a:r>
            <a:endParaRPr/>
          </a:p>
          <a:p>
            <a:pPr indent="0" lvl="0" marL="0" marR="0" rtl="0" algn="l">
              <a:lnSpc>
                <a:spcPct val="466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199" u="none" cap="none" strike="noStrike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marR="0" rtl="0" algn="l">
              <a:lnSpc>
                <a:spcPct val="1188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Use the </a:t>
            </a:r>
            <a:r>
              <a:rPr lang="en" sz="1199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9"/>
              </a:rPr>
              <a:t>dashboard</a:t>
            </a:r>
            <a:r>
              <a:rPr lang="en"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  <a:t> opened with the generated session link from the previous slide</a:t>
            </a:r>
            <a:endParaRPr/>
          </a:p>
        </p:txBody>
      </p:sp>
      <p:sp>
        <p:nvSpPr>
          <p:cNvPr id="91" name="Google Shape;91;p14"/>
          <p:cNvSpPr/>
          <p:nvPr/>
        </p:nvSpPr>
        <p:spPr>
          <a:xfrm rot="10800000">
            <a:off x="1525475" y="3347575"/>
            <a:ext cx="6606600" cy="1685100"/>
          </a:xfrm>
          <a:prstGeom prst="uturnArrow">
            <a:avLst>
              <a:gd fmla="val 9387" name="adj1"/>
              <a:gd fmla="val 14599" name="adj2"/>
              <a:gd fmla="val 19036" name="adj3"/>
              <a:gd fmla="val 43750" name="adj4"/>
              <a:gd fmla="val 82449" name="adj5"/>
            </a:avLst>
          </a:prstGeom>
          <a:solidFill>
            <a:srgbClr val="25326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 on the Game and Data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97" name="Google Shape;9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Who scored the highest in the class?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Who played the most number of games?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was the longest snake length?</a:t>
            </a:r>
            <a:endParaRPr/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i="1" lang="en"/>
              <a:t>What do you think the purpose behind collecting all this data might be? </a:t>
            </a:r>
            <a:endParaRPr b="1" i="1"/>
          </a:p>
        </p:txBody>
      </p:sp>
      <p:pic>
        <p:nvPicPr>
          <p:cNvPr id="98" name="Google Shape;9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8000" y="344875"/>
            <a:ext cx="1266175" cy="1266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Possible Reasons for Collecting and Using Data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98000" y="344875"/>
            <a:ext cx="1266175" cy="1266175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Use to score players for competitions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players to give awards and place on online leaderboards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advertisements to target to players for extra $$$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Use to monitor if the game is working properly online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Provide tutorials and guidance for beginning players</a:t>
            </a:r>
            <a:endParaRPr b="1" i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Data Collection and Analysis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1" name="Google Shape;111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You’ve just seen how, even in the example of a simple game, </a:t>
            </a:r>
            <a:r>
              <a:rPr b="1" lang="en">
                <a:solidFill>
                  <a:srgbClr val="D1422E"/>
                </a:solidFill>
              </a:rPr>
              <a:t>data</a:t>
            </a:r>
            <a:r>
              <a:rPr lang="en"/>
              <a:t> about you is </a:t>
            </a:r>
            <a:r>
              <a:rPr b="1" lang="en">
                <a:solidFill>
                  <a:srgbClr val="25326F"/>
                </a:solidFill>
              </a:rPr>
              <a:t>being collected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can then </a:t>
            </a:r>
            <a:r>
              <a:rPr b="1" lang="en">
                <a:solidFill>
                  <a:srgbClr val="9900FF"/>
                </a:solidFill>
              </a:rPr>
              <a:t>analyse </a:t>
            </a:r>
            <a:r>
              <a:rPr lang="en"/>
              <a:t>the data in order to reveal insights about how to improve our digital solution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But even </a:t>
            </a:r>
            <a:r>
              <a:rPr b="1" i="1" lang="en"/>
              <a:t>before </a:t>
            </a:r>
            <a:r>
              <a:rPr lang="en"/>
              <a:t>we collect and analyse data, it is important to figure out what question or problem we are trying to answer and solve with data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/>
              <a:t>“What is the most popular fast food restaurant in Australia?”</a:t>
            </a:r>
            <a:endParaRPr/>
          </a:p>
        </p:txBody>
      </p:sp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4" name="Google Shape;124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most </a:t>
            </a:r>
            <a:r>
              <a:rPr b="1" lang="en">
                <a:solidFill>
                  <a:srgbClr val="0000FF"/>
                </a:solidFill>
              </a:rPr>
              <a:t>popular</a:t>
            </a:r>
            <a:r>
              <a:rPr b="1" lang="en"/>
              <a:t> fast food restaurant in Australia?”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would we define </a:t>
            </a:r>
            <a:r>
              <a:rPr b="1" i="1" lang="en">
                <a:solidFill>
                  <a:srgbClr val="0000FF"/>
                </a:solidFill>
              </a:rPr>
              <a:t>popular</a:t>
            </a:r>
            <a:r>
              <a:rPr lang="en"/>
              <a:t>?</a:t>
            </a:r>
            <a:endParaRPr/>
          </a:p>
        </p:txBody>
      </p:sp>
      <p:pic>
        <p:nvPicPr>
          <p:cNvPr id="125" name="Google Shape;12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1" name="Google Shape;13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most </a:t>
            </a:r>
            <a:r>
              <a:rPr b="1" lang="en">
                <a:solidFill>
                  <a:srgbClr val="0000FF"/>
                </a:solidFill>
              </a:rPr>
              <a:t>popular</a:t>
            </a:r>
            <a:r>
              <a:rPr b="1" lang="en"/>
              <a:t> fast food restaurant in Australia?”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would we define </a:t>
            </a:r>
            <a:r>
              <a:rPr b="1" i="1" lang="en">
                <a:solidFill>
                  <a:srgbClr val="0000FF"/>
                </a:solidFill>
              </a:rPr>
              <a:t>popular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How many restaurants location? How much money it makes? How many orders does it fulfil?</a:t>
            </a:r>
            <a:endParaRPr/>
          </a:p>
        </p:txBody>
      </p:sp>
      <p:pic>
        <p:nvPicPr>
          <p:cNvPr id="132" name="Google Shape;13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8" name="Google Shape;138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most </a:t>
            </a:r>
            <a:r>
              <a:rPr b="1" lang="en">
                <a:solidFill>
                  <a:srgbClr val="0000FF"/>
                </a:solidFill>
              </a:rPr>
              <a:t>popular</a:t>
            </a:r>
            <a:r>
              <a:rPr b="1" lang="en"/>
              <a:t> fast food restaurant in Australia?”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would we define </a:t>
            </a:r>
            <a:r>
              <a:rPr b="1" i="1" lang="en">
                <a:solidFill>
                  <a:srgbClr val="0000FF"/>
                </a:solidFill>
              </a:rPr>
              <a:t>popular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How many restaurants location? How much money it makes? How many orders does it fulfil?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</a:t>
            </a:r>
            <a:r>
              <a:rPr b="1" i="1" lang="en">
                <a:solidFill>
                  <a:srgbClr val="9900FF"/>
                </a:solidFill>
              </a:rPr>
              <a:t>time frame</a:t>
            </a:r>
            <a:r>
              <a:rPr lang="en"/>
              <a:t>?</a:t>
            </a:r>
            <a:endParaRPr/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5" name="Google Shape;145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most </a:t>
            </a:r>
            <a:r>
              <a:rPr b="1" lang="en">
                <a:solidFill>
                  <a:srgbClr val="0000FF"/>
                </a:solidFill>
              </a:rPr>
              <a:t>popular</a:t>
            </a:r>
            <a:r>
              <a:rPr b="1" lang="en"/>
              <a:t> fast food restaurant in Australia?”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would we define </a:t>
            </a:r>
            <a:r>
              <a:rPr b="1" i="1" lang="en">
                <a:solidFill>
                  <a:srgbClr val="0000FF"/>
                </a:solidFill>
              </a:rPr>
              <a:t>popular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How many restaurants location? How much money it makes? How many orders does it fulfil?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</a:t>
            </a:r>
            <a:r>
              <a:rPr b="1" i="1" lang="en">
                <a:solidFill>
                  <a:srgbClr val="9900FF"/>
                </a:solidFill>
              </a:rPr>
              <a:t>time frame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Since the beginning of time? This year only? For a range of years?</a:t>
            </a:r>
            <a:endParaRPr/>
          </a:p>
        </p:txBody>
      </p:sp>
      <p:pic>
        <p:nvPicPr>
          <p:cNvPr id="146" name="Google Shape;14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2" name="Google Shape;152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think of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most </a:t>
            </a:r>
            <a:r>
              <a:rPr b="1" lang="en">
                <a:solidFill>
                  <a:srgbClr val="0000FF"/>
                </a:solidFill>
              </a:rPr>
              <a:t>popular</a:t>
            </a:r>
            <a:r>
              <a:rPr b="1" lang="en"/>
              <a:t> fast food restaurant in Australia?”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would we define </a:t>
            </a:r>
            <a:r>
              <a:rPr b="1" i="1" lang="en">
                <a:solidFill>
                  <a:srgbClr val="0000FF"/>
                </a:solidFill>
              </a:rPr>
              <a:t>popular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How many restaurants location? How much money it makes? How many orders does it fulfil?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</a:t>
            </a:r>
            <a:r>
              <a:rPr b="1" i="1" lang="en">
                <a:solidFill>
                  <a:srgbClr val="9900FF"/>
                </a:solidFill>
              </a:rPr>
              <a:t>time frame</a:t>
            </a:r>
            <a:r>
              <a:rPr lang="en"/>
              <a:t>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Since the beginning of time? This year only? For a range of years?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might we rewrite this question to make it </a:t>
            </a:r>
            <a:r>
              <a:rPr b="1" lang="en">
                <a:solidFill>
                  <a:srgbClr val="CC0000"/>
                </a:solidFill>
              </a:rPr>
              <a:t>more specific</a:t>
            </a:r>
            <a:r>
              <a:rPr lang="en"/>
              <a:t>?</a:t>
            </a:r>
            <a:endParaRPr/>
          </a:p>
        </p:txBody>
      </p:sp>
      <p:pic>
        <p:nvPicPr>
          <p:cNvPr id="153" name="Google Shape;15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9" name="Google Shape;159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ask a more focused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“What are the top 5 fast food restaurants with the most locations in Australia in 2024?”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0" name="Google Shape;16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Fast Food Restaurants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6" name="Google Shape;166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ask a more focused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“What are the top 5 fast food restaurants with the most locations in Australia in 2024?”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7" name="Google Shape;16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06225" y="395650"/>
            <a:ext cx="1226075" cy="12260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68" name="Google Shape;168;p25"/>
          <p:cNvGraphicFramePr/>
          <p:nvPr/>
        </p:nvGraphicFramePr>
        <p:xfrm>
          <a:off x="2768425" y="26918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Restaurant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Locations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Subway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1,243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McDonald's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1,053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KFC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782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Dominos Pizza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726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Hungry Jack's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476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69" name="Google Shape;169;p25"/>
          <p:cNvSpPr txBox="1"/>
          <p:nvPr/>
        </p:nvSpPr>
        <p:spPr>
          <a:xfrm>
            <a:off x="138525" y="4568875"/>
            <a:ext cx="9144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Source:</a:t>
            </a:r>
            <a:r>
              <a:rPr lang="en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" sz="1000">
                <a:solidFill>
                  <a:schemeClr val="dk1"/>
                </a:solidFill>
              </a:rPr>
              <a:t>ScrapeHero. (2024). 10 largest food chains in Australia in 2024.</a:t>
            </a:r>
            <a:r>
              <a:rPr lang="en" sz="100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https://www.scrapehero.com/location-reports/10-largest-food-chains-in-australia/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1.01: Data Entry into a Spreadsheet!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5" name="Google Shape;175;p26"/>
          <p:cNvSpPr txBox="1"/>
          <p:nvPr>
            <p:ph idx="1" type="body"/>
          </p:nvPr>
        </p:nvSpPr>
        <p:spPr>
          <a:xfrm>
            <a:off x="311700" y="1152475"/>
            <a:ext cx="8520600" cy="306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“What are the top 5 fast food restaurants with the most locations in Australia in 2024?”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76" name="Google Shape;176;p26"/>
          <p:cNvGraphicFramePr/>
          <p:nvPr/>
        </p:nvGraphicFramePr>
        <p:xfrm>
          <a:off x="871325" y="2336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Restaurant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Locations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Subway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1,243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McDonald's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1,053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KFC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782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Dominos Pizza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726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Hungry Jack's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476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177" name="Google Shape;17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08213" y="2386063"/>
            <a:ext cx="2619375" cy="14573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8" name="Google Shape;178;p26"/>
          <p:cNvSpPr/>
          <p:nvPr/>
        </p:nvSpPr>
        <p:spPr>
          <a:xfrm>
            <a:off x="4722500" y="2967325"/>
            <a:ext cx="1197000" cy="4665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179" name="Google Shape;179;p26"/>
          <p:cNvGrpSpPr/>
          <p:nvPr/>
        </p:nvGrpSpPr>
        <p:grpSpPr>
          <a:xfrm>
            <a:off x="2441650" y="4367225"/>
            <a:ext cx="4269775" cy="645900"/>
            <a:chOff x="2441650" y="4367225"/>
            <a:chExt cx="4269775" cy="645900"/>
          </a:xfrm>
        </p:grpSpPr>
        <p:sp>
          <p:nvSpPr>
            <p:cNvPr id="180" name="Google Shape;180;p26"/>
            <p:cNvSpPr txBox="1"/>
            <p:nvPr/>
          </p:nvSpPr>
          <p:spPr>
            <a:xfrm>
              <a:off x="2737925" y="4367225"/>
              <a:ext cx="3973500" cy="64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10000"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1200"/>
                </a:spcAft>
                <a:buNone/>
              </a:pPr>
              <a:r>
                <a:rPr lang="en" sz="18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4"/>
                </a:rPr>
                <a:t>Complete Worksheet Question 1</a:t>
              </a:r>
              <a:br>
                <a:rPr lang="en" sz="1800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(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5"/>
                </a:rPr>
                <a:t>PDF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, 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6"/>
                </a:rPr>
                <a:t>MS Word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)</a:t>
              </a:r>
              <a:endParaRPr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  <p:pic>
          <p:nvPicPr>
            <p:cNvPr id="181" name="Google Shape;181;p26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2441650" y="4412650"/>
              <a:ext cx="466500" cy="4665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600" y="1603725"/>
            <a:ext cx="3524723" cy="191494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7" name="Google Shape;187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Introduction to Spreadsheets - Video Overview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3"/>
              </a:solidFill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272052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" name="Google Shape;189;p27"/>
          <p:cNvSpPr/>
          <p:nvPr/>
        </p:nvSpPr>
        <p:spPr>
          <a:xfrm>
            <a:off x="17419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90" name="Google Shape;190;p27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132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7"/>
          <p:cNvSpPr txBox="1"/>
          <p:nvPr/>
        </p:nvSpPr>
        <p:spPr>
          <a:xfrm>
            <a:off x="19895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92" name="Google Shape;192;p27"/>
          <p:cNvGrpSpPr/>
          <p:nvPr/>
        </p:nvGrpSpPr>
        <p:grpSpPr>
          <a:xfrm>
            <a:off x="505588" y="3629525"/>
            <a:ext cx="3931200" cy="477000"/>
            <a:chOff x="311688" y="3623000"/>
            <a:chExt cx="3931200" cy="477000"/>
          </a:xfrm>
        </p:grpSpPr>
        <p:sp>
          <p:nvSpPr>
            <p:cNvPr id="193" name="Google Shape;193;p27"/>
            <p:cNvSpPr txBox="1"/>
            <p:nvPr/>
          </p:nvSpPr>
          <p:spPr>
            <a:xfrm>
              <a:off x="311688" y="3623000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Microsoft Excel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194" name="Google Shape;194;p27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594721" y="3699950"/>
              <a:ext cx="346804" cy="323100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5" name="Google Shape;195;p2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901125" y="1603725"/>
            <a:ext cx="3554551" cy="19149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96" name="Google Shape;196;p27"/>
          <p:cNvSpPr txBox="1"/>
          <p:nvPr/>
        </p:nvSpPr>
        <p:spPr>
          <a:xfrm>
            <a:off x="714587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7" name="Google Shape;197;p27"/>
          <p:cNvSpPr/>
          <p:nvPr/>
        </p:nvSpPr>
        <p:spPr>
          <a:xfrm>
            <a:off x="61374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98" name="Google Shape;198;p27">
            <a:hlinkClick r:id="rId10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087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7"/>
          <p:cNvSpPr txBox="1"/>
          <p:nvPr/>
        </p:nvSpPr>
        <p:spPr>
          <a:xfrm>
            <a:off x="63850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3:54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0" name="Google Shape;200;p27"/>
          <p:cNvSpPr txBox="1"/>
          <p:nvPr/>
        </p:nvSpPr>
        <p:spPr>
          <a:xfrm>
            <a:off x="4901088" y="3629525"/>
            <a:ext cx="3931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Google Sheets Version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01" name="Google Shape;201;p27"/>
          <p:cNvGrpSpPr/>
          <p:nvPr/>
        </p:nvGrpSpPr>
        <p:grpSpPr>
          <a:xfrm>
            <a:off x="4901088" y="3629525"/>
            <a:ext cx="3931200" cy="477000"/>
            <a:chOff x="4758463" y="3629525"/>
            <a:chExt cx="3931200" cy="477000"/>
          </a:xfrm>
        </p:grpSpPr>
        <p:sp>
          <p:nvSpPr>
            <p:cNvPr id="202" name="Google Shape;202;p27"/>
            <p:cNvSpPr txBox="1"/>
            <p:nvPr/>
          </p:nvSpPr>
          <p:spPr>
            <a:xfrm>
              <a:off x="4758463" y="3629525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Google Sheets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03" name="Google Shape;203;p27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211175" y="3706478"/>
              <a:ext cx="236326" cy="3231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Spreadsheet Terminology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09" name="Google Shape;209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5163" y="1843075"/>
            <a:ext cx="2619375" cy="14573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Spreadsheet Terminology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5163" y="1843075"/>
            <a:ext cx="2619375" cy="14573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16" name="Google Shape;216;p29"/>
          <p:cNvSpPr/>
          <p:nvPr/>
        </p:nvSpPr>
        <p:spPr>
          <a:xfrm>
            <a:off x="4458725" y="2708700"/>
            <a:ext cx="1255800" cy="202800"/>
          </a:xfrm>
          <a:prstGeom prst="rect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7005075" y="2579250"/>
            <a:ext cx="79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cell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cxnSp>
        <p:nvCxnSpPr>
          <p:cNvPr id="218" name="Google Shape;218;p29"/>
          <p:cNvCxnSpPr>
            <a:stCxn id="216" idx="3"/>
            <a:endCxn id="217" idx="1"/>
          </p:cNvCxnSpPr>
          <p:nvPr/>
        </p:nvCxnSpPr>
        <p:spPr>
          <a:xfrm>
            <a:off x="5714525" y="2810100"/>
            <a:ext cx="1290600" cy="0"/>
          </a:xfrm>
          <a:prstGeom prst="straightConnector1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Spreadsheet Terminology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24" name="Google Shape;22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5163" y="1843075"/>
            <a:ext cx="2619375" cy="14573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25" name="Google Shape;225;p30"/>
          <p:cNvSpPr/>
          <p:nvPr/>
        </p:nvSpPr>
        <p:spPr>
          <a:xfrm>
            <a:off x="3095150" y="2708700"/>
            <a:ext cx="2619300" cy="202800"/>
          </a:xfrm>
          <a:prstGeom prst="rect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7005075" y="2579250"/>
            <a:ext cx="79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row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cxnSp>
        <p:nvCxnSpPr>
          <p:cNvPr id="227" name="Google Shape;227;p30"/>
          <p:cNvCxnSpPr>
            <a:stCxn id="225" idx="3"/>
            <a:endCxn id="226" idx="1"/>
          </p:cNvCxnSpPr>
          <p:nvPr/>
        </p:nvCxnSpPr>
        <p:spPr>
          <a:xfrm>
            <a:off x="5714450" y="2810100"/>
            <a:ext cx="1290600" cy="0"/>
          </a:xfrm>
          <a:prstGeom prst="straightConnector1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Spreadsheet Terminology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33" name="Google Shape;23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95163" y="1843075"/>
            <a:ext cx="2619375" cy="14573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34" name="Google Shape;234;p31"/>
          <p:cNvSpPr/>
          <p:nvPr/>
        </p:nvSpPr>
        <p:spPr>
          <a:xfrm>
            <a:off x="4458725" y="1866675"/>
            <a:ext cx="1255800" cy="1433700"/>
          </a:xfrm>
          <a:prstGeom prst="rect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7005075" y="2579250"/>
            <a:ext cx="1024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column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cxnSp>
        <p:nvCxnSpPr>
          <p:cNvPr id="236" name="Google Shape;236;p31"/>
          <p:cNvCxnSpPr>
            <a:stCxn id="234" idx="3"/>
            <a:endCxn id="235" idx="1"/>
          </p:cNvCxnSpPr>
          <p:nvPr/>
        </p:nvCxnSpPr>
        <p:spPr>
          <a:xfrm>
            <a:off x="5714525" y="2583525"/>
            <a:ext cx="1290600" cy="226500"/>
          </a:xfrm>
          <a:prstGeom prst="straightConnector1">
            <a:avLst/>
          </a:prstGeom>
          <a:noFill/>
          <a:ln cap="flat" cmpd="sng" w="28575">
            <a:solidFill>
              <a:srgbClr val="D1422E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1.02: Generating a Column Chart!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2" name="Google Shape;242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“What are the top 5 fast food restaurants with the most locations in Australia in 2024?”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243" name="Google Shape;243;p32"/>
          <p:cNvGraphicFramePr/>
          <p:nvPr/>
        </p:nvGraphicFramePr>
        <p:xfrm>
          <a:off x="871325" y="2336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Restaurant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Locations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Subway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1,243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McDonald's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1,053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KFC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782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Dominos Pizza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726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Hungry Jack's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476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44" name="Google Shape;244;p32"/>
          <p:cNvSpPr/>
          <p:nvPr/>
        </p:nvSpPr>
        <p:spPr>
          <a:xfrm>
            <a:off x="4722500" y="2967325"/>
            <a:ext cx="887700" cy="4665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5" name="Google Shape;24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34794" y="2229819"/>
            <a:ext cx="3004475" cy="18594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grpSp>
        <p:nvGrpSpPr>
          <p:cNvPr id="246" name="Google Shape;246;p32"/>
          <p:cNvGrpSpPr/>
          <p:nvPr/>
        </p:nvGrpSpPr>
        <p:grpSpPr>
          <a:xfrm>
            <a:off x="2441650" y="4367225"/>
            <a:ext cx="4269775" cy="645900"/>
            <a:chOff x="2441650" y="4367225"/>
            <a:chExt cx="4269775" cy="645900"/>
          </a:xfrm>
        </p:grpSpPr>
        <p:sp>
          <p:nvSpPr>
            <p:cNvPr id="247" name="Google Shape;247;p32"/>
            <p:cNvSpPr txBox="1"/>
            <p:nvPr/>
          </p:nvSpPr>
          <p:spPr>
            <a:xfrm>
              <a:off x="2737925" y="4367225"/>
              <a:ext cx="3973500" cy="64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10000"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1200"/>
                </a:spcAft>
                <a:buNone/>
              </a:pPr>
              <a:r>
                <a:rPr lang="en" sz="18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4"/>
                </a:rPr>
                <a:t>Complete Worksheet Question 2</a:t>
              </a:r>
              <a:br>
                <a:rPr lang="en" sz="1800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(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5"/>
                </a:rPr>
                <a:t>PDF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, 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6"/>
                </a:rPr>
                <a:t>MS Word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)</a:t>
              </a:r>
              <a:endParaRPr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  <p:pic>
          <p:nvPicPr>
            <p:cNvPr id="248" name="Google Shape;248;p3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2441650" y="4412650"/>
              <a:ext cx="466500" cy="4665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1100" y="1603725"/>
            <a:ext cx="3554550" cy="193129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254" name="Google Shape;254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600" y="1603725"/>
            <a:ext cx="3554551" cy="193130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55" name="Google Shape;255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Generating Column Charts</a:t>
            </a:r>
            <a:r>
              <a:rPr lang="en">
                <a:solidFill>
                  <a:schemeClr val="accent3"/>
                </a:solidFill>
              </a:rPr>
              <a:t> - Video Overview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3"/>
              </a:solidFill>
            </a:endParaRPr>
          </a:p>
        </p:txBody>
      </p:sp>
      <p:sp>
        <p:nvSpPr>
          <p:cNvPr id="256" name="Google Shape;256;p33"/>
          <p:cNvSpPr txBox="1"/>
          <p:nvPr/>
        </p:nvSpPr>
        <p:spPr>
          <a:xfrm>
            <a:off x="272052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3"/>
          <p:cNvSpPr/>
          <p:nvPr/>
        </p:nvSpPr>
        <p:spPr>
          <a:xfrm>
            <a:off x="17419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58" name="Google Shape;258;p3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132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3"/>
          <p:cNvSpPr txBox="1"/>
          <p:nvPr/>
        </p:nvSpPr>
        <p:spPr>
          <a:xfrm>
            <a:off x="19895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:37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60" name="Google Shape;260;p33"/>
          <p:cNvGrpSpPr/>
          <p:nvPr/>
        </p:nvGrpSpPr>
        <p:grpSpPr>
          <a:xfrm>
            <a:off x="505588" y="3629525"/>
            <a:ext cx="3931200" cy="477000"/>
            <a:chOff x="311688" y="3623000"/>
            <a:chExt cx="3931200" cy="477000"/>
          </a:xfrm>
        </p:grpSpPr>
        <p:sp>
          <p:nvSpPr>
            <p:cNvPr id="261" name="Google Shape;261;p33"/>
            <p:cNvSpPr txBox="1"/>
            <p:nvPr/>
          </p:nvSpPr>
          <p:spPr>
            <a:xfrm>
              <a:off x="311688" y="3623000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Microsoft Excel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62" name="Google Shape;262;p3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594721" y="3699950"/>
              <a:ext cx="346804" cy="3231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3" name="Google Shape;263;p33"/>
          <p:cNvSpPr txBox="1"/>
          <p:nvPr/>
        </p:nvSpPr>
        <p:spPr>
          <a:xfrm>
            <a:off x="714587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4" name="Google Shape;264;p33"/>
          <p:cNvSpPr/>
          <p:nvPr/>
        </p:nvSpPr>
        <p:spPr>
          <a:xfrm>
            <a:off x="61374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5" name="Google Shape;265;p33">
            <a:hlinkClick r:id="rId10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087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3"/>
          <p:cNvSpPr txBox="1"/>
          <p:nvPr/>
        </p:nvSpPr>
        <p:spPr>
          <a:xfrm>
            <a:off x="63850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4901088" y="3629525"/>
            <a:ext cx="3931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Google Sheets Version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68" name="Google Shape;268;p33"/>
          <p:cNvGrpSpPr/>
          <p:nvPr/>
        </p:nvGrpSpPr>
        <p:grpSpPr>
          <a:xfrm>
            <a:off x="4901088" y="3629525"/>
            <a:ext cx="3931200" cy="477000"/>
            <a:chOff x="4758463" y="3629525"/>
            <a:chExt cx="3931200" cy="477000"/>
          </a:xfrm>
        </p:grpSpPr>
        <p:sp>
          <p:nvSpPr>
            <p:cNvPr id="269" name="Google Shape;269;p33"/>
            <p:cNvSpPr txBox="1"/>
            <p:nvPr/>
          </p:nvSpPr>
          <p:spPr>
            <a:xfrm>
              <a:off x="4758463" y="3629525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Google Sheets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270" name="Google Shape;270;p33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211175" y="3706478"/>
              <a:ext cx="236326" cy="3231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Data in Tables vs Column Charts</a:t>
            </a:r>
            <a:endParaRPr/>
          </a:p>
        </p:txBody>
      </p:sp>
      <p:graphicFrame>
        <p:nvGraphicFramePr>
          <p:cNvPr id="276" name="Google Shape;276;p34"/>
          <p:cNvGraphicFramePr/>
          <p:nvPr/>
        </p:nvGraphicFramePr>
        <p:xfrm>
          <a:off x="845950" y="1259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Restaurant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Locations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Subway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1,243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McDonald's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1,053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KFC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782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Dominos Pizza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726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Hungry Jack's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476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id="277" name="Google Shape;27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09419" y="1152469"/>
            <a:ext cx="3004475" cy="18594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graphicFrame>
        <p:nvGraphicFramePr>
          <p:cNvPr id="278" name="Google Shape;278;p34"/>
          <p:cNvGraphicFramePr/>
          <p:nvPr/>
        </p:nvGraphicFramePr>
        <p:xfrm>
          <a:off x="845950" y="33715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3933975"/>
                <a:gridCol w="393397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DFAF4"/>
                          </a:solidFill>
                        </a:rPr>
                        <a:t>Advantages of Tables</a:t>
                      </a:r>
                      <a:endParaRPr>
                        <a:solidFill>
                          <a:srgbClr val="FDFAF4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25326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DFAF4"/>
                          </a:solidFill>
                        </a:rPr>
                        <a:t>Advantages of Column Charts</a:t>
                      </a:r>
                      <a:endParaRPr>
                        <a:solidFill>
                          <a:srgbClr val="FDFAF4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25326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Provides detailed and precise figures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Easier</a:t>
                      </a:r>
                      <a:r>
                        <a:rPr lang="en"/>
                        <a:t> to </a:t>
                      </a:r>
                      <a:r>
                        <a:rPr i="1" lang="en"/>
                        <a:t>visually identify</a:t>
                      </a:r>
                      <a:r>
                        <a:rPr lang="en"/>
                        <a:t> patterns, trends and outliers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1.03 - Your Own Data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4" name="Google Shape;284;p35"/>
          <p:cNvSpPr txBox="1"/>
          <p:nvPr>
            <p:ph idx="1" type="body"/>
          </p:nvPr>
        </p:nvSpPr>
        <p:spPr>
          <a:xfrm>
            <a:off x="311700" y="1152475"/>
            <a:ext cx="8580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it’s time to ask and answer the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“What are the types of food most enjoyed by students in my class?”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As a class, count the number of students who like certain types of food (e.g. Italian, Chinese, Fast Food etc.)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Fill in this table: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85" name="Google Shape;28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50" y="385525"/>
            <a:ext cx="1226075" cy="12260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6" name="Google Shape;286;p35"/>
          <p:cNvGraphicFramePr/>
          <p:nvPr/>
        </p:nvGraphicFramePr>
        <p:xfrm>
          <a:off x="2819150" y="3030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Type of Food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Students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1.03 - Your Own Data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2" name="Google Shape;292;p36"/>
          <p:cNvSpPr txBox="1"/>
          <p:nvPr>
            <p:ph idx="1" type="body"/>
          </p:nvPr>
        </p:nvSpPr>
        <p:spPr>
          <a:xfrm>
            <a:off x="311700" y="1152475"/>
            <a:ext cx="8580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it’s time to ask and answer the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“What are the types of food most enjoyed by students in my class?”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As a class, count the number of students who like certain types of food (e.g. Italian, Chinese, Fast Food etc.)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Fill in this table: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93" name="Google Shape;293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50" y="385525"/>
            <a:ext cx="1226075" cy="12260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94" name="Google Shape;294;p36"/>
          <p:cNvGraphicFramePr/>
          <p:nvPr/>
        </p:nvGraphicFramePr>
        <p:xfrm>
          <a:off x="2819150" y="30306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Type of Food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Students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Italian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12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Thai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7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Fast food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Indian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95" name="Google Shape;295;p36"/>
          <p:cNvSpPr txBox="1"/>
          <p:nvPr/>
        </p:nvSpPr>
        <p:spPr>
          <a:xfrm rot="-1890723">
            <a:off x="4938497" y="3681725"/>
            <a:ext cx="1580706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0000"/>
                </a:solidFill>
                <a:latin typeface="Inter"/>
                <a:ea typeface="Inter"/>
                <a:cs typeface="Inter"/>
                <a:sym typeface="Inter"/>
              </a:rPr>
              <a:t>EXAMPLE</a:t>
            </a:r>
            <a:endParaRPr b="1" sz="2000">
              <a:solidFill>
                <a:srgbClr val="FF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cxnSp>
        <p:nvCxnSpPr>
          <p:cNvPr id="296" name="Google Shape;296;p36"/>
          <p:cNvCxnSpPr/>
          <p:nvPr/>
        </p:nvCxnSpPr>
        <p:spPr>
          <a:xfrm>
            <a:off x="6781925" y="3312325"/>
            <a:ext cx="15300" cy="1212300"/>
          </a:xfrm>
          <a:prstGeom prst="straightConnector1">
            <a:avLst/>
          </a:prstGeom>
          <a:noFill/>
          <a:ln cap="flat" cmpd="sng" w="19050">
            <a:solidFill>
              <a:srgbClr val="D1422E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297" name="Google Shape;297;p36"/>
          <p:cNvSpPr txBox="1"/>
          <p:nvPr/>
        </p:nvSpPr>
        <p:spPr>
          <a:xfrm>
            <a:off x="6888425" y="3232750"/>
            <a:ext cx="21609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Write the answers down in order of highest count to lowest count (</a:t>
            </a:r>
            <a:r>
              <a:rPr b="1" lang="en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descending</a:t>
            </a:r>
            <a:r>
              <a:rPr lang="en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 order)</a:t>
            </a:r>
            <a:endParaRPr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303" name="Google Shape;30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37"/>
          <p:cNvSpPr txBox="1"/>
          <p:nvPr/>
        </p:nvSpPr>
        <p:spPr>
          <a:xfrm>
            <a:off x="2737925" y="4021700"/>
            <a:ext cx="3973500" cy="64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4"/>
              </a:rPr>
              <a:t>Complete Worksheet Question 3</a:t>
            </a:r>
            <a:br>
              <a:rPr lang="en"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5"/>
              </a:rPr>
              <a:t>PDF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6"/>
              </a:rPr>
              <a:t>MS Word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  <a:endParaRPr sz="1800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1.04 - Spreadsheet and Chart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0" name="Google Shape;310;p38"/>
          <p:cNvSpPr txBox="1"/>
          <p:nvPr>
            <p:ph idx="1" type="body"/>
          </p:nvPr>
        </p:nvSpPr>
        <p:spPr>
          <a:xfrm>
            <a:off x="311700" y="1152475"/>
            <a:ext cx="8580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it’s time to ask and answer the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“What are the types of food most enjoyed by students in my class?”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Now enter the data onto a new spreadsheet, and then generate a column chart for it.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11" name="Google Shape;31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53350" y="385525"/>
            <a:ext cx="1226075" cy="122607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12" name="Google Shape;312;p38"/>
          <p:cNvGraphicFramePr/>
          <p:nvPr/>
        </p:nvGraphicFramePr>
        <p:xfrm>
          <a:off x="470575" y="3446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Type of Food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Students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Italian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12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Thai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7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Fast food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5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Indian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2</a:t>
                      </a:r>
                      <a:endParaRPr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13" name="Google Shape;313;p38"/>
          <p:cNvSpPr txBox="1"/>
          <p:nvPr/>
        </p:nvSpPr>
        <p:spPr>
          <a:xfrm rot="-1890723">
            <a:off x="2589922" y="4097675"/>
            <a:ext cx="1580706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0000"/>
                </a:solidFill>
                <a:latin typeface="Inter"/>
                <a:ea typeface="Inter"/>
                <a:cs typeface="Inter"/>
                <a:sym typeface="Inter"/>
              </a:rPr>
              <a:t>EXAMPLE</a:t>
            </a:r>
            <a:endParaRPr b="1" sz="2000">
              <a:solidFill>
                <a:srgbClr val="FF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314" name="Google Shape;314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0888" y="3720871"/>
            <a:ext cx="1841925" cy="8868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315" name="Google Shape;315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11625" y="3421663"/>
            <a:ext cx="2509750" cy="15431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316" name="Google Shape;316;p38"/>
          <p:cNvSpPr txBox="1"/>
          <p:nvPr/>
        </p:nvSpPr>
        <p:spPr>
          <a:xfrm rot="-1890723">
            <a:off x="4629272" y="4097675"/>
            <a:ext cx="1580706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0000"/>
                </a:solidFill>
                <a:latin typeface="Inter"/>
                <a:ea typeface="Inter"/>
                <a:cs typeface="Inter"/>
                <a:sym typeface="Inter"/>
              </a:rPr>
              <a:t>EXAMPLE</a:t>
            </a:r>
            <a:endParaRPr b="1" sz="2000">
              <a:solidFill>
                <a:srgbClr val="FF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17" name="Google Shape;317;p38"/>
          <p:cNvSpPr txBox="1"/>
          <p:nvPr/>
        </p:nvSpPr>
        <p:spPr>
          <a:xfrm rot="-1890723">
            <a:off x="6917197" y="4097675"/>
            <a:ext cx="1580706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FF0000"/>
                </a:solidFill>
                <a:latin typeface="Inter"/>
                <a:ea typeface="Inter"/>
                <a:cs typeface="Inter"/>
                <a:sym typeface="Inter"/>
              </a:rPr>
              <a:t>EXAMPLE</a:t>
            </a:r>
            <a:endParaRPr b="1" sz="2000">
              <a:solidFill>
                <a:srgbClr val="FF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323" name="Google Shape;32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39"/>
          <p:cNvSpPr txBox="1"/>
          <p:nvPr/>
        </p:nvSpPr>
        <p:spPr>
          <a:xfrm>
            <a:off x="2737925" y="4021700"/>
            <a:ext cx="3973500" cy="64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4"/>
              </a:rPr>
              <a:t>Complete Worksheet Question 4</a:t>
            </a:r>
            <a:br>
              <a:rPr lang="en"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5"/>
              </a:rPr>
              <a:t>PDF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6"/>
              </a:rPr>
              <a:t>MS Word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  <a:endParaRPr sz="1800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Spotify Members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0" name="Google Shape;330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Let’s consider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/>
              <a:t>“What is the number of paid (premium) Spotify members compared to free Spotify members?”</a:t>
            </a:r>
            <a:endParaRPr b="1"/>
          </a:p>
        </p:txBody>
      </p:sp>
      <p:pic>
        <p:nvPicPr>
          <p:cNvPr id="331" name="Google Shape;331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13100" y="409950"/>
            <a:ext cx="1219200" cy="121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Spotify Members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7" name="Google Shape;337;p4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Let’s consider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/>
              <a:t>“What is the number of paid (premium) Spotify members compared to free Spotify members?”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Premium:	236	million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Free:		379	million</a:t>
            </a:r>
            <a:endParaRPr/>
          </a:p>
        </p:txBody>
      </p:sp>
      <p:pic>
        <p:nvPicPr>
          <p:cNvPr id="338" name="Google Shape;338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13100" y="409950"/>
            <a:ext cx="1219200" cy="12192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41"/>
          <p:cNvSpPr txBox="1"/>
          <p:nvPr/>
        </p:nvSpPr>
        <p:spPr>
          <a:xfrm>
            <a:off x="138525" y="4568875"/>
            <a:ext cx="9144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Source:</a:t>
            </a:r>
            <a:r>
              <a:rPr lang="en"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lang="en" sz="1000">
                <a:solidFill>
                  <a:schemeClr val="dk1"/>
                </a:solidFill>
              </a:rPr>
              <a:t>Exploding Topics. (2024). Music streaming stats.</a:t>
            </a:r>
            <a:r>
              <a:rPr lang="en" sz="1000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https://explodingtopics.com/blog/music-streaming-stats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1.05 - Spotify Members Pie Chart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5" name="Google Shape;345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consider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/>
              <a:t>“What is the number of paid (premium) Spotify members compared to free Spotify members?”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Premium:	236	million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Free:		379	million</a:t>
            </a:r>
            <a:endParaRPr/>
          </a:p>
        </p:txBody>
      </p:sp>
      <p:pic>
        <p:nvPicPr>
          <p:cNvPr id="346" name="Google Shape;346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13100" y="409950"/>
            <a:ext cx="12192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7" name="Google Shape;347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10700" y="2522169"/>
            <a:ext cx="2882799" cy="17714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348" name="Google Shape;348;p4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74300" y="3445075"/>
            <a:ext cx="2876550" cy="8096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349" name="Google Shape;349;p42"/>
          <p:cNvSpPr/>
          <p:nvPr/>
        </p:nvSpPr>
        <p:spPr>
          <a:xfrm>
            <a:off x="4397500" y="3616650"/>
            <a:ext cx="887700" cy="4665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6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350" name="Google Shape;350;p42"/>
          <p:cNvGrpSpPr/>
          <p:nvPr/>
        </p:nvGrpSpPr>
        <p:grpSpPr>
          <a:xfrm>
            <a:off x="2432575" y="4367225"/>
            <a:ext cx="4278850" cy="645900"/>
            <a:chOff x="2432575" y="4367225"/>
            <a:chExt cx="4278850" cy="645900"/>
          </a:xfrm>
        </p:grpSpPr>
        <p:sp>
          <p:nvSpPr>
            <p:cNvPr id="351" name="Google Shape;351;p42"/>
            <p:cNvSpPr txBox="1"/>
            <p:nvPr/>
          </p:nvSpPr>
          <p:spPr>
            <a:xfrm>
              <a:off x="2737925" y="4367225"/>
              <a:ext cx="3973500" cy="6459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rmAutofit lnSpcReduction="10000"/>
            </a:bodyPr>
            <a:lstStyle/>
            <a:p>
              <a:pPr indent="0" lvl="0" marL="0" rtl="0" algn="ctr">
                <a:lnSpc>
                  <a:spcPct val="115000"/>
                </a:lnSpc>
                <a:spcBef>
                  <a:spcPts val="0"/>
                </a:spcBef>
                <a:spcAft>
                  <a:spcPts val="1200"/>
                </a:spcAft>
                <a:buNone/>
              </a:pPr>
              <a:r>
                <a:rPr lang="en" sz="18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6"/>
                </a:rPr>
                <a:t>Complete Worksheet Question 5</a:t>
              </a:r>
              <a:br>
                <a:rPr lang="en" sz="1800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(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7"/>
                </a:rPr>
                <a:t>PDF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, </a:t>
              </a:r>
              <a:r>
                <a:rPr lang="en" sz="1000" u="sng">
                  <a:solidFill>
                    <a:schemeClr val="hlink"/>
                  </a:solidFill>
                  <a:latin typeface="Inter"/>
                  <a:ea typeface="Inter"/>
                  <a:cs typeface="Inter"/>
                  <a:sym typeface="Inter"/>
                  <a:hlinkClick r:id="rId8"/>
                </a:rPr>
                <a:t>MS Word</a:t>
              </a:r>
              <a:r>
                <a:rPr lang="en" sz="1000">
                  <a:solidFill>
                    <a:srgbClr val="000000"/>
                  </a:solidFill>
                  <a:latin typeface="Inter"/>
                  <a:ea typeface="Inter"/>
                  <a:cs typeface="Inter"/>
                  <a:sym typeface="Inter"/>
                </a:rPr>
                <a:t>)</a:t>
              </a:r>
              <a:endParaRPr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  <p:pic>
          <p:nvPicPr>
            <p:cNvPr id="352" name="Google Shape;352;p42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2432575" y="4425675"/>
              <a:ext cx="466500" cy="4665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" name="Google Shape;357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01100" y="1603725"/>
            <a:ext cx="3554550" cy="19549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pic>
        <p:nvPicPr>
          <p:cNvPr id="358" name="Google Shape;358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600" y="1603723"/>
            <a:ext cx="3554550" cy="1922407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359" name="Google Shape;359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Generating Pie Charts - Video Overview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3"/>
              </a:solidFill>
            </a:endParaRPr>
          </a:p>
        </p:txBody>
      </p:sp>
      <p:sp>
        <p:nvSpPr>
          <p:cNvPr id="360" name="Google Shape;360;p43"/>
          <p:cNvSpPr txBox="1"/>
          <p:nvPr/>
        </p:nvSpPr>
        <p:spPr>
          <a:xfrm>
            <a:off x="272052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1" name="Google Shape;361;p43"/>
          <p:cNvSpPr/>
          <p:nvPr/>
        </p:nvSpPr>
        <p:spPr>
          <a:xfrm>
            <a:off x="17419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62" name="Google Shape;362;p4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132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43"/>
          <p:cNvSpPr txBox="1"/>
          <p:nvPr/>
        </p:nvSpPr>
        <p:spPr>
          <a:xfrm>
            <a:off x="19895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364" name="Google Shape;364;p43"/>
          <p:cNvGrpSpPr/>
          <p:nvPr/>
        </p:nvGrpSpPr>
        <p:grpSpPr>
          <a:xfrm>
            <a:off x="505588" y="3629525"/>
            <a:ext cx="3931200" cy="477000"/>
            <a:chOff x="311688" y="3623000"/>
            <a:chExt cx="3931200" cy="477000"/>
          </a:xfrm>
        </p:grpSpPr>
        <p:sp>
          <p:nvSpPr>
            <p:cNvPr id="365" name="Google Shape;365;p43"/>
            <p:cNvSpPr txBox="1"/>
            <p:nvPr/>
          </p:nvSpPr>
          <p:spPr>
            <a:xfrm>
              <a:off x="311688" y="3623000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Microsoft Excel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366" name="Google Shape;366;p43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594721" y="3699950"/>
              <a:ext cx="346804" cy="3231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7" name="Google Shape;367;p43"/>
          <p:cNvSpPr txBox="1"/>
          <p:nvPr/>
        </p:nvSpPr>
        <p:spPr>
          <a:xfrm>
            <a:off x="7145875" y="31743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68" name="Google Shape;368;p43"/>
          <p:cNvSpPr/>
          <p:nvPr/>
        </p:nvSpPr>
        <p:spPr>
          <a:xfrm>
            <a:off x="6137413" y="212220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69" name="Google Shape;369;p43">
            <a:hlinkClick r:id="rId10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108799" y="202362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43"/>
          <p:cNvSpPr txBox="1"/>
          <p:nvPr/>
        </p:nvSpPr>
        <p:spPr>
          <a:xfrm>
            <a:off x="6385013" y="274915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:54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1" name="Google Shape;371;p43"/>
          <p:cNvSpPr txBox="1"/>
          <p:nvPr/>
        </p:nvSpPr>
        <p:spPr>
          <a:xfrm>
            <a:off x="4901088" y="3629525"/>
            <a:ext cx="3931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Google Sheets Version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372" name="Google Shape;372;p43"/>
          <p:cNvGrpSpPr/>
          <p:nvPr/>
        </p:nvGrpSpPr>
        <p:grpSpPr>
          <a:xfrm>
            <a:off x="4901088" y="3629525"/>
            <a:ext cx="3931200" cy="477000"/>
            <a:chOff x="4758463" y="3629525"/>
            <a:chExt cx="3931200" cy="477000"/>
          </a:xfrm>
        </p:grpSpPr>
        <p:sp>
          <p:nvSpPr>
            <p:cNvPr id="373" name="Google Shape;373;p43"/>
            <p:cNvSpPr txBox="1"/>
            <p:nvPr/>
          </p:nvSpPr>
          <p:spPr>
            <a:xfrm>
              <a:off x="4758463" y="3629525"/>
              <a:ext cx="3931200" cy="477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900">
                  <a:latin typeface="Roboto"/>
                  <a:ea typeface="Roboto"/>
                  <a:cs typeface="Roboto"/>
                  <a:sym typeface="Roboto"/>
                </a:rPr>
                <a:t>Google Sheets Version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  <p:pic>
          <p:nvPicPr>
            <p:cNvPr id="374" name="Google Shape;374;p43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5211175" y="3706478"/>
              <a:ext cx="236326" cy="3231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Data in Column vs Pie Charts</a:t>
            </a:r>
            <a:endParaRPr/>
          </a:p>
        </p:txBody>
      </p:sp>
      <p:pic>
        <p:nvPicPr>
          <p:cNvPr id="380" name="Google Shape;380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5844" y="1116932"/>
            <a:ext cx="3004475" cy="18594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graphicFrame>
        <p:nvGraphicFramePr>
          <p:cNvPr id="381" name="Google Shape;381;p44"/>
          <p:cNvGraphicFramePr/>
          <p:nvPr/>
        </p:nvGraphicFramePr>
        <p:xfrm>
          <a:off x="1185850" y="3316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3619500"/>
                <a:gridCol w="36195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DFAF4"/>
                          </a:solidFill>
                        </a:rPr>
                        <a:t>Advantages of Column Charts</a:t>
                      </a:r>
                      <a:endParaRPr>
                        <a:solidFill>
                          <a:srgbClr val="FDFAF4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25326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rgbClr val="FDFAF4"/>
                          </a:solidFill>
                        </a:rPr>
                        <a:t>Advantages of Pie Charts</a:t>
                      </a:r>
                      <a:endParaRPr>
                        <a:solidFill>
                          <a:srgbClr val="FDFAF4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25326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Better for showing trends or patterns over time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Better for showing proportions</a:t>
                      </a:r>
                      <a:endParaRPr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Handles many categories well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</a:rPr>
                        <a:t>Better for fewer categories</a:t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382" name="Google Shape;382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42050" y="1160944"/>
            <a:ext cx="2882799" cy="17714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8" name="Google Shape;388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consider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difference in enrollments between different Australian school </a:t>
            </a:r>
            <a:r>
              <a:rPr b="1" lang="en"/>
              <a:t>affiliations</a:t>
            </a:r>
            <a:r>
              <a:rPr b="1" lang="en"/>
              <a:t> (e.g. public, private, Catholic)?”</a:t>
            </a:r>
            <a:endParaRPr b="1"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/>
          </a:p>
        </p:txBody>
      </p:sp>
      <p:pic>
        <p:nvPicPr>
          <p:cNvPr id="389" name="Google Shape;389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58250" y="294200"/>
            <a:ext cx="1408675" cy="14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95" name="Google Shape;395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consider this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difference in enrollments between different Australian school affiliations (e.g. public, private, Catholic)?”</a:t>
            </a:r>
            <a:endParaRPr b="1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Rewrite the above </a:t>
            </a:r>
            <a:r>
              <a:rPr lang="en"/>
              <a:t>question so that it is more </a:t>
            </a:r>
            <a:r>
              <a:rPr b="1" lang="en">
                <a:solidFill>
                  <a:srgbClr val="0000FF"/>
                </a:solidFill>
              </a:rPr>
              <a:t>specific</a:t>
            </a:r>
            <a:r>
              <a:rPr lang="en"/>
              <a:t>.</a:t>
            </a:r>
            <a:endParaRPr b="1"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/>
          </a:p>
        </p:txBody>
      </p:sp>
      <p:pic>
        <p:nvPicPr>
          <p:cNvPr id="396" name="Google Shape;396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58250" y="294200"/>
            <a:ext cx="1408675" cy="14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2" name="Google Shape;402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Focus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/>
              <a:t>“What is the number of student enrollments across Australian school affiliations in 2024?”</a:t>
            </a:r>
            <a:endParaRPr/>
          </a:p>
        </p:txBody>
      </p:sp>
      <p:pic>
        <p:nvPicPr>
          <p:cNvPr id="403" name="Google Shape;403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58250" y="294200"/>
            <a:ext cx="1408675" cy="14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09" name="Google Shape;409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Focus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number of student enrollments across Australian school affiliations in 2024?”</a:t>
            </a:r>
            <a:endParaRPr b="1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410" name="Google Shape;410;p48"/>
          <p:cNvGraphicFramePr/>
          <p:nvPr/>
        </p:nvGraphicFramePr>
        <p:xfrm>
          <a:off x="2768425" y="2630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School Affiliation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Enrollments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Government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2,619,513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Catholic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820,222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Independent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692,271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11" name="Google Shape;411;p48"/>
          <p:cNvSpPr txBox="1"/>
          <p:nvPr/>
        </p:nvSpPr>
        <p:spPr>
          <a:xfrm>
            <a:off x="1642575" y="4541925"/>
            <a:ext cx="641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4325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Source:</a:t>
            </a:r>
            <a:r>
              <a:rPr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" sz="1100">
                <a:solidFill>
                  <a:schemeClr val="dk1"/>
                </a:solidFill>
              </a:rPr>
              <a:t>Australian Bureau of Statistics. (2024, February 6). </a:t>
            </a:r>
            <a:r>
              <a:rPr b="1" i="1" lang="en" sz="1100">
                <a:solidFill>
                  <a:schemeClr val="dk1"/>
                </a:solidFill>
              </a:rPr>
              <a:t>Schools</a:t>
            </a:r>
            <a:r>
              <a:rPr b="1" lang="en" sz="1100">
                <a:solidFill>
                  <a:schemeClr val="dk1"/>
                </a:solidFill>
              </a:rPr>
              <a:t>.</a:t>
            </a:r>
            <a:r>
              <a:rPr lang="en" sz="1100">
                <a:solidFill>
                  <a:schemeClr val="dk1"/>
                </a:solidFill>
              </a:rPr>
              <a:t> Australian Government. </a:t>
            </a:r>
            <a:r>
              <a:rPr lang="en" sz="1100" u="sng">
                <a:solidFill>
                  <a:schemeClr val="hlink"/>
                </a:solidFill>
                <a:hlinkClick r:id="rId3"/>
              </a:rPr>
              <a:t>https://www.abs.gov.au/statistics/people/education/schools/latest-release</a:t>
            </a:r>
            <a:endParaRPr sz="11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412" name="Google Shape;412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58250" y="294200"/>
            <a:ext cx="1408675" cy="14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18" name="Google Shape;418;p4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Focus question:</a:t>
            </a:r>
            <a:endParaRPr/>
          </a:p>
          <a:p>
            <a:pPr indent="0" lvl="0" marL="45720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“What is the number of student enrollments across Australian school affiliations in 2024?”</a:t>
            </a:r>
            <a:endParaRPr b="1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Which type of chart: </a:t>
            </a:r>
            <a:r>
              <a:rPr b="1" lang="en">
                <a:solidFill>
                  <a:srgbClr val="9900FF"/>
                </a:solidFill>
              </a:rPr>
              <a:t>column</a:t>
            </a:r>
            <a:r>
              <a:rPr lang="en"/>
              <a:t> or </a:t>
            </a:r>
            <a:r>
              <a:rPr b="1" lang="en">
                <a:solidFill>
                  <a:srgbClr val="D1422E"/>
                </a:solidFill>
              </a:rPr>
              <a:t>pie</a:t>
            </a:r>
            <a:r>
              <a:rPr lang="en"/>
              <a:t>, would better visualise this data?</a:t>
            </a:r>
            <a:endParaRPr/>
          </a:p>
        </p:txBody>
      </p:sp>
      <p:graphicFrame>
        <p:nvGraphicFramePr>
          <p:cNvPr id="419" name="Google Shape;419;p49"/>
          <p:cNvGraphicFramePr/>
          <p:nvPr/>
        </p:nvGraphicFramePr>
        <p:xfrm>
          <a:off x="2768425" y="2630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School Affiliation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Enrollments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Government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2,619,513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Catholic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820,222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Independent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692,271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20" name="Google Shape;420;p49"/>
          <p:cNvSpPr txBox="1"/>
          <p:nvPr/>
        </p:nvSpPr>
        <p:spPr>
          <a:xfrm>
            <a:off x="1642575" y="4541925"/>
            <a:ext cx="641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4325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Source:</a:t>
            </a:r>
            <a:r>
              <a:rPr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" sz="1100">
                <a:solidFill>
                  <a:schemeClr val="dk1"/>
                </a:solidFill>
              </a:rPr>
              <a:t>Australian Bureau of Statistics. (2024, February 6). </a:t>
            </a:r>
            <a:r>
              <a:rPr b="1" i="1" lang="en" sz="1100">
                <a:solidFill>
                  <a:schemeClr val="dk1"/>
                </a:solidFill>
              </a:rPr>
              <a:t>Schools</a:t>
            </a:r>
            <a:r>
              <a:rPr b="1" lang="en" sz="1100">
                <a:solidFill>
                  <a:schemeClr val="dk1"/>
                </a:solidFill>
              </a:rPr>
              <a:t>.</a:t>
            </a:r>
            <a:r>
              <a:rPr lang="en" sz="1100">
                <a:solidFill>
                  <a:schemeClr val="dk1"/>
                </a:solidFill>
              </a:rPr>
              <a:t> Australian Government. </a:t>
            </a:r>
            <a:r>
              <a:rPr lang="en" sz="1100" u="sng">
                <a:solidFill>
                  <a:schemeClr val="hlink"/>
                </a:solidFill>
                <a:hlinkClick r:id="rId3"/>
              </a:rPr>
              <a:t>https://www.abs.gov.au/statistics/people/education/schools/latest-release</a:t>
            </a:r>
            <a:endParaRPr sz="11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421" name="Google Shape;421;p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58250" y="294200"/>
            <a:ext cx="1408675" cy="14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1.06: School Enrollments in Australia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27" name="Google Shape;427;p50"/>
          <p:cNvSpPr txBox="1"/>
          <p:nvPr>
            <p:ph idx="1" type="body"/>
          </p:nvPr>
        </p:nvSpPr>
        <p:spPr>
          <a:xfrm>
            <a:off x="311700" y="1152475"/>
            <a:ext cx="76167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/>
              <a:t>“What is the number of student enrollments across Australian school affiliations in 2024?”</a:t>
            </a:r>
            <a:endParaRPr b="1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Enter this data into a spreadsheet and visualise it as </a:t>
            </a:r>
            <a:r>
              <a:rPr b="1" lang="en"/>
              <a:t>both</a:t>
            </a:r>
            <a:r>
              <a:rPr lang="en"/>
              <a:t> a column chart </a:t>
            </a:r>
            <a:r>
              <a:rPr i="1" lang="en"/>
              <a:t>and</a:t>
            </a:r>
            <a:r>
              <a:rPr lang="en"/>
              <a:t> a pie chart.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Answer the questions in the worksheet.</a:t>
            </a:r>
            <a:endParaRPr/>
          </a:p>
        </p:txBody>
      </p:sp>
      <p:graphicFrame>
        <p:nvGraphicFramePr>
          <p:cNvPr id="428" name="Google Shape;428;p50"/>
          <p:cNvGraphicFramePr/>
          <p:nvPr/>
        </p:nvGraphicFramePr>
        <p:xfrm>
          <a:off x="2768425" y="2078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{6DCC3DC6-64AA-4B9D-ABFB-B947DB16D956}</a:tableStyleId>
              </a:tblPr>
              <a:tblGrid>
                <a:gridCol w="1803575"/>
                <a:gridCol w="1803575"/>
              </a:tblGrid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School Affiliation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/>
                        <a:t>Number of Enrollments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AA32"/>
                    </a:solidFill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Government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2,619,513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Catholic</a:t>
                      </a:r>
                      <a:endParaRPr sz="1200"/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820,222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42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Independent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</a:rPr>
                        <a:t>692,271</a:t>
                      </a:r>
                      <a:endParaRPr sz="1200">
                        <a:solidFill>
                          <a:schemeClr val="dk1"/>
                        </a:solidFill>
                      </a:endParaRPr>
                    </a:p>
                  </a:txBody>
                  <a:tcPr marT="45700" marB="45700" marR="91425" marL="91425">
                    <a:lnL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1C2333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29" name="Google Shape;429;p50"/>
          <p:cNvSpPr txBox="1"/>
          <p:nvPr/>
        </p:nvSpPr>
        <p:spPr>
          <a:xfrm>
            <a:off x="1642575" y="4541925"/>
            <a:ext cx="641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4325" lvl="0" marL="3429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Source:</a:t>
            </a:r>
            <a:r>
              <a:rPr lang="en" sz="11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rPr>
              <a:t> </a:t>
            </a:r>
            <a:r>
              <a:rPr b="1" lang="en" sz="1100">
                <a:solidFill>
                  <a:schemeClr val="dk1"/>
                </a:solidFill>
              </a:rPr>
              <a:t>Australian Bureau of Statistics. (2024, February 6). </a:t>
            </a:r>
            <a:r>
              <a:rPr b="1" i="1" lang="en" sz="1100">
                <a:solidFill>
                  <a:schemeClr val="dk1"/>
                </a:solidFill>
              </a:rPr>
              <a:t>Schools</a:t>
            </a:r>
            <a:r>
              <a:rPr b="1" lang="en" sz="1100">
                <a:solidFill>
                  <a:schemeClr val="dk1"/>
                </a:solidFill>
              </a:rPr>
              <a:t>.</a:t>
            </a:r>
            <a:r>
              <a:rPr lang="en" sz="1100">
                <a:solidFill>
                  <a:schemeClr val="dk1"/>
                </a:solidFill>
              </a:rPr>
              <a:t> Australian Government. </a:t>
            </a:r>
            <a:r>
              <a:rPr lang="en" sz="1100" u="sng">
                <a:solidFill>
                  <a:schemeClr val="hlink"/>
                </a:solidFill>
                <a:hlinkClick r:id="rId3"/>
              </a:rPr>
              <a:t>https://www.abs.gov.au/statistics/people/education/schools/latest-release</a:t>
            </a:r>
            <a:endParaRPr sz="11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435" name="Google Shape;435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51"/>
          <p:cNvSpPr txBox="1"/>
          <p:nvPr/>
        </p:nvSpPr>
        <p:spPr>
          <a:xfrm>
            <a:off x="2737925" y="4021700"/>
            <a:ext cx="3973500" cy="645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4"/>
              </a:rPr>
              <a:t>Complete Worksheet Question 6</a:t>
            </a:r>
            <a:br>
              <a:rPr lang="en" sz="1800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5"/>
              </a:rPr>
              <a:t>PDF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6"/>
              </a:rPr>
              <a:t>MS Word</a:t>
            </a:r>
            <a:r>
              <a:rPr lang="en" sz="10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)</a:t>
            </a:r>
            <a:endParaRPr sz="1800">
              <a:solidFill>
                <a:srgbClr val="592033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0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Recap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42" name="Google Shape;442;p52"/>
          <p:cNvSpPr txBox="1"/>
          <p:nvPr>
            <p:ph idx="1" type="body"/>
          </p:nvPr>
        </p:nvSpPr>
        <p:spPr>
          <a:xfrm>
            <a:off x="311700" y="1152475"/>
            <a:ext cx="789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now: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E</a:t>
            </a:r>
            <a:r>
              <a:rPr lang="en"/>
              <a:t>xperience how </a:t>
            </a:r>
            <a:r>
              <a:rPr b="1" lang="en">
                <a:solidFill>
                  <a:srgbClr val="E93761"/>
                </a:solidFill>
              </a:rPr>
              <a:t>data is collected and reported</a:t>
            </a:r>
            <a:r>
              <a:rPr lang="en"/>
              <a:t> online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</a:t>
            </a:r>
            <a:r>
              <a:rPr b="1" lang="en">
                <a:solidFill>
                  <a:srgbClr val="25326F"/>
                </a:solidFill>
              </a:rPr>
              <a:t>dentify and re-word analytical questions</a:t>
            </a:r>
            <a:r>
              <a:rPr lang="en"/>
              <a:t> to be more specific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b="1" lang="en">
                <a:solidFill>
                  <a:srgbClr val="9900FF"/>
                </a:solidFill>
              </a:rPr>
              <a:t>Represent data</a:t>
            </a:r>
            <a:r>
              <a:rPr lang="en"/>
              <a:t> as </a:t>
            </a:r>
            <a:r>
              <a:rPr b="1" lang="en">
                <a:solidFill>
                  <a:srgbClr val="38761D"/>
                </a:solidFill>
              </a:rPr>
              <a:t>tables</a:t>
            </a:r>
            <a:r>
              <a:rPr lang="en"/>
              <a:t>, </a:t>
            </a:r>
            <a:r>
              <a:rPr b="1" lang="en">
                <a:solidFill>
                  <a:srgbClr val="E93761"/>
                </a:solidFill>
              </a:rPr>
              <a:t>column charts</a:t>
            </a:r>
            <a:r>
              <a:rPr lang="en"/>
              <a:t> and </a:t>
            </a:r>
            <a:r>
              <a:rPr b="1" lang="en">
                <a:solidFill>
                  <a:srgbClr val="25326F"/>
                </a:solidFill>
              </a:rPr>
              <a:t>pie charts</a:t>
            </a:r>
            <a:r>
              <a:rPr lang="en"/>
              <a:t> in a </a:t>
            </a:r>
            <a:r>
              <a:rPr b="1" lang="en">
                <a:solidFill>
                  <a:srgbClr val="9900FF"/>
                </a:solidFill>
              </a:rPr>
              <a:t>spreadsheet</a:t>
            </a:r>
            <a:endParaRPr b="1">
              <a:solidFill>
                <a:srgbClr val="9900FF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Understand the </a:t>
            </a:r>
            <a:r>
              <a:rPr b="1" lang="en">
                <a:solidFill>
                  <a:srgbClr val="38761D"/>
                </a:solidFill>
              </a:rPr>
              <a:t>advantages</a:t>
            </a:r>
            <a:r>
              <a:rPr lang="en"/>
              <a:t> of each type of </a:t>
            </a:r>
            <a:r>
              <a:rPr b="1" lang="en">
                <a:solidFill>
                  <a:srgbClr val="E93761"/>
                </a:solidFill>
              </a:rPr>
              <a:t>data representation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Make an </a:t>
            </a:r>
            <a:r>
              <a:rPr b="1" lang="en">
                <a:solidFill>
                  <a:srgbClr val="25326F"/>
                </a:solidFill>
              </a:rPr>
              <a:t>informed decision</a:t>
            </a:r>
            <a:r>
              <a:rPr lang="en"/>
              <a:t> about how to </a:t>
            </a:r>
            <a:r>
              <a:rPr b="1" lang="en">
                <a:solidFill>
                  <a:srgbClr val="9900FF"/>
                </a:solidFill>
              </a:rPr>
              <a:t>visually represent a dataset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