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6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2852795cab6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2852795cab6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645782dfd8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645782dfd8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False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645782dfd8_1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645782dfd8_1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False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645782dfd8_1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645782dfd8_1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False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The first line will just display the text and move on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The second line will display the text and wait for the user to press [enter] before moving on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51c120d80a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51c120d80a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1b0dc16de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1b0dc16de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51c120d80a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51c120d80a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64595c5488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64595c5488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64595c5488_0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64595c5488_0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100b134304a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100b134304a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1b0dc16de9_0_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31b0dc16de9_0_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1b0dc16de9_0_1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31b0dc16de9_0_1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728d670f7a_0_15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2728d670f7a_0_15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f3f1154ff5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f3f1154ff5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10125c57dd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10125c57dd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31b0dc16de9_0_1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31b0dc16de9_0_1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31b0dc16de9_0_1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31b0dc16de9_0_1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2728d670f7a_0_15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2728d670f7a_0_15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10125c57dde_0_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10125c57dde_0_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852795cab6_0_2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852795cab6_0_2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g2852795cab6_0_2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6" name="Google Shape;226;g2852795cab6_0_2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g31b0dc16de9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8" name="Google Shape;238;g31b0dc16de9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2852795cab6_0_1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2852795cab6_0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cde6afe630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cde6afe630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852795cab6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2852795cab6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1" name="Google Shape;11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915875" y="3766700"/>
            <a:ext cx="3170801" cy="104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1">
  <p:cSld name="TITLE_1">
    <p:bg>
      <p:bgPr>
        <a:solidFill>
          <a:srgbClr val="D1422E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5000"/>
              <a:buNone/>
              <a:defRPr sz="5000">
                <a:solidFill>
                  <a:srgbClr val="FDFAF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4" name="Google Shape;14;p3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3000"/>
              <a:buNone/>
              <a:defRPr sz="3000">
                <a:solidFill>
                  <a:srgbClr val="FDFAF4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5" name="Google Shape;15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35803" y="3796925"/>
            <a:ext cx="3229972" cy="106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TITLE_AND_BODY_1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5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4" name="Google Shape;24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14400" y="3213900"/>
            <a:ext cx="1929600" cy="192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6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TITLE_AND_TWO_COLUMNS_1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7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311700" y="445025"/>
            <a:ext cx="4068300" cy="109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8"/>
          <p:cNvSpPr/>
          <p:nvPr/>
        </p:nvSpPr>
        <p:spPr>
          <a:xfrm>
            <a:off x="4756800" y="192650"/>
            <a:ext cx="4387200" cy="4958400"/>
          </a:xfrm>
          <a:prstGeom prst="rect">
            <a:avLst/>
          </a:prstGeom>
          <a:solidFill>
            <a:srgbClr val="1C2333"/>
          </a:solidFill>
          <a:ln cap="flat" cmpd="sng" w="9525">
            <a:solidFill>
              <a:srgbClr val="1C23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7" name="Google Shape;37;p8"/>
          <p:cNvSpPr txBox="1"/>
          <p:nvPr>
            <p:ph idx="1" type="body"/>
          </p:nvPr>
        </p:nvSpPr>
        <p:spPr>
          <a:xfrm>
            <a:off x="311700" y="1735150"/>
            <a:ext cx="4068300" cy="25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" name="Google Shape;38;p8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gnpost">
  <p:cSld name="CUSTOM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2800"/>
              <a:buFont typeface="Inter"/>
              <a:buNone/>
              <a:defRPr b="1" sz="28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800"/>
              <a:buFont typeface="Inter"/>
              <a:buChar char="●"/>
              <a:defRPr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png"/><Relationship Id="rId4" Type="http://schemas.openxmlformats.org/officeDocument/2006/relationships/hyperlink" Target="https://csinschools.io/introv2/cheat" TargetMode="External"/><Relationship Id="rId5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csinschools.io/introv2/0301d" TargetMode="External"/><Relationship Id="rId4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Relationship Id="rId4" Type="http://schemas.openxmlformats.org/officeDocument/2006/relationships/hyperlink" Target="https://youtu.be/dmg9_ECZdNw" TargetMode="External"/><Relationship Id="rId11" Type="http://schemas.openxmlformats.org/officeDocument/2006/relationships/hyperlink" Target="https://vimeo.com/1035960707" TargetMode="External"/><Relationship Id="rId10" Type="http://schemas.openxmlformats.org/officeDocument/2006/relationships/image" Target="../media/image4.png"/><Relationship Id="rId9" Type="http://schemas.openxmlformats.org/officeDocument/2006/relationships/hyperlink" Target="https://csinschools.io/maths7/0201s" TargetMode="External"/><Relationship Id="rId5" Type="http://schemas.openxmlformats.org/officeDocument/2006/relationships/image" Target="../media/image2.png"/><Relationship Id="rId6" Type="http://schemas.openxmlformats.org/officeDocument/2006/relationships/hyperlink" Target="https://csinschools.io/introv2/0301s" TargetMode="External"/><Relationship Id="rId7" Type="http://schemas.openxmlformats.org/officeDocument/2006/relationships/hyperlink" Target="https://csinschools.io/convert.php?tag=introv2/0301s&amp;format=pdf" TargetMode="External"/><Relationship Id="rId8" Type="http://schemas.openxmlformats.org/officeDocument/2006/relationships/hyperlink" Target="https://csinschools.io/convert.php?tag=introv2/0301s&amp;format=pptx" TargetMode="Externa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7.png"/><Relationship Id="rId4" Type="http://schemas.openxmlformats.org/officeDocument/2006/relationships/hyperlink" Target="https://youtu.be/D6N0zXdyEYo" TargetMode="External"/><Relationship Id="rId11" Type="http://schemas.openxmlformats.org/officeDocument/2006/relationships/image" Target="../media/image4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868946" TargetMode="External"/><Relationship Id="rId5" Type="http://schemas.openxmlformats.org/officeDocument/2006/relationships/image" Target="../media/image2.png"/><Relationship Id="rId6" Type="http://schemas.openxmlformats.org/officeDocument/2006/relationships/hyperlink" Target="https://csinschools.io/introv2/0301s" TargetMode="External"/><Relationship Id="rId7" Type="http://schemas.openxmlformats.org/officeDocument/2006/relationships/hyperlink" Target="https://csinschools.io/convert.php?tag=introv2/0301s&amp;format=pdf" TargetMode="External"/><Relationship Id="rId8" Type="http://schemas.openxmlformats.org/officeDocument/2006/relationships/hyperlink" Target="https://csinschools.io/convert.php?tag=introv2/0301s&amp;format=pptx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png"/><Relationship Id="rId4" Type="http://schemas.openxmlformats.org/officeDocument/2006/relationships/hyperlink" Target="https://csinschools.io/introv2/3ws" TargetMode="External"/><Relationship Id="rId5" Type="http://schemas.openxmlformats.org/officeDocument/2006/relationships/hyperlink" Target="https://csinschools.io/convert.php?tag=introv2/3ws&amp;format=pdf" TargetMode="External"/><Relationship Id="rId6" Type="http://schemas.openxmlformats.org/officeDocument/2006/relationships/hyperlink" Target="https://csinschools.io/convert.php?tag=introv2/3ws&amp;format=docx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8.png"/><Relationship Id="rId4" Type="http://schemas.openxmlformats.org/officeDocument/2006/relationships/hyperlink" Target="https://csinschools.io/introv2/0302e" TargetMode="External"/><Relationship Id="rId5" Type="http://schemas.openxmlformats.org/officeDocument/2006/relationships/image" Target="../media/image17.png"/><Relationship Id="rId6" Type="http://schemas.openxmlformats.org/officeDocument/2006/relationships/image" Target="../media/image15.png"/><Relationship Id="rId7" Type="http://schemas.openxmlformats.org/officeDocument/2006/relationships/hyperlink" Target="https://csinschools.io/introv2/cheat" TargetMode="Externa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0.png"/><Relationship Id="rId4" Type="http://schemas.openxmlformats.org/officeDocument/2006/relationships/hyperlink" Target="https://youtu.be/q0qWouhlWOw" TargetMode="External"/><Relationship Id="rId11" Type="http://schemas.openxmlformats.org/officeDocument/2006/relationships/image" Target="../media/image4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872847" TargetMode="External"/><Relationship Id="rId5" Type="http://schemas.openxmlformats.org/officeDocument/2006/relationships/image" Target="../media/image2.png"/><Relationship Id="rId6" Type="http://schemas.openxmlformats.org/officeDocument/2006/relationships/hyperlink" Target="https://csinschools.io/introv2/0302s" TargetMode="External"/><Relationship Id="rId7" Type="http://schemas.openxmlformats.org/officeDocument/2006/relationships/hyperlink" Target="https://csinschools.io/convert.php?tag=introv2/0302s&amp;format=pdf" TargetMode="External"/><Relationship Id="rId8" Type="http://schemas.openxmlformats.org/officeDocument/2006/relationships/hyperlink" Target="https://csinschools.io/convert.php?tag=introv2/0302s&amp;format=pptx" TargetMode="Externa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1.png"/><Relationship Id="rId4" Type="http://schemas.openxmlformats.org/officeDocument/2006/relationships/hyperlink" Target="https://youtu.be/Yc5EhPAuLjQ" TargetMode="External"/><Relationship Id="rId11" Type="http://schemas.openxmlformats.org/officeDocument/2006/relationships/image" Target="../media/image4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873816" TargetMode="External"/><Relationship Id="rId5" Type="http://schemas.openxmlformats.org/officeDocument/2006/relationships/image" Target="../media/image2.png"/><Relationship Id="rId6" Type="http://schemas.openxmlformats.org/officeDocument/2006/relationships/hyperlink" Target="https://csinschools.io/introv2/0302s" TargetMode="External"/><Relationship Id="rId7" Type="http://schemas.openxmlformats.org/officeDocument/2006/relationships/hyperlink" Target="https://csinschools.io/convert.php?tag=introv2/0302s&amp;format=pdf" TargetMode="External"/><Relationship Id="rId8" Type="http://schemas.openxmlformats.org/officeDocument/2006/relationships/hyperlink" Target="https://csinschools.io/convert.php?tag=introv2/0302s&amp;format=pptx" TargetMode="Externa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png"/><Relationship Id="rId4" Type="http://schemas.openxmlformats.org/officeDocument/2006/relationships/hyperlink" Target="https://csinschools.io/introv2/3ws" TargetMode="External"/><Relationship Id="rId5" Type="http://schemas.openxmlformats.org/officeDocument/2006/relationships/hyperlink" Target="https://csinschools.io/convert.php?tag=introv2/3ws&amp;format=pdf" TargetMode="External"/><Relationship Id="rId6" Type="http://schemas.openxmlformats.org/officeDocument/2006/relationships/hyperlink" Target="https://csinschools.io/convert.php?tag=introv2/3ws&amp;format=docx" TargetMode="Externa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8.png"/><Relationship Id="rId4" Type="http://schemas.openxmlformats.org/officeDocument/2006/relationships/image" Target="../media/image15.png"/><Relationship Id="rId5" Type="http://schemas.openxmlformats.org/officeDocument/2006/relationships/hyperlink" Target="https://csinschools.io/introv2/cheat" TargetMode="External"/><Relationship Id="rId6" Type="http://schemas.openxmlformats.org/officeDocument/2006/relationships/hyperlink" Target="https://csinschools.io/introv2/0303e" TargetMode="External"/><Relationship Id="rId7" Type="http://schemas.openxmlformats.org/officeDocument/2006/relationships/image" Target="../media/image2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1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8.png"/><Relationship Id="rId4" Type="http://schemas.openxmlformats.org/officeDocument/2006/relationships/image" Target="../media/image15.png"/><Relationship Id="rId5" Type="http://schemas.openxmlformats.org/officeDocument/2006/relationships/hyperlink" Target="https://csinschools.io/introv2/cheat" TargetMode="External"/><Relationship Id="rId6" Type="http://schemas.openxmlformats.org/officeDocument/2006/relationships/hyperlink" Target="https://csinschools.io/introv2/0304e" TargetMode="External"/><Relationship Id="rId7" Type="http://schemas.openxmlformats.org/officeDocument/2006/relationships/image" Target="../media/image22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8.png"/><Relationship Id="rId4" Type="http://schemas.openxmlformats.org/officeDocument/2006/relationships/hyperlink" Target="https://csinschools.io/introv2/0305e" TargetMode="External"/><Relationship Id="rId5" Type="http://schemas.openxmlformats.org/officeDocument/2006/relationships/image" Target="../media/image20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hyperlink" Target="https://csinschools.com/" TargetMode="External"/><Relationship Id="rId4" Type="http://schemas.openxmlformats.org/officeDocument/2006/relationships/hyperlink" Target="https://creativecommons.org/licenses/by-sa/4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3</a:t>
            </a:r>
            <a:endParaRPr/>
          </a:p>
        </p:txBody>
      </p:sp>
      <p:sp>
        <p:nvSpPr>
          <p:cNvPr id="47" name="Google Shape;47;p10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Colour Your World!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3" name="Google Shape;53;p1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6AA84F"/>
                </a:solidFill>
              </a:rPr>
              <a:t>True</a:t>
            </a:r>
            <a:r>
              <a:rPr b="1" lang="en" sz="2000"/>
              <a:t> or </a:t>
            </a:r>
            <a:r>
              <a:rPr b="1" lang="en" sz="2000">
                <a:solidFill>
                  <a:srgbClr val="CC0000"/>
                </a:solidFill>
              </a:rPr>
              <a:t>False</a:t>
            </a:r>
            <a:r>
              <a:rPr b="1" lang="en" sz="2000"/>
              <a:t>?</a:t>
            </a:r>
            <a:r>
              <a:rPr b="1" lang="en" sz="1600"/>
              <a:t> </a:t>
            </a:r>
            <a:endParaRPr sz="1600"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Extra blank lines between Python code lines will change how the program runs.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Previously, </a:t>
            </a:r>
            <a:r>
              <a:rPr lang="en">
                <a:solidFill>
                  <a:schemeClr val="accent3"/>
                </a:solidFill>
              </a:rPr>
              <a:t>on Code for</a:t>
            </a:r>
            <a:r>
              <a:rPr lang="en"/>
              <a:t>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9" name="Google Shape;59;p1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6AA84F"/>
                </a:solidFill>
              </a:rPr>
              <a:t>True</a:t>
            </a:r>
            <a:r>
              <a:rPr b="1" lang="en" sz="2000"/>
              <a:t> or </a:t>
            </a:r>
            <a:r>
              <a:rPr b="1" lang="en" sz="2000">
                <a:solidFill>
                  <a:srgbClr val="CC0000"/>
                </a:solidFill>
              </a:rPr>
              <a:t>False</a:t>
            </a:r>
            <a:r>
              <a:rPr b="1" lang="en" sz="2000"/>
              <a:t>?</a:t>
            </a:r>
            <a:r>
              <a:rPr b="1" lang="en" sz="1600"/>
              <a:t> </a:t>
            </a:r>
            <a:endParaRPr sz="1600"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These two lines of code do </a:t>
            </a:r>
            <a:r>
              <a:rPr b="1" lang="en"/>
              <a:t>exactly</a:t>
            </a:r>
            <a:r>
              <a:rPr lang="en"/>
              <a:t> the same thing.</a:t>
            </a:r>
            <a:endParaRPr b="1" sz="2000">
              <a:latin typeface="Courier New"/>
              <a:ea typeface="Courier New"/>
              <a:cs typeface="Courier New"/>
              <a:sym typeface="Courier New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b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</a:b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	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"Hello, world!"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       Hello, world!"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1600"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Previously, </a:t>
            </a:r>
            <a:r>
              <a:rPr lang="en">
                <a:solidFill>
                  <a:schemeClr val="accent3"/>
                </a:solidFill>
              </a:rPr>
              <a:t>on Code for</a:t>
            </a:r>
            <a:r>
              <a:rPr lang="en"/>
              <a:t>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65" name="Google Shape;65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>
                <a:solidFill>
                  <a:srgbClr val="6AA84F"/>
                </a:solidFill>
              </a:rPr>
              <a:t>True</a:t>
            </a:r>
            <a:r>
              <a:rPr b="1" lang="en" sz="2000"/>
              <a:t> or </a:t>
            </a:r>
            <a:r>
              <a:rPr b="1" lang="en" sz="2000">
                <a:solidFill>
                  <a:srgbClr val="CC0000"/>
                </a:solidFill>
              </a:rPr>
              <a:t>False</a:t>
            </a:r>
            <a:r>
              <a:rPr b="1" lang="en" sz="2000"/>
              <a:t>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These two lines of code do </a:t>
            </a:r>
            <a:r>
              <a:rPr b="1" lang="en"/>
              <a:t>exactly</a:t>
            </a:r>
            <a:r>
              <a:rPr lang="en"/>
              <a:t> the same thing.</a:t>
            </a:r>
            <a:endParaRPr/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br>
              <a:rPr lang="en">
                <a:latin typeface="Roboto Mono"/>
                <a:ea typeface="Roboto Mono"/>
                <a:cs typeface="Roboto Mono"/>
                <a:sym typeface="Roboto Mono"/>
              </a:rPr>
            </a:br>
            <a:r>
              <a:rPr lang="en">
                <a:latin typeface="Roboto Mono"/>
                <a:ea typeface="Roboto Mono"/>
                <a:cs typeface="Roboto Mono"/>
                <a:sym typeface="Roboto Mono"/>
              </a:rPr>
              <a:t>	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"Press [ENTER] to continue."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latin typeface="Roboto Mono"/>
              <a:ea typeface="Roboto Mono"/>
              <a:cs typeface="Roboto Mono"/>
              <a:sym typeface="Roboto Mono"/>
            </a:endParaRPr>
          </a:p>
          <a:p>
            <a:pPr indent="45720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"Press [ENTER] to continue."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6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/>
          </a:p>
        </p:txBody>
      </p:sp>
      <p:sp>
        <p:nvSpPr>
          <p:cNvPr id="71" name="Google Shape;71;p14"/>
          <p:cNvSpPr txBox="1"/>
          <p:nvPr>
            <p:ph idx="1" type="body"/>
          </p:nvPr>
        </p:nvSpPr>
        <p:spPr>
          <a:xfrm>
            <a:off x="311700" y="1152475"/>
            <a:ext cx="7658700" cy="2515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reuse other people’s code in Python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change the text colour, highlighting, and styles!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5"/>
          <p:cNvSpPr txBox="1"/>
          <p:nvPr>
            <p:ph type="title"/>
          </p:nvPr>
        </p:nvSpPr>
        <p:spPr>
          <a:xfrm>
            <a:off x="1686600" y="222988"/>
            <a:ext cx="5770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Reference Sheet</a:t>
            </a:r>
            <a:endParaRPr/>
          </a:p>
        </p:txBody>
      </p:sp>
      <p:grpSp>
        <p:nvGrpSpPr>
          <p:cNvPr id="77" name="Google Shape;77;p15"/>
          <p:cNvGrpSpPr/>
          <p:nvPr/>
        </p:nvGrpSpPr>
        <p:grpSpPr>
          <a:xfrm>
            <a:off x="5420500" y="1545075"/>
            <a:ext cx="2337874" cy="2337874"/>
            <a:chOff x="6619800" y="1347275"/>
            <a:chExt cx="2337874" cy="2337874"/>
          </a:xfrm>
        </p:grpSpPr>
        <p:pic>
          <p:nvPicPr>
            <p:cNvPr id="78" name="Google Shape;78;p1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9" name="Google Shape;79;p15"/>
            <p:cNvSpPr txBox="1"/>
            <p:nvPr/>
          </p:nvSpPr>
          <p:spPr>
            <a:xfrm>
              <a:off x="6912864" y="2059213"/>
              <a:ext cx="1801200" cy="967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Python Reference Sheet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chemeClr val="dk2"/>
                  </a:solidFill>
                  <a:latin typeface="Inter"/>
                  <a:ea typeface="Inter"/>
                  <a:cs typeface="Inter"/>
                  <a:sym typeface="Inter"/>
                </a:rPr>
                <a:t>Print it out, keep it handy and use it!</a:t>
              </a:r>
              <a:endParaRPr sz="1199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Get it here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pic>
        <p:nvPicPr>
          <p:cNvPr id="80" name="Google Shape;80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59750" y="903913"/>
            <a:ext cx="3122016" cy="404301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 03.01: Look Who’s Talking</a:t>
            </a:r>
            <a:endParaRPr/>
          </a:p>
        </p:txBody>
      </p:sp>
      <p:sp>
        <p:nvSpPr>
          <p:cNvPr id="86" name="Google Shape;86;p16"/>
          <p:cNvSpPr txBox="1"/>
          <p:nvPr>
            <p:ph idx="1" type="body"/>
          </p:nvPr>
        </p:nvSpPr>
        <p:spPr>
          <a:xfrm>
            <a:off x="2021250" y="4000175"/>
            <a:ext cx="5101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Can you identify the mystery cartoon character?</a:t>
            </a:r>
            <a:endParaRPr/>
          </a:p>
        </p:txBody>
      </p:sp>
      <p:pic>
        <p:nvPicPr>
          <p:cNvPr id="87" name="Google Shape;8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21250" y="1143325"/>
            <a:ext cx="5101500" cy="2856900"/>
          </a:xfrm>
          <a:prstGeom prst="roundRect">
            <a:avLst>
              <a:gd fmla="val 3383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84550" y="1698675"/>
            <a:ext cx="2857200" cy="1600200"/>
          </a:xfrm>
          <a:prstGeom prst="roundRect">
            <a:avLst>
              <a:gd fmla="val 3383" name="adj"/>
            </a:avLst>
          </a:prstGeom>
          <a:noFill/>
          <a:ln>
            <a:noFill/>
          </a:ln>
        </p:spPr>
      </p:pic>
      <p:sp>
        <p:nvSpPr>
          <p:cNvPr id="93" name="Google Shape;93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Look Who’s Talking</a:t>
            </a:r>
            <a:endParaRPr/>
          </a:p>
        </p:txBody>
      </p:sp>
      <p:sp>
        <p:nvSpPr>
          <p:cNvPr id="94" name="Google Shape;94;p17"/>
          <p:cNvSpPr txBox="1"/>
          <p:nvPr>
            <p:ph idx="1" type="body"/>
          </p:nvPr>
        </p:nvSpPr>
        <p:spPr>
          <a:xfrm>
            <a:off x="311700" y="1448975"/>
            <a:ext cx="5628300" cy="340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the new feature that you haven’t seen before in this program?</a:t>
            </a:r>
            <a:endParaRPr sz="1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Look Who’s Talking</a:t>
            </a:r>
            <a:endParaRPr/>
          </a:p>
        </p:txBody>
      </p:sp>
      <p:pic>
        <p:nvPicPr>
          <p:cNvPr id="100" name="Google Shape;10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84550" y="1698675"/>
            <a:ext cx="2857200" cy="1600200"/>
          </a:xfrm>
          <a:prstGeom prst="roundRect">
            <a:avLst>
              <a:gd fmla="val 3383" name="adj"/>
            </a:avLst>
          </a:prstGeom>
          <a:noFill/>
          <a:ln>
            <a:noFill/>
          </a:ln>
        </p:spPr>
      </p:pic>
      <p:sp>
        <p:nvSpPr>
          <p:cNvPr id="101" name="Google Shape;101;p18"/>
          <p:cNvSpPr txBox="1"/>
          <p:nvPr>
            <p:ph idx="1" type="body"/>
          </p:nvPr>
        </p:nvSpPr>
        <p:spPr>
          <a:xfrm>
            <a:off x="311700" y="1448975"/>
            <a:ext cx="5628300" cy="340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the new feature that you haven’t seen before in this program?</a:t>
            </a:r>
            <a:endParaRPr/>
          </a:p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5000">
                <a:solidFill>
                  <a:srgbClr val="FF0000"/>
                </a:solidFill>
                <a:latin typeface="Roboto Mono"/>
                <a:ea typeface="Roboto Mono"/>
                <a:cs typeface="Roboto Mono"/>
                <a:sym typeface="Roboto Mono"/>
              </a:rPr>
              <a:t>C</a:t>
            </a:r>
            <a:r>
              <a:rPr b="1" lang="en" sz="5000">
                <a:solidFill>
                  <a:srgbClr val="FF9900"/>
                </a:solidFill>
                <a:latin typeface="Roboto Mono"/>
                <a:ea typeface="Roboto Mono"/>
                <a:cs typeface="Roboto Mono"/>
                <a:sym typeface="Roboto Mono"/>
              </a:rPr>
              <a:t>o</a:t>
            </a:r>
            <a:r>
              <a:rPr b="1" lang="en" sz="5000">
                <a:solidFill>
                  <a:srgbClr val="FFFF00"/>
                </a:solidFill>
                <a:latin typeface="Roboto Mono"/>
                <a:ea typeface="Roboto Mono"/>
                <a:cs typeface="Roboto Mono"/>
                <a:sym typeface="Roboto Mono"/>
              </a:rPr>
              <a:t>l</a:t>
            </a:r>
            <a:r>
              <a:rPr b="1" lang="en" sz="5000">
                <a:solidFill>
                  <a:srgbClr val="00FF00"/>
                </a:solidFill>
                <a:latin typeface="Roboto Mono"/>
                <a:ea typeface="Roboto Mono"/>
                <a:cs typeface="Roboto Mono"/>
                <a:sym typeface="Roboto Mono"/>
              </a:rPr>
              <a:t>o</a:t>
            </a:r>
            <a:r>
              <a:rPr b="1" lang="en" sz="5000">
                <a:solidFill>
                  <a:srgbClr val="00FFFF"/>
                </a:solidFill>
                <a:latin typeface="Roboto Mono"/>
                <a:ea typeface="Roboto Mono"/>
                <a:cs typeface="Roboto Mono"/>
                <a:sym typeface="Roboto Mono"/>
              </a:rPr>
              <a:t>u</a:t>
            </a:r>
            <a:r>
              <a:rPr b="1" lang="en" sz="5000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r</a:t>
            </a:r>
            <a:r>
              <a:rPr b="1" lang="en" sz="50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s</a:t>
            </a:r>
            <a:r>
              <a:rPr b="1" lang="en" sz="5000">
                <a:solidFill>
                  <a:srgbClr val="FF00FF"/>
                </a:solidFill>
                <a:latin typeface="Roboto Mono"/>
                <a:ea typeface="Roboto Mono"/>
                <a:cs typeface="Roboto Mono"/>
                <a:sym typeface="Roboto Mono"/>
              </a:rPr>
              <a:t>!</a:t>
            </a:r>
            <a:endParaRPr sz="18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Look Who’s Talking</a:t>
            </a:r>
            <a:endParaRPr/>
          </a:p>
        </p:txBody>
      </p:sp>
      <p:sp>
        <p:nvSpPr>
          <p:cNvPr id="107" name="Google Shape;107;p19"/>
          <p:cNvSpPr txBox="1"/>
          <p:nvPr>
            <p:ph idx="1" type="body"/>
          </p:nvPr>
        </p:nvSpPr>
        <p:spPr>
          <a:xfrm>
            <a:off x="311700" y="1448975"/>
            <a:ext cx="5628300" cy="340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the new feature that you haven’t seen before in this program?</a:t>
            </a:r>
            <a:endParaRPr/>
          </a:p>
          <a:p>
            <a:pPr indent="0" lvl="0" marL="0" rtl="0" algn="ctr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5000">
                <a:solidFill>
                  <a:srgbClr val="FF0000"/>
                </a:solidFill>
                <a:latin typeface="Roboto Mono"/>
                <a:ea typeface="Roboto Mono"/>
                <a:cs typeface="Roboto Mono"/>
                <a:sym typeface="Roboto Mono"/>
              </a:rPr>
              <a:t>C</a:t>
            </a:r>
            <a:r>
              <a:rPr b="1" lang="en" sz="5000">
                <a:solidFill>
                  <a:srgbClr val="FF9900"/>
                </a:solidFill>
                <a:latin typeface="Roboto Mono"/>
                <a:ea typeface="Roboto Mono"/>
                <a:cs typeface="Roboto Mono"/>
                <a:sym typeface="Roboto Mono"/>
              </a:rPr>
              <a:t>o</a:t>
            </a:r>
            <a:r>
              <a:rPr b="1" lang="en" sz="5000">
                <a:solidFill>
                  <a:srgbClr val="FFFF00"/>
                </a:solidFill>
                <a:latin typeface="Roboto Mono"/>
                <a:ea typeface="Roboto Mono"/>
                <a:cs typeface="Roboto Mono"/>
                <a:sym typeface="Roboto Mono"/>
              </a:rPr>
              <a:t>l</a:t>
            </a:r>
            <a:r>
              <a:rPr b="1" lang="en" sz="5000">
                <a:solidFill>
                  <a:srgbClr val="00FF00"/>
                </a:solidFill>
                <a:latin typeface="Roboto Mono"/>
                <a:ea typeface="Roboto Mono"/>
                <a:cs typeface="Roboto Mono"/>
                <a:sym typeface="Roboto Mono"/>
              </a:rPr>
              <a:t>o</a:t>
            </a:r>
            <a:r>
              <a:rPr b="1" lang="en" sz="5000">
                <a:solidFill>
                  <a:srgbClr val="00FFFF"/>
                </a:solidFill>
                <a:latin typeface="Roboto Mono"/>
                <a:ea typeface="Roboto Mono"/>
                <a:cs typeface="Roboto Mono"/>
                <a:sym typeface="Roboto Mono"/>
              </a:rPr>
              <a:t>u</a:t>
            </a:r>
            <a:r>
              <a:rPr b="1" lang="en" sz="5000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r</a:t>
            </a:r>
            <a:r>
              <a:rPr b="1" lang="en" sz="50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s</a:t>
            </a:r>
            <a:r>
              <a:rPr b="1" lang="en" sz="5000">
                <a:solidFill>
                  <a:srgbClr val="FF00FF"/>
                </a:solidFill>
                <a:latin typeface="Roboto Mono"/>
                <a:ea typeface="Roboto Mono"/>
                <a:cs typeface="Roboto Mono"/>
                <a:sym typeface="Roboto Mono"/>
              </a:rPr>
              <a:t>!</a:t>
            </a:r>
            <a:endParaRPr b="1" sz="5000">
              <a:solidFill>
                <a:srgbClr val="00FF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We will learn how to use code that other people have written to help us colour our text</a:t>
            </a:r>
            <a:endParaRPr sz="1800"/>
          </a:p>
        </p:txBody>
      </p:sp>
      <p:pic>
        <p:nvPicPr>
          <p:cNvPr id="108" name="Google Shape;10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84550" y="1698675"/>
            <a:ext cx="2857200" cy="1600200"/>
          </a:xfrm>
          <a:prstGeom prst="roundRect">
            <a:avLst>
              <a:gd fmla="val 3383" name="adj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Google Shape;113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5"/>
            <a:ext cx="5777300" cy="317356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14" name="Google Shape;114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Using Colours (Part 1)</a:t>
            </a:r>
            <a:endParaRPr/>
          </a:p>
        </p:txBody>
      </p:sp>
      <p:sp>
        <p:nvSpPr>
          <p:cNvPr id="115" name="Google Shape;115;p20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6" name="Google Shape;116;p20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0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3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:23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8" name="Google Shape;118;p20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9" name="Google Shape;119;p20">
            <a:hlinkClick r:id="rId9"/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20"/>
          <p:cNvSpPr txBox="1"/>
          <p:nvPr/>
        </p:nvSpPr>
        <p:spPr>
          <a:xfrm>
            <a:off x="6132275" y="438247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1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3" y="1113323"/>
            <a:ext cx="5751649" cy="3162284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26" name="Google Shape;126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Using Colours (Part 2)</a:t>
            </a:r>
            <a:endParaRPr/>
          </a:p>
        </p:txBody>
      </p:sp>
      <p:sp>
        <p:nvSpPr>
          <p:cNvPr id="127" name="Google Shape;127;p21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8" name="Google Shape;128;p21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21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3:24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0" name="Google Shape;130;p21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1" name="Google Shape;131;p21"/>
          <p:cNvSpPr txBox="1"/>
          <p:nvPr/>
        </p:nvSpPr>
        <p:spPr>
          <a:xfrm>
            <a:off x="6132275" y="437120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2" name="Google Shape;132;p21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pic>
        <p:nvPicPr>
          <p:cNvPr id="138" name="Google Shape;13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2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Complete Questions 1 &amp; 2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6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3"/>
          <p:cNvSpPr/>
          <p:nvPr/>
        </p:nvSpPr>
        <p:spPr>
          <a:xfrm>
            <a:off x="5932888" y="1697018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5" name="Google Shape;145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Changing colours</a:t>
            </a:r>
            <a:endParaRPr/>
          </a:p>
        </p:txBody>
      </p:sp>
      <p:sp>
        <p:nvSpPr>
          <p:cNvPr id="146" name="Google Shape;146;p23"/>
          <p:cNvSpPr txBox="1"/>
          <p:nvPr>
            <p:ph idx="1" type="body"/>
          </p:nvPr>
        </p:nvSpPr>
        <p:spPr>
          <a:xfrm>
            <a:off x="311700" y="1152475"/>
            <a:ext cx="8086200" cy="72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ct val="64706"/>
              <a:buFont typeface="Arial"/>
              <a:buNone/>
            </a:pPr>
            <a:r>
              <a:rPr lang="en" sz="1700"/>
              <a:t>You can combine </a:t>
            </a:r>
            <a:r>
              <a:rPr lang="en" sz="1700"/>
              <a:t>different </a:t>
            </a:r>
            <a:r>
              <a:rPr i="1" lang="en" sz="1700"/>
              <a:t>colours</a:t>
            </a:r>
            <a:r>
              <a:rPr lang="en" sz="1700"/>
              <a:t>, </a:t>
            </a:r>
            <a:r>
              <a:rPr i="1" lang="en" sz="1700"/>
              <a:t>highlights</a:t>
            </a:r>
            <a:r>
              <a:rPr lang="en" sz="1700"/>
              <a:t>, and </a:t>
            </a:r>
            <a:r>
              <a:rPr i="1" lang="en" sz="1700"/>
              <a:t>styles</a:t>
            </a:r>
            <a:r>
              <a:rPr lang="en" sz="1700"/>
              <a:t> to achieve many effects.</a:t>
            </a:r>
            <a:endParaRPr sz="1700"/>
          </a:p>
        </p:txBody>
      </p:sp>
      <p:sp>
        <p:nvSpPr>
          <p:cNvPr id="147" name="Google Shape;147;p23"/>
          <p:cNvSpPr/>
          <p:nvPr/>
        </p:nvSpPr>
        <p:spPr>
          <a:xfrm>
            <a:off x="3530338" y="1697018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8" name="Google Shape;148;p23"/>
          <p:cNvSpPr/>
          <p:nvPr/>
        </p:nvSpPr>
        <p:spPr>
          <a:xfrm>
            <a:off x="1127775" y="1720530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49" name="Google Shape;149;p23"/>
          <p:cNvSpPr txBox="1"/>
          <p:nvPr/>
        </p:nvSpPr>
        <p:spPr>
          <a:xfrm>
            <a:off x="1518875" y="2021100"/>
            <a:ext cx="13011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Colour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0" name="Google Shape;150;p23"/>
          <p:cNvSpPr txBox="1"/>
          <p:nvPr/>
        </p:nvSpPr>
        <p:spPr>
          <a:xfrm>
            <a:off x="1531825" y="2358875"/>
            <a:ext cx="1331100" cy="24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783F04"/>
                </a:solidFill>
                <a:latin typeface="Roboto Mono"/>
                <a:ea typeface="Roboto Mono"/>
                <a:cs typeface="Roboto Mono"/>
                <a:sym typeface="Roboto Mono"/>
              </a:rPr>
              <a:t>Colour.brown</a:t>
            </a:r>
            <a:endParaRPr sz="1000">
              <a:solidFill>
                <a:srgbClr val="783F04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0000"/>
                </a:solidFill>
                <a:latin typeface="Roboto Mono"/>
                <a:ea typeface="Roboto Mono"/>
                <a:cs typeface="Roboto Mono"/>
                <a:sym typeface="Roboto Mono"/>
              </a:rPr>
              <a:t>Colour.red</a:t>
            </a:r>
            <a:endParaRPr sz="1000">
              <a:solidFill>
                <a:srgbClr val="FF0000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99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Colour.orange</a:t>
            </a:r>
            <a:endParaRPr sz="1000">
              <a:solidFill>
                <a:srgbClr val="FF99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Colour.yellow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FF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Colour.green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FFFF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Colour.cyan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Colour.blue</a:t>
            </a:r>
            <a:endParaRPr sz="1000">
              <a:solidFill>
                <a:srgbClr val="00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7F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Colour.purple</a:t>
            </a:r>
            <a:endParaRPr sz="1000">
              <a:solidFill>
                <a:srgbClr val="7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Colour.magenta</a:t>
            </a:r>
            <a:endParaRPr sz="1000">
              <a:solidFill>
                <a:srgbClr val="F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4CCCC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Colour.pink</a:t>
            </a:r>
            <a:endParaRPr sz="1000">
              <a:solidFill>
                <a:srgbClr val="F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Colour.white</a:t>
            </a:r>
            <a:endParaRPr sz="1000">
              <a:solidFill>
                <a:schemeClr val="lt1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808080"/>
                </a:solidFill>
                <a:latin typeface="Roboto Mono"/>
                <a:ea typeface="Roboto Mono"/>
                <a:cs typeface="Roboto Mono"/>
                <a:sym typeface="Roboto Mono"/>
              </a:rPr>
              <a:t>Colour.grey</a:t>
            </a:r>
            <a:r>
              <a:rPr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</a:t>
            </a:r>
            <a:endParaRPr sz="10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Colour.reset</a:t>
            </a:r>
            <a:endParaRPr b="1" i="1" sz="10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151" name="Google Shape;151;p23"/>
          <p:cNvSpPr txBox="1"/>
          <p:nvPr/>
        </p:nvSpPr>
        <p:spPr>
          <a:xfrm>
            <a:off x="3760756" y="2021090"/>
            <a:ext cx="17085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Highlight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2" name="Google Shape;152;p23"/>
          <p:cNvSpPr txBox="1"/>
          <p:nvPr/>
        </p:nvSpPr>
        <p:spPr>
          <a:xfrm>
            <a:off x="3779788" y="2414700"/>
            <a:ext cx="1670400" cy="225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highlight>
                  <a:srgbClr val="783F04"/>
                </a:highlight>
                <a:latin typeface="Roboto Mono"/>
                <a:ea typeface="Roboto Mono"/>
                <a:cs typeface="Roboto Mono"/>
                <a:sym typeface="Roboto Mono"/>
              </a:rPr>
              <a:t>Highlight.brown</a:t>
            </a:r>
            <a:endParaRPr sz="1000">
              <a:solidFill>
                <a:srgbClr val="FFFFFF"/>
              </a:solidFill>
              <a:highlight>
                <a:srgbClr val="783F04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FF00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Highlight.red</a:t>
            </a:r>
            <a:endParaRPr sz="1000">
              <a:solidFill>
                <a:schemeClr val="lt1"/>
              </a:solidFill>
              <a:highlight>
                <a:srgbClr val="FF00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99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Highlight.orange</a:t>
            </a:r>
            <a:endParaRPr sz="1000">
              <a:solidFill>
                <a:schemeClr val="dk1"/>
              </a:solidFill>
              <a:highlight>
                <a:srgbClr val="FF99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FF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Highlight.yellow</a:t>
            </a:r>
            <a:endParaRPr sz="1000">
              <a:solidFill>
                <a:schemeClr val="dk1"/>
              </a:solidFill>
              <a:highlight>
                <a:srgbClr val="FFFF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00FF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Highlight.green</a:t>
            </a:r>
            <a:endParaRPr sz="1000">
              <a:solidFill>
                <a:schemeClr val="dk1"/>
              </a:solidFill>
              <a:highlight>
                <a:srgbClr val="FFFF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00FF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Highlight.cyan</a:t>
            </a:r>
            <a:endParaRPr sz="1000">
              <a:solidFill>
                <a:srgbClr val="FFFFFF"/>
              </a:solidFill>
              <a:highlight>
                <a:srgbClr val="00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highlight>
                  <a:srgbClr val="00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Highlight.blue</a:t>
            </a:r>
            <a:endParaRPr sz="1000">
              <a:solidFill>
                <a:srgbClr val="FFFFFF"/>
              </a:solidFill>
              <a:highlight>
                <a:srgbClr val="00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7F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Highlight.purple</a:t>
            </a:r>
            <a:endParaRPr sz="1000">
              <a:solidFill>
                <a:schemeClr val="lt1"/>
              </a:solidFill>
              <a:highlight>
                <a:srgbClr val="7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FF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Highlight.magenta</a:t>
            </a:r>
            <a:endParaRPr sz="1000">
              <a:solidFill>
                <a:schemeClr val="lt1"/>
              </a:solidFill>
              <a:highlight>
                <a:srgbClr val="F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4CCCC"/>
                </a:highlight>
                <a:latin typeface="Roboto Mono"/>
                <a:ea typeface="Roboto Mono"/>
                <a:cs typeface="Roboto Mono"/>
                <a:sym typeface="Roboto Mono"/>
              </a:rPr>
              <a:t>Highlight.pink</a:t>
            </a:r>
            <a:endParaRPr sz="1000">
              <a:solidFill>
                <a:schemeClr val="lt1"/>
              </a:solidFill>
              <a:highlight>
                <a:srgbClr val="F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FF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Highlight.white</a:t>
            </a:r>
            <a:endParaRPr sz="1000">
              <a:solidFill>
                <a:schemeClr val="dk1"/>
              </a:solidFill>
              <a:highlight>
                <a:srgbClr val="FFFF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999999"/>
                </a:highlight>
                <a:latin typeface="Roboto Mono"/>
                <a:ea typeface="Roboto Mono"/>
                <a:cs typeface="Roboto Mono"/>
                <a:sym typeface="Roboto Mono"/>
              </a:rPr>
              <a:t>Highlight.grey</a:t>
            </a:r>
            <a:endParaRPr sz="1000">
              <a:solidFill>
                <a:schemeClr val="dk1"/>
              </a:solidFill>
              <a:highlight>
                <a:srgbClr val="FFFFFF"/>
              </a:highlight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153" name="Google Shape;153;p23"/>
          <p:cNvSpPr txBox="1"/>
          <p:nvPr/>
        </p:nvSpPr>
        <p:spPr>
          <a:xfrm>
            <a:off x="6300713" y="1965263"/>
            <a:ext cx="13011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Style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4" name="Google Shape;154;p23"/>
          <p:cNvSpPr txBox="1"/>
          <p:nvPr/>
        </p:nvSpPr>
        <p:spPr>
          <a:xfrm>
            <a:off x="6184500" y="2398875"/>
            <a:ext cx="1580100" cy="183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latin typeface="Roboto Mono"/>
                <a:ea typeface="Roboto Mono"/>
                <a:cs typeface="Roboto Mono"/>
                <a:sym typeface="Roboto Mono"/>
              </a:rPr>
              <a:t>Style.bold</a:t>
            </a:r>
            <a:endParaRPr b="1" sz="1000"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latin typeface="Roboto Mono"/>
                <a:ea typeface="Roboto Mono"/>
                <a:cs typeface="Roboto Mono"/>
                <a:sym typeface="Roboto Mono"/>
              </a:rPr>
              <a:t>Style.underline</a:t>
            </a:r>
            <a:endParaRPr sz="1000" u="sng"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Style.italics</a:t>
            </a:r>
            <a:endParaRPr i="1" sz="1000"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Google Shape;15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12087" y="1160000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Activity: Colour a Rainbow!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61" name="Google Shape;161;p24"/>
          <p:cNvSpPr txBox="1"/>
          <p:nvPr/>
        </p:nvSpPr>
        <p:spPr>
          <a:xfrm>
            <a:off x="1273475" y="4011300"/>
            <a:ext cx="37032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03.01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Colour a Rainbow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2" name="Google Shape;162;p24"/>
          <p:cNvSpPr/>
          <p:nvPr/>
        </p:nvSpPr>
        <p:spPr>
          <a:xfrm>
            <a:off x="1765625" y="1604875"/>
            <a:ext cx="2718900" cy="13638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63" name="Google Shape;163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08013" y="1769713"/>
            <a:ext cx="1034125" cy="10341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4" name="Google Shape;164;p24"/>
          <p:cNvGrpSpPr/>
          <p:nvPr/>
        </p:nvGrpSpPr>
        <p:grpSpPr>
          <a:xfrm>
            <a:off x="5392825" y="1214775"/>
            <a:ext cx="2337874" cy="2337874"/>
            <a:chOff x="6619800" y="1347275"/>
            <a:chExt cx="2337874" cy="2337874"/>
          </a:xfrm>
        </p:grpSpPr>
        <p:pic>
          <p:nvPicPr>
            <p:cNvPr id="165" name="Google Shape;165;p24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6" name="Google Shape;166;p24"/>
            <p:cNvSpPr txBox="1"/>
            <p:nvPr/>
          </p:nvSpPr>
          <p:spPr>
            <a:xfrm>
              <a:off x="6917764" y="1936513"/>
              <a:ext cx="1801200" cy="1406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Helpful Hints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Remember, Colour needs a capital ‘C’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Check the </a:t>
              </a: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7"/>
                </a:rPr>
                <a:t>cheat sheet</a:t>
              </a: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 for the colours you can use!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7"/>
            <a:ext cx="5736381" cy="316227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72" name="Google Shape;172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Using Highlights</a:t>
            </a:r>
            <a:endParaRPr/>
          </a:p>
        </p:txBody>
      </p:sp>
      <p:sp>
        <p:nvSpPr>
          <p:cNvPr id="173" name="Google Shape;173;p25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4" name="Google Shape;174;p25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25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:05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6" name="Google Shape;176;p25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7" name="Google Shape;177;p25"/>
          <p:cNvSpPr txBox="1"/>
          <p:nvPr/>
        </p:nvSpPr>
        <p:spPr>
          <a:xfrm>
            <a:off x="6113675" y="433340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78" name="Google Shape;178;p25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699" y="1113326"/>
            <a:ext cx="5736376" cy="315950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84" name="Google Shape;184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Switching Colours in your Programs</a:t>
            </a:r>
            <a:endParaRPr/>
          </a:p>
        </p:txBody>
      </p:sp>
      <p:sp>
        <p:nvSpPr>
          <p:cNvPr id="185" name="Google Shape;185;p26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86" name="Google Shape;186;p26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26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1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:46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8" name="Google Shape;188;p26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9" name="Google Shape;189;p26"/>
          <p:cNvSpPr txBox="1"/>
          <p:nvPr/>
        </p:nvSpPr>
        <p:spPr>
          <a:xfrm>
            <a:off x="6078175" y="436842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D1422E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D1422E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90" name="Google Shape;190;p26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Worksheet Activity</a:t>
            </a:r>
            <a:endParaRPr/>
          </a:p>
        </p:txBody>
      </p:sp>
      <p:pic>
        <p:nvPicPr>
          <p:cNvPr id="196" name="Google Shape;19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27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Complete Questions 4, 5 &amp; 6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6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oogle Shape;202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76000" y="1125975"/>
            <a:ext cx="3023300" cy="30233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3" name="Google Shape;203;p28"/>
          <p:cNvGrpSpPr/>
          <p:nvPr/>
        </p:nvGrpSpPr>
        <p:grpSpPr>
          <a:xfrm>
            <a:off x="5392638" y="1214801"/>
            <a:ext cx="2681074" cy="2647803"/>
            <a:chOff x="6619800" y="1347275"/>
            <a:chExt cx="2337874" cy="2790098"/>
          </a:xfrm>
        </p:grpSpPr>
        <p:pic>
          <p:nvPicPr>
            <p:cNvPr id="204" name="Google Shape;204;p28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79009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5" name="Google Shape;205;p28"/>
            <p:cNvSpPr txBox="1"/>
            <p:nvPr/>
          </p:nvSpPr>
          <p:spPr>
            <a:xfrm>
              <a:off x="6917770" y="2039950"/>
              <a:ext cx="1723200" cy="171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Helpful Hints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You’ll need to change colours multiple times in one </a:t>
              </a:r>
              <a:r>
                <a:rPr lang="en" sz="1200">
                  <a:solidFill>
                    <a:srgbClr val="9900FF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print</a:t>
              </a: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 function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Check the </a:t>
              </a: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5"/>
                </a:rPr>
                <a:t>cheat sheet</a:t>
              </a: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 for the colours you can use!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sp>
        <p:nvSpPr>
          <p:cNvPr id="206" name="Google Shape;206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Coding </a:t>
            </a:r>
            <a:r>
              <a:rPr lang="en"/>
              <a:t>Activity: Flags of the World!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07" name="Google Shape;207;p28"/>
          <p:cNvSpPr txBox="1"/>
          <p:nvPr/>
        </p:nvSpPr>
        <p:spPr>
          <a:xfrm>
            <a:off x="1136050" y="3967150"/>
            <a:ext cx="37032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03.02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Flags of the World!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08" name="Google Shape;208;p28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665862" y="1642500"/>
            <a:ext cx="2643575" cy="1223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9"/>
          <p:cNvSpPr/>
          <p:nvPr/>
        </p:nvSpPr>
        <p:spPr>
          <a:xfrm>
            <a:off x="5932888" y="1697018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14" name="Google Shape;214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Changing colours</a:t>
            </a:r>
            <a:endParaRPr/>
          </a:p>
        </p:txBody>
      </p:sp>
      <p:sp>
        <p:nvSpPr>
          <p:cNvPr id="215" name="Google Shape;215;p29"/>
          <p:cNvSpPr txBox="1"/>
          <p:nvPr>
            <p:ph idx="1" type="body"/>
          </p:nvPr>
        </p:nvSpPr>
        <p:spPr>
          <a:xfrm>
            <a:off x="311700" y="1152475"/>
            <a:ext cx="8086200" cy="72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ct val="64706"/>
              <a:buFont typeface="Arial"/>
              <a:buNone/>
            </a:pPr>
            <a:r>
              <a:rPr lang="en" sz="1700"/>
              <a:t>You can combine different </a:t>
            </a:r>
            <a:r>
              <a:rPr i="1" lang="en" sz="1700"/>
              <a:t>colours</a:t>
            </a:r>
            <a:r>
              <a:rPr lang="en" sz="1700"/>
              <a:t>, </a:t>
            </a:r>
            <a:r>
              <a:rPr i="1" lang="en" sz="1700"/>
              <a:t>highlights</a:t>
            </a:r>
            <a:r>
              <a:rPr lang="en" sz="1700"/>
              <a:t>, and </a:t>
            </a:r>
            <a:r>
              <a:rPr i="1" lang="en" sz="1700"/>
              <a:t>styles</a:t>
            </a:r>
            <a:r>
              <a:rPr lang="en" sz="1700"/>
              <a:t> to achieve many effects.</a:t>
            </a:r>
            <a:endParaRPr sz="1700"/>
          </a:p>
        </p:txBody>
      </p:sp>
      <p:sp>
        <p:nvSpPr>
          <p:cNvPr id="216" name="Google Shape;216;p29"/>
          <p:cNvSpPr/>
          <p:nvPr/>
        </p:nvSpPr>
        <p:spPr>
          <a:xfrm>
            <a:off x="3530338" y="1697018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17" name="Google Shape;217;p29"/>
          <p:cNvSpPr/>
          <p:nvPr/>
        </p:nvSpPr>
        <p:spPr>
          <a:xfrm>
            <a:off x="1127775" y="1720530"/>
            <a:ext cx="2083321" cy="3194799"/>
          </a:xfrm>
          <a:custGeom>
            <a:rect b="b" l="l" r="r" t="t"/>
            <a:pathLst>
              <a:path extrusionOk="0" h="2234125" w="2083321">
                <a:moveTo>
                  <a:pt x="0" y="0"/>
                </a:moveTo>
                <a:lnTo>
                  <a:pt x="2083321" y="0"/>
                </a:lnTo>
                <a:lnTo>
                  <a:pt x="2083321" y="2234124"/>
                </a:lnTo>
                <a:lnTo>
                  <a:pt x="0" y="223412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18" name="Google Shape;218;p29"/>
          <p:cNvSpPr txBox="1"/>
          <p:nvPr/>
        </p:nvSpPr>
        <p:spPr>
          <a:xfrm>
            <a:off x="1518875" y="2021100"/>
            <a:ext cx="13011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Colour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9" name="Google Shape;219;p29"/>
          <p:cNvSpPr txBox="1"/>
          <p:nvPr/>
        </p:nvSpPr>
        <p:spPr>
          <a:xfrm>
            <a:off x="1531825" y="2358875"/>
            <a:ext cx="1331100" cy="24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783F04"/>
                </a:solidFill>
                <a:latin typeface="Roboto Mono"/>
                <a:ea typeface="Roboto Mono"/>
                <a:cs typeface="Roboto Mono"/>
                <a:sym typeface="Roboto Mono"/>
              </a:rPr>
              <a:t>Colour.brown</a:t>
            </a:r>
            <a:endParaRPr sz="1000">
              <a:solidFill>
                <a:srgbClr val="783F04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0000"/>
                </a:solidFill>
                <a:latin typeface="Roboto Mono"/>
                <a:ea typeface="Roboto Mono"/>
                <a:cs typeface="Roboto Mono"/>
                <a:sym typeface="Roboto Mono"/>
              </a:rPr>
              <a:t>Colour.red</a:t>
            </a:r>
            <a:endParaRPr sz="1000">
              <a:solidFill>
                <a:srgbClr val="FF0000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99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Colour.orange</a:t>
            </a:r>
            <a:endParaRPr sz="1000">
              <a:solidFill>
                <a:srgbClr val="FF99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Colour.yellow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FF00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Colour.green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FFFF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Colour.cyan</a:t>
            </a:r>
            <a:endParaRPr sz="1000">
              <a:solidFill>
                <a:srgbClr val="FFFF00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Colour.blue</a:t>
            </a:r>
            <a:endParaRPr sz="1000">
              <a:solidFill>
                <a:srgbClr val="00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7F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Colour.purple</a:t>
            </a:r>
            <a:endParaRPr sz="1000">
              <a:solidFill>
                <a:srgbClr val="7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00FF"/>
                </a:solidFill>
                <a:latin typeface="Roboto Mono"/>
                <a:ea typeface="Roboto Mono"/>
                <a:cs typeface="Roboto Mono"/>
                <a:sym typeface="Roboto Mono"/>
              </a:rPr>
              <a:t>Colour.magenta</a:t>
            </a:r>
            <a:endParaRPr sz="1000">
              <a:solidFill>
                <a:srgbClr val="F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4CCCC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Colour.pink</a:t>
            </a:r>
            <a:endParaRPr sz="1000">
              <a:solidFill>
                <a:srgbClr val="FF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chemeClr val="dk1"/>
                </a:highlight>
                <a:latin typeface="Roboto Mono"/>
                <a:ea typeface="Roboto Mono"/>
                <a:cs typeface="Roboto Mono"/>
                <a:sym typeface="Roboto Mono"/>
              </a:rPr>
              <a:t>Colour.white</a:t>
            </a:r>
            <a:endParaRPr sz="1000">
              <a:solidFill>
                <a:schemeClr val="lt1"/>
              </a:solidFill>
              <a:highlight>
                <a:schemeClr val="dk1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808080"/>
                </a:solidFill>
                <a:latin typeface="Roboto Mono"/>
                <a:ea typeface="Roboto Mono"/>
                <a:cs typeface="Roboto Mono"/>
                <a:sym typeface="Roboto Mono"/>
              </a:rPr>
              <a:t>Colour.grey</a:t>
            </a:r>
            <a:r>
              <a:rPr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</a:t>
            </a:r>
            <a:endParaRPr sz="10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Colour.reset</a:t>
            </a:r>
            <a:endParaRPr b="1" i="1" sz="10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220" name="Google Shape;220;p29"/>
          <p:cNvSpPr txBox="1"/>
          <p:nvPr/>
        </p:nvSpPr>
        <p:spPr>
          <a:xfrm>
            <a:off x="3760756" y="2021090"/>
            <a:ext cx="17085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Highlight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1" name="Google Shape;221;p29"/>
          <p:cNvSpPr txBox="1"/>
          <p:nvPr/>
        </p:nvSpPr>
        <p:spPr>
          <a:xfrm>
            <a:off x="3779788" y="2414700"/>
            <a:ext cx="1670400" cy="225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highlight>
                  <a:srgbClr val="783F04"/>
                </a:highlight>
                <a:latin typeface="Roboto Mono"/>
                <a:ea typeface="Roboto Mono"/>
                <a:cs typeface="Roboto Mono"/>
                <a:sym typeface="Roboto Mono"/>
              </a:rPr>
              <a:t>Highlight.brown</a:t>
            </a:r>
            <a:endParaRPr sz="1000">
              <a:solidFill>
                <a:srgbClr val="FFFFFF"/>
              </a:solidFill>
              <a:highlight>
                <a:srgbClr val="783F04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FF00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Highlight.red</a:t>
            </a:r>
            <a:endParaRPr sz="1000">
              <a:solidFill>
                <a:schemeClr val="lt1"/>
              </a:solidFill>
              <a:highlight>
                <a:srgbClr val="FF00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99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Highlight.orange</a:t>
            </a:r>
            <a:endParaRPr sz="1000">
              <a:solidFill>
                <a:schemeClr val="dk1"/>
              </a:solidFill>
              <a:highlight>
                <a:srgbClr val="FF99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FF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Highlight.yellow</a:t>
            </a:r>
            <a:endParaRPr sz="1000">
              <a:solidFill>
                <a:schemeClr val="dk1"/>
              </a:solidFill>
              <a:highlight>
                <a:srgbClr val="FFFF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00FF00"/>
                </a:highlight>
                <a:latin typeface="Roboto Mono"/>
                <a:ea typeface="Roboto Mono"/>
                <a:cs typeface="Roboto Mono"/>
                <a:sym typeface="Roboto Mono"/>
              </a:rPr>
              <a:t>Highlight.green</a:t>
            </a:r>
            <a:endParaRPr sz="1000">
              <a:solidFill>
                <a:schemeClr val="dk1"/>
              </a:solidFill>
              <a:highlight>
                <a:srgbClr val="FFFF00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00FF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Highlight.cyan</a:t>
            </a:r>
            <a:endParaRPr sz="1000">
              <a:solidFill>
                <a:srgbClr val="FFFFFF"/>
              </a:solidFill>
              <a:highlight>
                <a:srgbClr val="00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highlight>
                  <a:srgbClr val="00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Highlight.blue</a:t>
            </a:r>
            <a:endParaRPr sz="1000">
              <a:solidFill>
                <a:srgbClr val="FFFFFF"/>
              </a:solidFill>
              <a:highlight>
                <a:srgbClr val="00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7F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Highlight.purple</a:t>
            </a:r>
            <a:endParaRPr sz="1000">
              <a:solidFill>
                <a:schemeClr val="lt1"/>
              </a:solidFill>
              <a:highlight>
                <a:srgbClr val="7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lt1"/>
                </a:solidFill>
                <a:highlight>
                  <a:srgbClr val="FF00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Highlight.magenta</a:t>
            </a:r>
            <a:endParaRPr sz="1000">
              <a:solidFill>
                <a:schemeClr val="lt1"/>
              </a:solidFill>
              <a:highlight>
                <a:srgbClr val="F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357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4CCCC"/>
                </a:highlight>
                <a:latin typeface="Roboto Mono"/>
                <a:ea typeface="Roboto Mono"/>
                <a:cs typeface="Roboto Mono"/>
                <a:sym typeface="Roboto Mono"/>
              </a:rPr>
              <a:t>Highlight.pink</a:t>
            </a:r>
            <a:endParaRPr sz="1000">
              <a:solidFill>
                <a:schemeClr val="lt1"/>
              </a:solidFill>
              <a:highlight>
                <a:srgbClr val="FF00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FFFFFF"/>
                </a:highlight>
                <a:latin typeface="Roboto Mono"/>
                <a:ea typeface="Roboto Mono"/>
                <a:cs typeface="Roboto Mono"/>
                <a:sym typeface="Roboto Mono"/>
              </a:rPr>
              <a:t>Highlight.white</a:t>
            </a:r>
            <a:endParaRPr sz="1000">
              <a:solidFill>
                <a:schemeClr val="dk1"/>
              </a:solidFill>
              <a:highlight>
                <a:srgbClr val="FFFFFF"/>
              </a:highlight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highlight>
                  <a:srgbClr val="999999"/>
                </a:highlight>
                <a:latin typeface="Roboto Mono"/>
                <a:ea typeface="Roboto Mono"/>
                <a:cs typeface="Roboto Mono"/>
                <a:sym typeface="Roboto Mono"/>
              </a:rPr>
              <a:t>Highlight.grey</a:t>
            </a:r>
            <a:endParaRPr sz="1000">
              <a:solidFill>
                <a:schemeClr val="dk1"/>
              </a:solidFill>
              <a:highlight>
                <a:srgbClr val="FFFFFF"/>
              </a:highlight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222" name="Google Shape;222;p29"/>
          <p:cNvSpPr txBox="1"/>
          <p:nvPr/>
        </p:nvSpPr>
        <p:spPr>
          <a:xfrm>
            <a:off x="6300713" y="1965263"/>
            <a:ext cx="13011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b="1" lang="en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Style names</a:t>
            </a:r>
            <a:endParaRPr b="1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3" name="Google Shape;223;p29"/>
          <p:cNvSpPr txBox="1"/>
          <p:nvPr/>
        </p:nvSpPr>
        <p:spPr>
          <a:xfrm>
            <a:off x="6184500" y="2398875"/>
            <a:ext cx="1580100" cy="183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000">
                <a:latin typeface="Roboto Mono"/>
                <a:ea typeface="Roboto Mono"/>
                <a:cs typeface="Roboto Mono"/>
                <a:sym typeface="Roboto Mono"/>
              </a:rPr>
              <a:t>Style.bold</a:t>
            </a:r>
            <a:endParaRPr b="1" sz="1000"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 u="sng">
                <a:latin typeface="Roboto Mono"/>
                <a:ea typeface="Roboto Mono"/>
                <a:cs typeface="Roboto Mono"/>
                <a:sym typeface="Roboto Mono"/>
              </a:rPr>
              <a:t>Style.underline</a:t>
            </a:r>
            <a:endParaRPr sz="1000" u="sng"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0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Style.italics</a:t>
            </a:r>
            <a:endParaRPr i="1" sz="1000"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" name="Google Shape;228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76000" y="1125975"/>
            <a:ext cx="3023300" cy="30233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9" name="Google Shape;229;p30"/>
          <p:cNvGrpSpPr/>
          <p:nvPr/>
        </p:nvGrpSpPr>
        <p:grpSpPr>
          <a:xfrm>
            <a:off x="5392638" y="1214801"/>
            <a:ext cx="2681074" cy="2647803"/>
            <a:chOff x="6619800" y="1347275"/>
            <a:chExt cx="2337874" cy="2790098"/>
          </a:xfrm>
        </p:grpSpPr>
        <p:pic>
          <p:nvPicPr>
            <p:cNvPr id="230" name="Google Shape;230;p3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79009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1" name="Google Shape;231;p30"/>
            <p:cNvSpPr txBox="1"/>
            <p:nvPr/>
          </p:nvSpPr>
          <p:spPr>
            <a:xfrm>
              <a:off x="6917770" y="2039950"/>
              <a:ext cx="1723200" cy="171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Helpful Hints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You’ll need to change colours multiple times in one </a:t>
              </a:r>
              <a:r>
                <a:rPr lang="en" sz="1200">
                  <a:solidFill>
                    <a:srgbClr val="9900FF"/>
                  </a:solidFill>
                  <a:latin typeface="Roboto Mono"/>
                  <a:ea typeface="Roboto Mono"/>
                  <a:cs typeface="Roboto Mono"/>
                  <a:sym typeface="Roboto Mono"/>
                </a:rPr>
                <a:t>print</a:t>
              </a: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 function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rgbClr val="592033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Check the </a:t>
              </a: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5"/>
                </a:rPr>
                <a:t>cheat sheet</a:t>
              </a:r>
              <a:r>
                <a:rPr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 for the colours you can use!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sp>
        <p:nvSpPr>
          <p:cNvPr id="232" name="Google Shape;232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</a:rPr>
              <a:t>Activity: Rubber Ducky!</a:t>
            </a:r>
            <a:endParaRPr/>
          </a:p>
        </p:txBody>
      </p:sp>
      <p:sp>
        <p:nvSpPr>
          <p:cNvPr id="233" name="Google Shape;233;p30"/>
          <p:cNvSpPr txBox="1"/>
          <p:nvPr/>
        </p:nvSpPr>
        <p:spPr>
          <a:xfrm>
            <a:off x="1136050" y="3967150"/>
            <a:ext cx="3703200" cy="769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03.03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9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Rubber Ducky!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4" name="Google Shape;234;p30"/>
          <p:cNvSpPr/>
          <p:nvPr/>
        </p:nvSpPr>
        <p:spPr>
          <a:xfrm>
            <a:off x="1603675" y="1580350"/>
            <a:ext cx="2718900" cy="13638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35" name="Google Shape;235;p3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flipH="1">
            <a:off x="2446063" y="1766838"/>
            <a:ext cx="1034125" cy="1034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Coding Activity: Hey Mickey! (Extension)</a:t>
            </a:r>
            <a:endParaRPr/>
          </a:p>
        </p:txBody>
      </p:sp>
      <p:grpSp>
        <p:nvGrpSpPr>
          <p:cNvPr id="241" name="Google Shape;241;p31"/>
          <p:cNvGrpSpPr/>
          <p:nvPr/>
        </p:nvGrpSpPr>
        <p:grpSpPr>
          <a:xfrm>
            <a:off x="2720400" y="1109525"/>
            <a:ext cx="3703200" cy="3795400"/>
            <a:chOff x="4852525" y="1081825"/>
            <a:chExt cx="3703200" cy="3795400"/>
          </a:xfrm>
        </p:grpSpPr>
        <p:pic>
          <p:nvPicPr>
            <p:cNvPr id="242" name="Google Shape;242;p3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5192475" y="1081825"/>
              <a:ext cx="3023300" cy="302332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3" name="Google Shape;243;p31"/>
            <p:cNvSpPr/>
            <p:nvPr/>
          </p:nvSpPr>
          <p:spPr>
            <a:xfrm>
              <a:off x="5475205" y="1598453"/>
              <a:ext cx="2455200" cy="1281300"/>
            </a:xfrm>
            <a:prstGeom prst="rect">
              <a:avLst/>
            </a:prstGeom>
            <a:solidFill>
              <a:srgbClr val="F3F3F3"/>
            </a:solidFill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900"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44" name="Google Shape;244;p31"/>
            <p:cNvSpPr txBox="1"/>
            <p:nvPr/>
          </p:nvSpPr>
          <p:spPr>
            <a:xfrm>
              <a:off x="4852525" y="3907625"/>
              <a:ext cx="3703200" cy="969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900">
                  <a:latin typeface="Roboto"/>
                  <a:ea typeface="Roboto"/>
                  <a:cs typeface="Roboto"/>
                  <a:sym typeface="Roboto"/>
                </a:rPr>
                <a:t>Activity 03.04</a:t>
              </a:r>
              <a:br>
                <a:rPr lang="en" sz="1900">
                  <a:latin typeface="Roboto"/>
                  <a:ea typeface="Roboto"/>
                  <a:cs typeface="Roboto"/>
                  <a:sym typeface="Roboto"/>
                </a:rPr>
              </a:br>
              <a:r>
                <a:rPr lang="en" sz="18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Hey Mickey!</a:t>
              </a:r>
              <a:endParaRPr sz="1900">
                <a:latin typeface="Roboto"/>
                <a:ea typeface="Roboto"/>
                <a:cs typeface="Roboto"/>
                <a:sym typeface="Roboto"/>
              </a:endParaRPr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pic>
        <p:nvPicPr>
          <p:cNvPr id="245" name="Google Shape;245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87413" y="1570150"/>
            <a:ext cx="1369175" cy="1369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Review of 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51" name="Google Shape;251;p3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reuse other people’s code in Python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change the text colour, highlighting, and styles!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Reflection: Exit pass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57" name="Google Shape;257;p3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one new thing you learnt today?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Write it on a sticky note and stick it on the board before you leave the classroom</a:t>
            </a:r>
            <a:endParaRPr/>
          </a:p>
        </p:txBody>
      </p:sp>
      <p:pic>
        <p:nvPicPr>
          <p:cNvPr id="258" name="Google Shape;258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090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0748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/>
          </a:p>
        </p:txBody>
      </p:sp>
      <p:sp>
        <p:nvSpPr>
          <p:cNvPr id="265" name="Google Shape;265;p34"/>
          <p:cNvSpPr txBox="1"/>
          <p:nvPr>
            <p:ph idx="1" type="body"/>
          </p:nvPr>
        </p:nvSpPr>
        <p:spPr>
          <a:xfrm>
            <a:off x="311700" y="1152475"/>
            <a:ext cx="7870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400"/>
              <a:t>These lessons plans, worksheets, and other materials were created by </a:t>
            </a:r>
            <a:r>
              <a:rPr lang="en" sz="14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Code for Schools</a:t>
            </a:r>
            <a:r>
              <a:rPr lang="en" sz="1400"/>
              <a:t>. They are licensed under a </a:t>
            </a:r>
            <a:r>
              <a:rPr lang="en" sz="1400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Creative Commons Attribution-ShareAlike 4.0 International License</a:t>
            </a:r>
            <a:r>
              <a:rPr lang="en" sz="1400"/>
              <a:t>.</a:t>
            </a:r>
            <a:endParaRPr sz="12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DFAF4"/>
      </a:lt1>
      <a:dk2>
        <a:srgbClr val="592033"/>
      </a:dk2>
      <a:lt2>
        <a:srgbClr val="FDFAF4"/>
      </a:lt2>
      <a:accent1>
        <a:srgbClr val="F4AA32"/>
      </a:accent1>
      <a:accent2>
        <a:srgbClr val="85CDBC"/>
      </a:accent2>
      <a:accent3>
        <a:srgbClr val="D1422E"/>
      </a:accent3>
      <a:accent4>
        <a:srgbClr val="592033"/>
      </a:accent4>
      <a:accent5>
        <a:srgbClr val="1A0F41"/>
      </a:accent5>
      <a:accent6>
        <a:srgbClr val="E38E82"/>
      </a:accent6>
      <a:hlink>
        <a:srgbClr val="1155C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