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7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A918C03-5527-4491-B576-DCA145F4DE2D}">
  <a:tblStyle styleId="{CA918C03-5527-4491-B576-DCA145F4DE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285265ac376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" name="Google Shape;46;g285265ac376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5612e52008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5612e52008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AutoNum type="arabicParenR"/>
            </a:pPr>
            <a:r>
              <a:rPr lang="en-GB"/>
              <a:t>print()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AutoNum type="arabicParenR"/>
            </a:pPr>
            <a:r>
              <a:rPr lang="en-GB"/>
              <a:t>print("Code for Schools")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dbb793272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dbb793272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6488db4f5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6488db4f5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4dbb793272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4dbb793272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4dbbe47ee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4dbbe47ee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4dbb793272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4dbb793272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4dbb793272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4dbb793272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4dbb793272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4dbb793272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85265ac376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85265ac376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73cb0ccc7b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73cb0ccc7b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73cb0ccc7b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273cb0ccc7b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73cb0ccc7b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73cb0ccc7b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4dbb793272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4dbb793272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4dbb793272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4dbb793272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4dbbe47eea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4dbbe47eea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d2db5b92df_7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d2db5b92df_7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1c31b71aa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31c31b71aa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4dbbe47eea_0_4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4dbbe47eea_0_4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4dbbe47eea_0_4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4dbbe47eea_0_4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df1e639e34_0_3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2df1e639e34_0_3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1b0cdaee45_2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1b0cdaee45_2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1b0cdaee45_2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31b0cdaee45_2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f3ef33822d_0_3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f3ef33822d_0_3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31b0cdaee45_2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31b0cdaee45_2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df1e639e34_0_3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Google Shape;283;g2df1e639e34_0_3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27fa0c93d23_0_2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27fa0c93d23_0_2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31b0cdaee45_2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31b0cdaee45_2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27fa0c93d23_0_3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27fa0c93d23_0_3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7fa0c93d23_0_3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27fa0c93d23_0_3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31b0cdaee45_2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Google Shape;338;g31b0cdaee45_2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276c9f5887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276c9f5887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d2db5b92df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gd2db5b92df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Students would have seen the following functions in the slides and/or worksheets: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en-GB">
                <a:solidFill>
                  <a:schemeClr val="dk1"/>
                </a:solidFill>
              </a:rPr>
              <a:t>print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en-GB">
                <a:solidFill>
                  <a:schemeClr val="dk1"/>
                </a:solidFill>
              </a:rPr>
              <a:t>input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en-GB">
                <a:solidFill>
                  <a:schemeClr val="dk1"/>
                </a:solidFill>
              </a:rPr>
              <a:t>sleep (on the worksheet)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-"/>
            </a:pPr>
            <a:r>
              <a:rPr lang="en-GB">
                <a:solidFill>
                  <a:schemeClr val="dk1"/>
                </a:solidFill>
              </a:rPr>
              <a:t>slowPrint (on the worksheet)</a:t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285265ac376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285265ac376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blank">
  <p:cSld name="BLANK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0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Relationship Id="rId5" Type="http://schemas.openxmlformats.org/officeDocument/2006/relationships/hyperlink" Target="https://csinschools.io/introv2/0201d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csinschools.io/introv2/0201d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10.png"/><Relationship Id="rId6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201v" TargetMode="External"/><Relationship Id="rId11" Type="http://schemas.openxmlformats.org/officeDocument/2006/relationships/image" Target="../media/image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81958?share=copy#t=0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201s" TargetMode="External"/><Relationship Id="rId7" Type="http://schemas.openxmlformats.org/officeDocument/2006/relationships/hyperlink" Target="https://csinschools.io/convert.php?tag=introv2/0201s&amp;format=pdf" TargetMode="External"/><Relationship Id="rId8" Type="http://schemas.openxmlformats.org/officeDocument/2006/relationships/hyperlink" Target="https://csinschools.io/convert.php?tag=introv2/0201s&amp;format=pptx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csinschools.io/intro/0201e" TargetMode="External"/><Relationship Id="rId4" Type="http://schemas.openxmlformats.org/officeDocument/2006/relationships/hyperlink" Target="https://csinschools.io/intro/2w" TargetMode="External"/><Relationship Id="rId5" Type="http://schemas.openxmlformats.org/officeDocument/2006/relationships/hyperlink" Target="https://csinschools.io/intro/2w/docx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csinschools.io/introv2/0201ws" TargetMode="External"/><Relationship Id="rId4" Type="http://schemas.openxmlformats.org/officeDocument/2006/relationships/hyperlink" Target="https://csinschools.io/introv2/0201ws" TargetMode="External"/><Relationship Id="rId5" Type="http://schemas.openxmlformats.org/officeDocument/2006/relationships/hyperlink" Target="https://csinschools.io/convert.php?tag=introv2/0201ws&amp;format=pdf" TargetMode="External"/><Relationship Id="rId6" Type="http://schemas.openxmlformats.org/officeDocument/2006/relationships/hyperlink" Target="https://csinschools.io/convert.php?tag=introv2/0201ws&amp;format=docx" TargetMode="External"/><Relationship Id="rId7" Type="http://schemas.openxmlformats.org/officeDocument/2006/relationships/image" Target="../media/image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png"/><Relationship Id="rId4" Type="http://schemas.openxmlformats.org/officeDocument/2006/relationships/hyperlink" Target="https://youtu.be/E0COqvXhP-Y" TargetMode="External"/><Relationship Id="rId11" Type="http://schemas.openxmlformats.org/officeDocument/2006/relationships/image" Target="../media/image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85987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205s" TargetMode="External"/><Relationship Id="rId7" Type="http://schemas.openxmlformats.org/officeDocument/2006/relationships/hyperlink" Target="https://csinschools.io/convert.php?tag=introv2/0205s&amp;format=pdf" TargetMode="External"/><Relationship Id="rId8" Type="http://schemas.openxmlformats.org/officeDocument/2006/relationships/hyperlink" Target="https://csinschools.io/convert.php?tag=introv2/0205s&amp;format=pptx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7.png"/><Relationship Id="rId4" Type="http://schemas.openxmlformats.org/officeDocument/2006/relationships/hyperlink" Target="https://youtu.be/qyoG3Ad6IqI" TargetMode="External"/><Relationship Id="rId11" Type="http://schemas.openxmlformats.org/officeDocument/2006/relationships/image" Target="../media/image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88462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204s" TargetMode="External"/><Relationship Id="rId7" Type="http://schemas.openxmlformats.org/officeDocument/2006/relationships/hyperlink" Target="https://csinschools.io/convert.php?tag=introv2/0204s&amp;format=pdf" TargetMode="External"/><Relationship Id="rId8" Type="http://schemas.openxmlformats.org/officeDocument/2006/relationships/hyperlink" Target="https://csinschools.io/convert.php?tag=introv2/0204s&amp;format=pptx" TargetMode="Externa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png"/><Relationship Id="rId4" Type="http://schemas.openxmlformats.org/officeDocument/2006/relationships/hyperlink" Target="https://csinschools.io/introv2/0201e" TargetMode="External"/><Relationship Id="rId5" Type="http://schemas.openxmlformats.org/officeDocument/2006/relationships/image" Target="../media/image2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9.png"/><Relationship Id="rId4" Type="http://schemas.openxmlformats.org/officeDocument/2006/relationships/hyperlink" Target="https://youtu.be/BXoaJcJSk1g" TargetMode="External"/><Relationship Id="rId11" Type="http://schemas.openxmlformats.org/officeDocument/2006/relationships/image" Target="../media/image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manage/videos/1035892934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206s" TargetMode="External"/><Relationship Id="rId7" Type="http://schemas.openxmlformats.org/officeDocument/2006/relationships/hyperlink" Target="https://csinschools.io/convert.php?tag=introv2/0206s&amp;format=pdf" TargetMode="External"/><Relationship Id="rId8" Type="http://schemas.openxmlformats.org/officeDocument/2006/relationships/hyperlink" Target="https://csinschools.io/convert.php?tag=introv2/0206s&amp;format=pptx" TargetMode="Externa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hyperlink" Target="https://csinschools.io/introv2/0201ws" TargetMode="External"/><Relationship Id="rId5" Type="http://schemas.openxmlformats.org/officeDocument/2006/relationships/hyperlink" Target="https://csinschools.io/convert.php?tag=introv2/0201ws&amp;format=pdf" TargetMode="External"/><Relationship Id="rId6" Type="http://schemas.openxmlformats.org/officeDocument/2006/relationships/hyperlink" Target="https://csinschools.io/convert.php?tag=introv2/0201ws&amp;format=docx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2.png"/><Relationship Id="rId4" Type="http://schemas.openxmlformats.org/officeDocument/2006/relationships/hyperlink" Target="https://csinschools.io/introv2/0202e" TargetMode="External"/><Relationship Id="rId9" Type="http://schemas.openxmlformats.org/officeDocument/2006/relationships/hyperlink" Target="https://csinschools.io/convert.php?tag=introv2/0201ws&amp;format=docx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25.png"/><Relationship Id="rId7" Type="http://schemas.openxmlformats.org/officeDocument/2006/relationships/hyperlink" Target="https://csinschools.io/introv2/0201ws" TargetMode="External"/><Relationship Id="rId8" Type="http://schemas.openxmlformats.org/officeDocument/2006/relationships/hyperlink" Target="https://csinschools.io/convert.php?tag=introv2/0201ws&amp;format=pdf" TargetMode="Externa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png"/><Relationship Id="rId4" Type="http://schemas.openxmlformats.org/officeDocument/2006/relationships/hyperlink" Target="https://youtu.be/6jx6SEV2HJE" TargetMode="External"/><Relationship Id="rId11" Type="http://schemas.openxmlformats.org/officeDocument/2006/relationships/image" Target="../media/image5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94682?share=copy#t=0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207s" TargetMode="External"/><Relationship Id="rId7" Type="http://schemas.openxmlformats.org/officeDocument/2006/relationships/hyperlink" Target="https://csinschools.io/convert.php?tag=introv2/0207s&amp;format=pdf" TargetMode="External"/><Relationship Id="rId8" Type="http://schemas.openxmlformats.org/officeDocument/2006/relationships/hyperlink" Target="https://csinschools.io/convert.php?tag=introv2/0207s&amp;format=pptx" TargetMode="Externa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2.png"/><Relationship Id="rId4" Type="http://schemas.openxmlformats.org/officeDocument/2006/relationships/hyperlink" Target="https://csinschools.io/introv2/0203e" TargetMode="External"/><Relationship Id="rId9" Type="http://schemas.openxmlformats.org/officeDocument/2006/relationships/hyperlink" Target="https://csinschools.io/convert.php?tag=introv2/0201ws&amp;format=docx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27.png"/><Relationship Id="rId7" Type="http://schemas.openxmlformats.org/officeDocument/2006/relationships/hyperlink" Target="https://csinschools.io/introv2/0201ws" TargetMode="External"/><Relationship Id="rId8" Type="http://schemas.openxmlformats.org/officeDocument/2006/relationships/hyperlink" Target="https://csinschools.io/convert.php?tag=introv2/0201ws&amp;format=pdf" TargetMode="Externa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2.png"/><Relationship Id="rId4" Type="http://schemas.openxmlformats.org/officeDocument/2006/relationships/hyperlink" Target="https://csinschools.io/introv2/0204e" TargetMode="External"/><Relationship Id="rId9" Type="http://schemas.openxmlformats.org/officeDocument/2006/relationships/hyperlink" Target="https://csinschools.io/convert.php?tag=introv2/0201ws&amp;format=docx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17.png"/><Relationship Id="rId7" Type="http://schemas.openxmlformats.org/officeDocument/2006/relationships/hyperlink" Target="https://csinschools.io/introv2/0201ws" TargetMode="External"/><Relationship Id="rId8" Type="http://schemas.openxmlformats.org/officeDocument/2006/relationships/hyperlink" Target="https://csinschools.io/convert.php?tag=introv2/0201ws&amp;format=pdf" TargetMode="Externa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2.png"/><Relationship Id="rId4" Type="http://schemas.openxmlformats.org/officeDocument/2006/relationships/hyperlink" Target="https://csinschools.io/introv2/0205e" TargetMode="External"/><Relationship Id="rId5" Type="http://schemas.openxmlformats.org/officeDocument/2006/relationships/image" Target="../media/image2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4.png"/><Relationship Id="rId4" Type="http://schemas.openxmlformats.org/officeDocument/2006/relationships/image" Target="../media/image1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3"/>
                </a:solidFill>
              </a:rPr>
              <a:t>Lesson 2</a:t>
            </a:r>
            <a:endParaRPr/>
          </a:p>
        </p:txBody>
      </p:sp>
      <p:sp>
        <p:nvSpPr>
          <p:cNvPr id="49" name="Google Shape;49;p11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Blank Spaces and Pauses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5" name="Google Shape;55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is the function you use to display text onto the screen?</a:t>
            </a:r>
            <a:endParaRPr/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-GB"/>
              <a:t>What would you type to display </a:t>
            </a:r>
            <a:br>
              <a:rPr lang="en-GB"/>
            </a:br>
            <a:r>
              <a:rPr b="1" lang="en-GB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Code for Schools</a:t>
            </a:r>
            <a:r>
              <a:rPr lang="en-GB"/>
              <a:t> </a:t>
            </a:r>
            <a:br>
              <a:rPr lang="en-GB"/>
            </a:br>
            <a:r>
              <a:rPr lang="en-GB"/>
              <a:t>on the screen?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1" name="Google Shape;61;p13"/>
          <p:cNvSpPr txBox="1"/>
          <p:nvPr>
            <p:ph idx="1" type="body"/>
          </p:nvPr>
        </p:nvSpPr>
        <p:spPr>
          <a:xfrm>
            <a:off x="311700" y="1152475"/>
            <a:ext cx="789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By the end of </a:t>
            </a:r>
            <a:r>
              <a:rPr lang="en-GB"/>
              <a:t>this</a:t>
            </a:r>
            <a:r>
              <a:rPr lang="en-GB"/>
              <a:t>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understand how spaces and lines are used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write Python programs with multiple lines of code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use </a:t>
            </a:r>
            <a:r>
              <a:rPr lang="en-GB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()</a:t>
            </a:r>
            <a:r>
              <a:rPr lang="en-GB"/>
              <a:t> in my programs to pause, and wait for the </a:t>
            </a:r>
            <a:r>
              <a:rPr b="1" lang="en-GB"/>
              <a:t>[</a:t>
            </a:r>
            <a:r>
              <a:rPr b="1" lang="en-GB">
                <a:latin typeface="Roboto Mono"/>
                <a:ea typeface="Roboto Mono"/>
                <a:cs typeface="Roboto Mono"/>
                <a:sym typeface="Roboto Mono"/>
              </a:rPr>
              <a:t>ENTER]</a:t>
            </a:r>
            <a:r>
              <a:rPr lang="en-GB"/>
              <a:t> key to be pressed before continuing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Python Reference Sheet</a:t>
            </a:r>
            <a:endParaRPr/>
          </a:p>
        </p:txBody>
      </p:sp>
      <p:grpSp>
        <p:nvGrpSpPr>
          <p:cNvPr id="67" name="Google Shape;67;p14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68" name="Google Shape;68;p1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" name="Google Shape;69;p14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-GB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-GB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70" name="Google Shape;7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>
            <a:off x="311700" y="445025"/>
            <a:ext cx="845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Demo 02.01: </a:t>
            </a:r>
            <a:r>
              <a:rPr lang="en-GB"/>
              <a:t>Would you like to see a magic trick?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1525" y="2299302"/>
            <a:ext cx="1334106" cy="1334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4524844" y="1334225"/>
            <a:ext cx="1334106" cy="1334099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 txBox="1"/>
          <p:nvPr>
            <p:ph idx="1" type="body"/>
          </p:nvPr>
        </p:nvSpPr>
        <p:spPr>
          <a:xfrm>
            <a:off x="988800" y="3801125"/>
            <a:ext cx="7147800" cy="9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Click here and run the program</a:t>
            </a:r>
            <a:endParaRPr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>
            <p:ph idx="1" type="body"/>
          </p:nvPr>
        </p:nvSpPr>
        <p:spPr>
          <a:xfrm>
            <a:off x="988800" y="3801125"/>
            <a:ext cx="7147800" cy="9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Click here and run the program</a:t>
            </a:r>
            <a:endParaRPr b="1"/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1525" y="2299302"/>
            <a:ext cx="1334106" cy="1334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4524844" y="1334225"/>
            <a:ext cx="1334106" cy="133409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/>
          <p:nvPr>
            <p:ph type="title"/>
          </p:nvPr>
        </p:nvSpPr>
        <p:spPr>
          <a:xfrm>
            <a:off x="311700" y="445025"/>
            <a:ext cx="845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Demo 02.01: Would you like to see a magic trick?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7" name="Google Shape;87;p16"/>
          <p:cNvSpPr/>
          <p:nvPr/>
        </p:nvSpPr>
        <p:spPr>
          <a:xfrm>
            <a:off x="448625" y="3269250"/>
            <a:ext cx="15999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Did you </a:t>
            </a:r>
            <a:r>
              <a:rPr b="1" lang="en-GB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figure it out?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7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95" name="Google Shape;95;p17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6" name="Google Shape;96;p1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-GB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7" name="Google Shape;97;p17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Notice all the blank lines?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8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04" name="Google Shape;104;p18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5" name="Google Shape;105;p18"/>
          <p:cNvSpPr/>
          <p:nvPr/>
        </p:nvSpPr>
        <p:spPr>
          <a:xfrm>
            <a:off x="548549" y="154637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8"/>
          <p:cNvSpPr/>
          <p:nvPr/>
        </p:nvSpPr>
        <p:spPr>
          <a:xfrm>
            <a:off x="548549" y="1876990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8"/>
          <p:cNvSpPr/>
          <p:nvPr/>
        </p:nvSpPr>
        <p:spPr>
          <a:xfrm>
            <a:off x="548549" y="2530524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8"/>
          <p:cNvSpPr/>
          <p:nvPr/>
        </p:nvSpPr>
        <p:spPr>
          <a:xfrm>
            <a:off x="548549" y="285468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8"/>
          <p:cNvSpPr/>
          <p:nvPr/>
        </p:nvSpPr>
        <p:spPr>
          <a:xfrm>
            <a:off x="548549" y="350176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8"/>
          <p:cNvSpPr/>
          <p:nvPr/>
        </p:nvSpPr>
        <p:spPr>
          <a:xfrm>
            <a:off x="548549" y="4150088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8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Notice all the blank lines?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9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8" name="Google Shape;118;p19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19" name="Google Shape;119;p19"/>
          <p:cNvSpPr/>
          <p:nvPr/>
        </p:nvSpPr>
        <p:spPr>
          <a:xfrm>
            <a:off x="548549" y="154637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9"/>
          <p:cNvSpPr/>
          <p:nvPr/>
        </p:nvSpPr>
        <p:spPr>
          <a:xfrm>
            <a:off x="548549" y="1876990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9"/>
          <p:cNvSpPr/>
          <p:nvPr/>
        </p:nvSpPr>
        <p:spPr>
          <a:xfrm>
            <a:off x="548549" y="2530524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9"/>
          <p:cNvSpPr/>
          <p:nvPr/>
        </p:nvSpPr>
        <p:spPr>
          <a:xfrm>
            <a:off x="548549" y="285468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9"/>
          <p:cNvSpPr/>
          <p:nvPr/>
        </p:nvSpPr>
        <p:spPr>
          <a:xfrm>
            <a:off x="548549" y="350176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9"/>
          <p:cNvSpPr/>
          <p:nvPr/>
        </p:nvSpPr>
        <p:spPr>
          <a:xfrm>
            <a:off x="548549" y="4150088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9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Notice all the blank lines?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How important do you think they are?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20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2" name="Google Shape;132;p20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33" name="Google Shape;133;p20"/>
          <p:cNvSpPr/>
          <p:nvPr/>
        </p:nvSpPr>
        <p:spPr>
          <a:xfrm>
            <a:off x="548549" y="154637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20"/>
          <p:cNvSpPr/>
          <p:nvPr/>
        </p:nvSpPr>
        <p:spPr>
          <a:xfrm>
            <a:off x="548549" y="1876990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20"/>
          <p:cNvSpPr/>
          <p:nvPr/>
        </p:nvSpPr>
        <p:spPr>
          <a:xfrm>
            <a:off x="548549" y="2530524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0"/>
          <p:cNvSpPr/>
          <p:nvPr/>
        </p:nvSpPr>
        <p:spPr>
          <a:xfrm>
            <a:off x="548549" y="285468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0"/>
          <p:cNvSpPr/>
          <p:nvPr/>
        </p:nvSpPr>
        <p:spPr>
          <a:xfrm>
            <a:off x="548549" y="350176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0"/>
          <p:cNvSpPr/>
          <p:nvPr/>
        </p:nvSpPr>
        <p:spPr>
          <a:xfrm>
            <a:off x="548549" y="4150088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0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Notice all the blank lines?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How important do you think they are?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If we took them all out…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1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6" name="Google Shape;146;p21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47" name="Google Shape;147;p21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Notice all the blank lines?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How important do you think they are?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If we took them all out…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2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22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4" name="Google Shape;154;p22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Notice all the blank lines?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How important do you think they are?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If we took them all out…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Would the program still work??</a:t>
            </a:r>
            <a:endParaRPr/>
          </a:p>
        </p:txBody>
      </p:sp>
      <p:sp>
        <p:nvSpPr>
          <p:cNvPr id="155" name="Google Shape;155;p22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3"/>
          <p:cNvSpPr txBox="1"/>
          <p:nvPr>
            <p:ph idx="1" type="body"/>
          </p:nvPr>
        </p:nvSpPr>
        <p:spPr>
          <a:xfrm>
            <a:off x="4667425" y="1103550"/>
            <a:ext cx="4309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Notice all the blank lines?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How important do you think they are?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If we took them all out…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Would the program still work??</a:t>
            </a:r>
            <a:endParaRPr/>
          </a:p>
        </p:txBody>
      </p:sp>
      <p:sp>
        <p:nvSpPr>
          <p:cNvPr id="161" name="Google Shape;161;p23"/>
          <p:cNvSpPr/>
          <p:nvPr/>
        </p:nvSpPr>
        <p:spPr>
          <a:xfrm>
            <a:off x="311700" y="11479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3"/>
          <p:cNvSpPr txBox="1"/>
          <p:nvPr>
            <p:ph type="title"/>
          </p:nvPr>
        </p:nvSpPr>
        <p:spPr>
          <a:xfrm>
            <a:off x="311700" y="445025"/>
            <a:ext cx="485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a look at the code...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3" name="Google Shape;163;p23"/>
          <p:cNvSpPr txBox="1"/>
          <p:nvPr/>
        </p:nvSpPr>
        <p:spPr>
          <a:xfrm>
            <a:off x="471600" y="13170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pic>
        <p:nvPicPr>
          <p:cNvPr id="164" name="Google Shape;16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3338" y="1892525"/>
            <a:ext cx="2315800" cy="231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Spaces in Python code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0" name="Google Shape;170;p24"/>
          <p:cNvSpPr txBox="1"/>
          <p:nvPr>
            <p:ph idx="1" type="body"/>
          </p:nvPr>
        </p:nvSpPr>
        <p:spPr>
          <a:xfrm>
            <a:off x="311700" y="1152475"/>
            <a:ext cx="8232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 some cases</a:t>
            </a:r>
            <a:r>
              <a:rPr lang="en-GB"/>
              <a:t>, Python </a:t>
            </a:r>
            <a:r>
              <a:rPr b="1" lang="en-GB">
                <a:solidFill>
                  <a:srgbClr val="032F62"/>
                </a:solidFill>
              </a:rPr>
              <a:t>ignores</a:t>
            </a:r>
            <a:r>
              <a:rPr lang="en-GB"/>
              <a:t> spaces and blank lines in your code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 code, we refer to spaces and blank lines as </a:t>
            </a:r>
            <a:r>
              <a:rPr b="1" lang="en-GB">
                <a:solidFill>
                  <a:srgbClr val="E93761"/>
                </a:solidFill>
              </a:rPr>
              <a:t>whitespace</a:t>
            </a:r>
            <a:endParaRPr b="1">
              <a:solidFill>
                <a:srgbClr val="E9376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Why would you add </a:t>
            </a:r>
            <a:r>
              <a:rPr b="1" lang="en-GB">
                <a:solidFill>
                  <a:srgbClr val="E93761"/>
                </a:solidFill>
              </a:rPr>
              <a:t>whitespace</a:t>
            </a:r>
            <a:r>
              <a:rPr lang="en-GB"/>
              <a:t> to your code?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Spaces in Python code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6" name="Google Shape;176;p25"/>
          <p:cNvSpPr txBox="1"/>
          <p:nvPr>
            <p:ph idx="1" type="body"/>
          </p:nvPr>
        </p:nvSpPr>
        <p:spPr>
          <a:xfrm>
            <a:off x="311700" y="1152475"/>
            <a:ext cx="7504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Why would you add </a:t>
            </a:r>
            <a:r>
              <a:rPr b="1" lang="en-GB">
                <a:solidFill>
                  <a:srgbClr val="E93761"/>
                </a:solidFill>
              </a:rPr>
              <a:t>whitespace</a:t>
            </a:r>
            <a:r>
              <a:rPr lang="en-GB"/>
              <a:t> to your code?</a:t>
            </a:r>
            <a:endParaRPr/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It makes it </a:t>
            </a:r>
            <a:r>
              <a:rPr b="1" lang="en-GB" sz="1600">
                <a:solidFill>
                  <a:srgbClr val="25326F"/>
                </a:solidFill>
              </a:rPr>
              <a:t>easier for you to read</a:t>
            </a:r>
            <a:r>
              <a:rPr lang="en-GB" sz="1600"/>
              <a:t> your own code</a:t>
            </a:r>
            <a:endParaRPr sz="1600"/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You </a:t>
            </a:r>
            <a:r>
              <a:rPr b="1" lang="en-GB" sz="1600">
                <a:solidFill>
                  <a:srgbClr val="9900FF"/>
                </a:solidFill>
              </a:rPr>
              <a:t>may forget</a:t>
            </a:r>
            <a:r>
              <a:rPr lang="en-GB" sz="1600"/>
              <a:t> what your own program does over time, and good layout helps you figure it out again</a:t>
            </a:r>
            <a:endParaRPr sz="1600"/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It also helps </a:t>
            </a:r>
            <a:r>
              <a:rPr b="1" lang="en-GB" sz="1600"/>
              <a:t>other people read</a:t>
            </a:r>
            <a:r>
              <a:rPr lang="en-GB" sz="1600"/>
              <a:t> your code. Companies such as Amazon, Google and Microsoft have rules about how their code should look</a:t>
            </a:r>
            <a:endParaRPr sz="1600"/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b="1" lang="en-GB" sz="1600">
                <a:solidFill>
                  <a:srgbClr val="E93761"/>
                </a:solidFill>
              </a:rPr>
              <a:t>Your teacher</a:t>
            </a:r>
            <a:r>
              <a:rPr lang="en-GB" sz="1600"/>
              <a:t> will appreciate you making your code readable!</a:t>
            </a:r>
            <a:endParaRPr sz="16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6"/>
          <p:cNvSpPr/>
          <p:nvPr/>
        </p:nvSpPr>
        <p:spPr>
          <a:xfrm>
            <a:off x="4653075" y="11390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6"/>
          <p:cNvSpPr/>
          <p:nvPr/>
        </p:nvSpPr>
        <p:spPr>
          <a:xfrm>
            <a:off x="919275" y="11390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These programs are the same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4" name="Google Shape;184;p26"/>
          <p:cNvSpPr txBox="1"/>
          <p:nvPr/>
        </p:nvSpPr>
        <p:spPr>
          <a:xfrm>
            <a:off x="1079175" y="13081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85" name="Google Shape;185;p26"/>
          <p:cNvSpPr/>
          <p:nvPr/>
        </p:nvSpPr>
        <p:spPr>
          <a:xfrm>
            <a:off x="1156124" y="153747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26"/>
          <p:cNvSpPr/>
          <p:nvPr/>
        </p:nvSpPr>
        <p:spPr>
          <a:xfrm>
            <a:off x="1156124" y="1868090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26"/>
          <p:cNvSpPr/>
          <p:nvPr/>
        </p:nvSpPr>
        <p:spPr>
          <a:xfrm>
            <a:off x="1156124" y="2521624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6"/>
          <p:cNvSpPr/>
          <p:nvPr/>
        </p:nvSpPr>
        <p:spPr>
          <a:xfrm>
            <a:off x="1156124" y="284578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26"/>
          <p:cNvSpPr/>
          <p:nvPr/>
        </p:nvSpPr>
        <p:spPr>
          <a:xfrm>
            <a:off x="1156124" y="3492865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26"/>
          <p:cNvSpPr/>
          <p:nvPr/>
        </p:nvSpPr>
        <p:spPr>
          <a:xfrm>
            <a:off x="1156124" y="4141188"/>
            <a:ext cx="3048300" cy="148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6"/>
          <p:cNvSpPr txBox="1"/>
          <p:nvPr/>
        </p:nvSpPr>
        <p:spPr>
          <a:xfrm>
            <a:off x="4812975" y="13081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</a:t>
            </a: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7"/>
          <p:cNvSpPr/>
          <p:nvPr/>
        </p:nvSpPr>
        <p:spPr>
          <a:xfrm>
            <a:off x="4653075" y="11390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7"/>
          <p:cNvSpPr/>
          <p:nvPr/>
        </p:nvSpPr>
        <p:spPr>
          <a:xfrm>
            <a:off x="919275" y="1139050"/>
            <a:ext cx="3577200" cy="3648600"/>
          </a:xfrm>
          <a:prstGeom prst="roundRect">
            <a:avLst>
              <a:gd fmla="val 2560" name="adj"/>
            </a:avLst>
          </a:prstGeom>
          <a:solidFill>
            <a:srgbClr val="FAFAFA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These programs are the same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9" name="Google Shape;199;p27"/>
          <p:cNvSpPr txBox="1"/>
          <p:nvPr/>
        </p:nvSpPr>
        <p:spPr>
          <a:xfrm>
            <a:off x="1079175" y="13081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99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99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99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99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99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99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00" name="Google Shape;200;p27"/>
          <p:cNvSpPr txBox="1"/>
          <p:nvPr/>
        </p:nvSpPr>
        <p:spPr>
          <a:xfrm>
            <a:off x="4812975" y="1308125"/>
            <a:ext cx="3417300" cy="32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"I am going to do a magic trick"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"Secretly pick one of the cards below.."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"K\u2664 J\u2667 Q\u2661 J\u2662"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"\nYou got it? Don't tell anyone!"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"\nNow... Your card will disappear!"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"Continue focusing on your card!"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"Can you now find your card below?"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"J\u2664 K\u2667 Q\u2662 J\u2661 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continue]"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"\nIt's magic.....!"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8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-GB" sz="800">
                <a:solidFill>
                  <a:srgbClr val="A31515"/>
                </a:solidFill>
                <a:latin typeface="Roboto Mono"/>
                <a:ea typeface="Roboto Mono"/>
                <a:cs typeface="Roboto Mono"/>
                <a:sym typeface="Roboto Mono"/>
              </a:rPr>
              <a:t>"[Press enter to end]"</a:t>
            </a:r>
            <a:r>
              <a:rPr lang="en-GB" sz="8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b="1" sz="800">
              <a:solidFill>
                <a:srgbClr val="EEFF4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01" name="Google Shape;201;p27"/>
          <p:cNvSpPr/>
          <p:nvPr/>
        </p:nvSpPr>
        <p:spPr>
          <a:xfrm>
            <a:off x="1156125" y="2367102"/>
            <a:ext cx="3048300" cy="934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2"/>
            <a:ext cx="5777300" cy="317923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07" name="Google Shape;207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3"/>
                </a:solidFill>
              </a:rPr>
              <a:t>When </a:t>
            </a:r>
            <a:r>
              <a:rPr lang="en-GB">
                <a:solidFill>
                  <a:schemeClr val="accent3"/>
                </a:solidFill>
              </a:rPr>
              <a:t>Spaces in Python Code Matter!</a:t>
            </a:r>
            <a:endParaRPr/>
          </a:p>
        </p:txBody>
      </p:sp>
      <p:sp>
        <p:nvSpPr>
          <p:cNvPr id="208" name="Google Shape;208;p2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9" name="Google Shape;209;p2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1" name="Google Shape;211;p28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" name="Google Shape;212;p28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E9376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3" name="Google Shape;213;p28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Activity: Error messages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19" name="Google Shape;219;p29"/>
          <p:cNvSpPr txBox="1"/>
          <p:nvPr>
            <p:ph idx="1" type="body"/>
          </p:nvPr>
        </p:nvSpPr>
        <p:spPr>
          <a:xfrm>
            <a:off x="311700" y="1152475"/>
            <a:ext cx="6405900" cy="367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Believe it or not, your programs usually won’t work when you write them! </a:t>
            </a:r>
            <a:endParaRPr/>
          </a:p>
          <a:p>
            <a:pPr indent="-32258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 sz="1600"/>
              <a:t>It doesn’t matter how experienced you are, this always happens</a:t>
            </a:r>
            <a:endParaRPr sz="1600"/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A </a:t>
            </a:r>
            <a:r>
              <a:rPr b="1" lang="en-GB">
                <a:solidFill>
                  <a:srgbClr val="E93761"/>
                </a:solidFill>
              </a:rPr>
              <a:t>bug</a:t>
            </a:r>
            <a:r>
              <a:rPr lang="en-GB"/>
              <a:t> is something that goes wrong in your program</a:t>
            </a:r>
            <a:endParaRPr/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Sometimes, when something goes wrong, Python can detect it and tell you about it through </a:t>
            </a:r>
            <a:r>
              <a:rPr b="1" lang="en-GB">
                <a:solidFill>
                  <a:srgbClr val="E93761"/>
                </a:solidFill>
              </a:rPr>
              <a:t>error messages</a:t>
            </a:r>
            <a:endParaRPr b="1">
              <a:solidFill>
                <a:srgbClr val="E93761"/>
              </a:solidFill>
            </a:endParaRPr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In this exercise, we are going to get used to reading Python </a:t>
            </a:r>
            <a:r>
              <a:rPr b="1" lang="en-GB">
                <a:solidFill>
                  <a:srgbClr val="E93761"/>
                </a:solidFill>
              </a:rPr>
              <a:t>error messages </a:t>
            </a:r>
            <a:r>
              <a:rPr lang="en-GB"/>
              <a:t>by deliberately making mistakes!</a:t>
            </a:r>
            <a:endParaRPr/>
          </a:p>
        </p:txBody>
      </p:sp>
      <p:pic>
        <p:nvPicPr>
          <p:cNvPr id="220" name="Google Shape;22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2325" y="1478825"/>
            <a:ext cx="1534125" cy="1534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Activity: Buggy Code!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graphicFrame>
        <p:nvGraphicFramePr>
          <p:cNvPr id="226" name="Google Shape;226;p30"/>
          <p:cNvGraphicFramePr/>
          <p:nvPr/>
        </p:nvGraphicFramePr>
        <p:xfrm>
          <a:off x="387900" y="119801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{CA918C03-5527-4491-B576-DCA145F4DE2D}</a:tableStyleId>
              </a:tblPr>
              <a:tblGrid>
                <a:gridCol w="2200775"/>
                <a:gridCol w="2838125"/>
                <a:gridCol w="2947625"/>
              </a:tblGrid>
              <a:tr h="374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oboto"/>
                          <a:ea typeface="Roboto"/>
                          <a:cs typeface="Roboto"/>
                          <a:sym typeface="Roboto"/>
                        </a:rPr>
                        <a:t>Copy this code line into the editor</a:t>
                      </a:r>
                      <a:endParaRPr sz="1200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error message did you see displayed on the screen when you ran it?</a:t>
                      </a:r>
                      <a:endParaRPr sz="1200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oboto"/>
                          <a:ea typeface="Roboto"/>
                          <a:cs typeface="Roboto"/>
                          <a:sym typeface="Roboto"/>
                        </a:rPr>
                        <a:t>(Some of the code may actually work!)</a:t>
                      </a:r>
                      <a:endParaRPr sz="1200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did you type in to fix the code?</a:t>
                      </a:r>
                      <a:endParaRPr sz="1200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oboto"/>
                          <a:ea typeface="Roboto"/>
                          <a:cs typeface="Roboto"/>
                          <a:sym typeface="Roboto"/>
                        </a:rPr>
                        <a:t>(If the code works, you won’t need to type anything)</a:t>
                      </a:r>
                      <a:endParaRPr sz="1200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Roboto Mono"/>
                          <a:ea typeface="Roboto Mono"/>
                          <a:cs typeface="Roboto Mono"/>
                          <a:sym typeface="Roboto Mono"/>
                        </a:rPr>
                        <a:t>prit("Hello, world!")</a:t>
                      </a:r>
                      <a:endParaRPr sz="1100">
                        <a:latin typeface="Roboto Mono"/>
                        <a:ea typeface="Roboto Mono"/>
                        <a:cs typeface="Roboto Mono"/>
                        <a:sym typeface="Roboto Mono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Roboto Mono"/>
                          <a:ea typeface="Roboto Mono"/>
                          <a:cs typeface="Roboto Mono"/>
                          <a:sym typeface="Roboto Mono"/>
                        </a:rPr>
                        <a:t>NameError: name 'prit' is not defined</a:t>
                      </a:r>
                      <a:endParaRPr sz="1200">
                        <a:latin typeface="Roboto Mono"/>
                        <a:ea typeface="Roboto Mono"/>
                        <a:cs typeface="Roboto Mono"/>
                        <a:sym typeface="Roboto Mono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Roboto Mono"/>
                          <a:ea typeface="Roboto Mono"/>
                          <a:cs typeface="Roboto Mono"/>
                          <a:sym typeface="Roboto Mono"/>
                        </a:rPr>
                        <a:t>print("Hello, world!")</a:t>
                      </a:r>
                      <a:endParaRPr sz="1200">
                        <a:latin typeface="Roboto Mono"/>
                        <a:ea typeface="Roboto Mono"/>
                        <a:cs typeface="Roboto Mono"/>
                        <a:sym typeface="Roboto Mono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ourier New"/>
                        <a:ea typeface="Courier New"/>
                        <a:cs typeface="Courier New"/>
                        <a:sym typeface="Courier New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ourier New"/>
                        <a:ea typeface="Courier New"/>
                        <a:cs typeface="Courier New"/>
                        <a:sym typeface="Courier New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ourier New"/>
                        <a:ea typeface="Courier New"/>
                        <a:cs typeface="Courier New"/>
                        <a:sym typeface="Courier New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ourier New"/>
                        <a:ea typeface="Courier New"/>
                        <a:cs typeface="Courier New"/>
                        <a:sym typeface="Courier New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ourier New"/>
                        <a:ea typeface="Courier New"/>
                        <a:cs typeface="Courier New"/>
                        <a:sym typeface="Courier New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ourier New"/>
                        <a:ea typeface="Courier New"/>
                        <a:cs typeface="Courier New"/>
                        <a:sym typeface="Courier New"/>
                      </a:endParaRPr>
                    </a:p>
                  </a:txBody>
                  <a:tcPr marT="88900" marB="88900" marR="88900" marL="88900">
                    <a:lnL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27" name="Google Shape;227;p30"/>
          <p:cNvSpPr txBox="1"/>
          <p:nvPr/>
        </p:nvSpPr>
        <p:spPr>
          <a:xfrm>
            <a:off x="311700" y="3619800"/>
            <a:ext cx="5881800" cy="50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Complete the coding task:</a:t>
            </a:r>
            <a:r>
              <a:rPr lang="en-GB" sz="18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3"/>
              </a:rPr>
              <a:t>02.01 - Buggy Code!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30"/>
          <p:cNvSpPr txBox="1"/>
          <p:nvPr>
            <p:ph idx="1" type="body"/>
          </p:nvPr>
        </p:nvSpPr>
        <p:spPr>
          <a:xfrm>
            <a:off x="311700" y="4195474"/>
            <a:ext cx="7498800" cy="50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You will also need to make a copy </a:t>
            </a:r>
            <a:r>
              <a:rPr lang="en-GB"/>
              <a:t>of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this</a:t>
            </a:r>
            <a:r>
              <a:rPr lang="en-GB"/>
              <a:t> worksheet (</a:t>
            </a:r>
            <a:r>
              <a:rPr lang="en-GB" u="sng">
                <a:solidFill>
                  <a:schemeClr val="hlink"/>
                </a:solidFill>
                <a:hlinkClick r:id="rId5"/>
              </a:rPr>
              <a:t>Microsoft Version</a:t>
            </a:r>
            <a:r>
              <a:rPr lang="en-GB"/>
              <a:t>)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Worksheet Activity</a:t>
            </a:r>
            <a:endParaRPr/>
          </a:p>
        </p:txBody>
      </p:sp>
      <p:sp>
        <p:nvSpPr>
          <p:cNvPr id="234" name="Google Shape;234;p31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Complete Question 1</a:t>
            </a:r>
            <a:r>
              <a:rPr lang="en-GB" u="sng">
                <a:solidFill>
                  <a:schemeClr val="hlink"/>
                </a:solidFill>
                <a:hlinkClick r:id="rId4"/>
              </a:rPr>
              <a:t> &amp; 2</a:t>
            </a:r>
            <a:br>
              <a:rPr lang="en-GB"/>
            </a:br>
            <a:r>
              <a:rPr lang="en-GB" sz="1000">
                <a:solidFill>
                  <a:schemeClr val="dk1"/>
                </a:solidFill>
              </a:rPr>
              <a:t>(</a:t>
            </a:r>
            <a:r>
              <a:rPr lang="en-GB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-GB" sz="1000">
                <a:solidFill>
                  <a:schemeClr val="dk1"/>
                </a:solidFill>
              </a:rPr>
              <a:t>, </a:t>
            </a:r>
            <a:r>
              <a:rPr lang="en-GB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-GB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235" name="Google Shape;235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2"/>
            <a:ext cx="5777300" cy="317923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41" name="Google Shape;241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Displaying Blank Lines</a:t>
            </a:r>
            <a:endParaRPr/>
          </a:p>
        </p:txBody>
      </p:sp>
      <p:sp>
        <p:nvSpPr>
          <p:cNvPr id="242" name="Google Shape;242;p32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3" name="Google Shape;243;p32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2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5" name="Google Shape;245;p32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6" name="Google Shape;246;p32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E9376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47" name="Google Shape;247;p32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3"/>
            <a:ext cx="5767091" cy="317922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53" name="Google Shape;253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Pausing Between Lines of Code</a:t>
            </a:r>
            <a:endParaRPr/>
          </a:p>
        </p:txBody>
      </p:sp>
      <p:sp>
        <p:nvSpPr>
          <p:cNvPr id="254" name="Google Shape;254;p33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55" name="Google Shape;255;p3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3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1:49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3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" name="Google Shape;258;p33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E9376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59" name="Google Shape;259;p33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Coding Activity: A Dramatic Poem Display</a:t>
            </a:r>
            <a:endParaRPr/>
          </a:p>
        </p:txBody>
      </p:sp>
      <p:pic>
        <p:nvPicPr>
          <p:cNvPr id="265" name="Google Shape;265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60362" y="1252875"/>
            <a:ext cx="3023300" cy="2605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4"/>
          <p:cNvSpPr/>
          <p:nvPr/>
        </p:nvSpPr>
        <p:spPr>
          <a:xfrm>
            <a:off x="3343080" y="1549378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7" name="Google Shape;267;p34"/>
          <p:cNvSpPr txBox="1"/>
          <p:nvPr/>
        </p:nvSpPr>
        <p:spPr>
          <a:xfrm>
            <a:off x="2720400" y="3858550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02.02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A Dramatic Poem Display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8" name="Google Shape;268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69888" y="1587913"/>
            <a:ext cx="1204225" cy="120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4"/>
            <a:ext cx="5777300" cy="318484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74" name="Google Shape;274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input() to Pause Until Enter is Pressed</a:t>
            </a:r>
            <a:endParaRPr/>
          </a:p>
        </p:txBody>
      </p:sp>
      <p:sp>
        <p:nvSpPr>
          <p:cNvPr id="275" name="Google Shape;275;p3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6" name="Google Shape;276;p3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2:02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8" name="Google Shape;278;p35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9" name="Google Shape;279;p35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80" name="Google Shape;280;p35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Worksheet Activity</a:t>
            </a:r>
            <a:endParaRPr/>
          </a:p>
        </p:txBody>
      </p:sp>
      <p:pic>
        <p:nvPicPr>
          <p:cNvPr id="286" name="Google Shape;28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36"/>
          <p:cNvSpPr txBox="1"/>
          <p:nvPr>
            <p:ph idx="1" type="body"/>
          </p:nvPr>
        </p:nvSpPr>
        <p:spPr>
          <a:xfrm>
            <a:off x="2556725" y="396895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Complete Question 3 &amp; 4</a:t>
            </a:r>
            <a:br>
              <a:rPr lang="en-GB"/>
            </a:br>
            <a:r>
              <a:rPr lang="en-GB" sz="1000">
                <a:solidFill>
                  <a:schemeClr val="dk1"/>
                </a:solidFill>
              </a:rPr>
              <a:t>(</a:t>
            </a:r>
            <a:r>
              <a:rPr lang="en-GB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-GB" sz="1000">
                <a:solidFill>
                  <a:schemeClr val="dk1"/>
                </a:solidFill>
              </a:rPr>
              <a:t>, </a:t>
            </a:r>
            <a:r>
              <a:rPr lang="en-GB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-GB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Coding Activity: </a:t>
            </a:r>
            <a:r>
              <a:rPr lang="en-GB"/>
              <a:t>Shopping Cart Confirmation</a:t>
            </a:r>
            <a:endParaRPr/>
          </a:p>
        </p:txBody>
      </p:sp>
      <p:sp>
        <p:nvSpPr>
          <p:cNvPr id="294" name="Google Shape;294;p37"/>
          <p:cNvSpPr/>
          <p:nvPr/>
        </p:nvSpPr>
        <p:spPr>
          <a:xfrm>
            <a:off x="54752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5" name="Google Shape;295;p37"/>
          <p:cNvSpPr txBox="1"/>
          <p:nvPr/>
        </p:nvSpPr>
        <p:spPr>
          <a:xfrm>
            <a:off x="4852525" y="39076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02.01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Shopping Cart Confirmation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6" name="Google Shape;296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37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8" name="Google Shape;298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6512" y="1636987"/>
            <a:ext cx="1204225" cy="1204225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7"/>
          <p:cNvSpPr txBox="1"/>
          <p:nvPr>
            <p:ph idx="1" type="body"/>
          </p:nvPr>
        </p:nvSpPr>
        <p:spPr>
          <a:xfrm>
            <a:off x="190700" y="404310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7"/>
              </a:rPr>
              <a:t>Complete Question 5</a:t>
            </a:r>
            <a:br>
              <a:rPr lang="en-GB"/>
            </a:br>
            <a:r>
              <a:rPr lang="en-GB" sz="1000">
                <a:solidFill>
                  <a:schemeClr val="dk1"/>
                </a:solidFill>
              </a:rPr>
              <a:t>(</a:t>
            </a:r>
            <a:r>
              <a:rPr lang="en-GB" sz="10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-GB" sz="1000">
                <a:solidFill>
                  <a:schemeClr val="dk1"/>
                </a:solidFill>
              </a:rPr>
              <a:t>, </a:t>
            </a:r>
            <a:r>
              <a:rPr lang="en-GB" sz="10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-GB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2"/>
            <a:ext cx="5777300" cy="318482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305" name="Google Shape;305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input() Let Users Type in Information</a:t>
            </a:r>
            <a:endParaRPr/>
          </a:p>
        </p:txBody>
      </p:sp>
      <p:sp>
        <p:nvSpPr>
          <p:cNvPr id="306" name="Google Shape;306;p3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07" name="Google Shape;307;p3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3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:14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9" name="Google Shape;309;p38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0" name="Google Shape;310;p38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11" name="Google Shape;311;p38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Coding Activity: TokTik Login</a:t>
            </a:r>
            <a:endParaRPr/>
          </a:p>
        </p:txBody>
      </p:sp>
      <p:sp>
        <p:nvSpPr>
          <p:cNvPr id="318" name="Google Shape;318;p39"/>
          <p:cNvSpPr/>
          <p:nvPr/>
        </p:nvSpPr>
        <p:spPr>
          <a:xfrm>
            <a:off x="54752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9" name="Google Shape;319;p39"/>
          <p:cNvSpPr txBox="1"/>
          <p:nvPr/>
        </p:nvSpPr>
        <p:spPr>
          <a:xfrm>
            <a:off x="4852525" y="39076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02.02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TokTik Login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20" name="Google Shape;320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39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22" name="Google Shape;322;p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26125" y="1661100"/>
            <a:ext cx="1156000" cy="115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9"/>
          <p:cNvSpPr txBox="1"/>
          <p:nvPr>
            <p:ph idx="1" type="body"/>
          </p:nvPr>
        </p:nvSpPr>
        <p:spPr>
          <a:xfrm>
            <a:off x="190700" y="404310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7"/>
              </a:rPr>
              <a:t>Complete Question 6</a:t>
            </a:r>
            <a:br>
              <a:rPr lang="en-GB"/>
            </a:br>
            <a:r>
              <a:rPr lang="en-GB" sz="1000">
                <a:solidFill>
                  <a:schemeClr val="dk1"/>
                </a:solidFill>
              </a:rPr>
              <a:t>(</a:t>
            </a:r>
            <a:r>
              <a:rPr lang="en-GB" sz="10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-GB" sz="1000">
                <a:solidFill>
                  <a:schemeClr val="dk1"/>
                </a:solidFill>
              </a:rPr>
              <a:t>, </a:t>
            </a:r>
            <a:r>
              <a:rPr lang="en-GB" sz="10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-GB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Google Shape;328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Coding Activity: Fuzzy Hedgehog</a:t>
            </a:r>
            <a:endParaRPr/>
          </a:p>
        </p:txBody>
      </p:sp>
      <p:sp>
        <p:nvSpPr>
          <p:cNvPr id="330" name="Google Shape;330;p40"/>
          <p:cNvSpPr/>
          <p:nvPr/>
        </p:nvSpPr>
        <p:spPr>
          <a:xfrm>
            <a:off x="54752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1" name="Google Shape;331;p40"/>
          <p:cNvSpPr txBox="1"/>
          <p:nvPr/>
        </p:nvSpPr>
        <p:spPr>
          <a:xfrm>
            <a:off x="4852525" y="39076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02.03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Fuzzy Hedgehog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2" name="Google Shape;332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40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4" name="Google Shape;334;p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85726" y="1699929"/>
            <a:ext cx="1034125" cy="103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40"/>
          <p:cNvSpPr txBox="1"/>
          <p:nvPr>
            <p:ph idx="1" type="body"/>
          </p:nvPr>
        </p:nvSpPr>
        <p:spPr>
          <a:xfrm>
            <a:off x="190700" y="4043100"/>
            <a:ext cx="39735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7"/>
              </a:rPr>
              <a:t>Complete Question 7</a:t>
            </a:r>
            <a:br>
              <a:rPr lang="en-GB"/>
            </a:br>
            <a:r>
              <a:rPr lang="en-GB" sz="1000">
                <a:solidFill>
                  <a:schemeClr val="dk1"/>
                </a:solidFill>
              </a:rPr>
              <a:t>(</a:t>
            </a:r>
            <a:r>
              <a:rPr lang="en-GB" sz="10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-GB" sz="1000">
                <a:solidFill>
                  <a:schemeClr val="dk1"/>
                </a:solidFill>
              </a:rPr>
              <a:t>, </a:t>
            </a:r>
            <a:r>
              <a:rPr lang="en-GB" sz="10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-GB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Coding Activity: Ribbit! (Extension)</a:t>
            </a:r>
            <a:endParaRPr/>
          </a:p>
        </p:txBody>
      </p:sp>
      <p:grpSp>
        <p:nvGrpSpPr>
          <p:cNvPr id="341" name="Google Shape;341;p41"/>
          <p:cNvGrpSpPr/>
          <p:nvPr/>
        </p:nvGrpSpPr>
        <p:grpSpPr>
          <a:xfrm>
            <a:off x="2720400" y="1109525"/>
            <a:ext cx="3703200" cy="3795400"/>
            <a:chOff x="4852525" y="1081825"/>
            <a:chExt cx="3703200" cy="3795400"/>
          </a:xfrm>
        </p:grpSpPr>
        <p:pic>
          <p:nvPicPr>
            <p:cNvPr id="342" name="Google Shape;342;p4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92475" y="1081825"/>
              <a:ext cx="3023300" cy="30233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3" name="Google Shape;343;p41"/>
            <p:cNvSpPr/>
            <p:nvPr/>
          </p:nvSpPr>
          <p:spPr>
            <a:xfrm>
              <a:off x="5475205" y="1598453"/>
              <a:ext cx="2455200" cy="1281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44" name="Google Shape;344;p41"/>
            <p:cNvSpPr txBox="1"/>
            <p:nvPr/>
          </p:nvSpPr>
          <p:spPr>
            <a:xfrm>
              <a:off x="4852525" y="3907625"/>
              <a:ext cx="3703200" cy="96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900">
                  <a:latin typeface="Roboto"/>
                  <a:ea typeface="Roboto"/>
                  <a:cs typeface="Roboto"/>
                  <a:sym typeface="Roboto"/>
                </a:rPr>
                <a:t>Activity 02.04</a:t>
              </a:r>
              <a:br>
                <a:rPr lang="en-GB" sz="1900">
                  <a:latin typeface="Roboto"/>
                  <a:ea typeface="Roboto"/>
                  <a:cs typeface="Roboto"/>
                  <a:sym typeface="Roboto"/>
                </a:rPr>
              </a:br>
              <a:r>
                <a:rPr lang="en-GB" sz="18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Ribbit!</a:t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345" name="Google Shape;345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89475" y="1684300"/>
            <a:ext cx="1165050" cy="116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1" name="Google Shape;351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I can understand how spaces and lines are used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I can write Python programs with multiple lines of code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I can use </a:t>
            </a:r>
            <a:r>
              <a:rPr lang="en-GB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-GB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()</a:t>
            </a:r>
            <a:r>
              <a:rPr lang="en-GB"/>
              <a:t> in my programs to pause, and wait for the </a:t>
            </a:r>
            <a:r>
              <a:rPr b="1" lang="en-GB"/>
              <a:t>[</a:t>
            </a:r>
            <a:r>
              <a:rPr b="1" lang="en-GB">
                <a:latin typeface="Roboto Mono"/>
                <a:ea typeface="Roboto Mono"/>
                <a:cs typeface="Roboto Mono"/>
                <a:sym typeface="Roboto Mono"/>
              </a:rPr>
              <a:t>ENTER]</a:t>
            </a:r>
            <a:r>
              <a:rPr lang="en-GB"/>
              <a:t> key to be pressed before continuing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7" name="Google Shape;357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is the name of a </a:t>
            </a:r>
            <a:r>
              <a:rPr b="1" lang="en-GB">
                <a:solidFill>
                  <a:srgbClr val="E93761"/>
                </a:solidFill>
              </a:rPr>
              <a:t>function</a:t>
            </a:r>
            <a:r>
              <a:rPr lang="en-GB"/>
              <a:t> that you’ve learnt about or seen on a worksheet?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Write it on a sticky note and stick it on the board before you leave the classroom</a:t>
            </a:r>
            <a:endParaRPr/>
          </a:p>
        </p:txBody>
      </p:sp>
      <p:pic>
        <p:nvPicPr>
          <p:cNvPr id="358" name="Google Shape;358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 Information</a:t>
            </a:r>
            <a:endParaRPr/>
          </a:p>
        </p:txBody>
      </p:sp>
      <p:sp>
        <p:nvSpPr>
          <p:cNvPr id="365" name="Google Shape;365;p44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/>
              <a:t>These lessons plans, worksheets, and other materials were created by </a:t>
            </a:r>
            <a:r>
              <a:rPr lang="en-GB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-GB" sz="1400"/>
              <a:t>. They are licensed under a </a:t>
            </a:r>
            <a:r>
              <a:rPr lang="en-GB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-GB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