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035080fe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035080fe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449261540f_1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449261540f_1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bf0e3a81f8_0_7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2bf0e3a81f8_0_7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8b4a21629e_1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8b4a21629e_1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bf0e3a81f8_0_3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2bf0e3a81f8_0_3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bf0e3a81f8_0_3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2bf0e3a81f8_0_3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bf0e3a81f8_0_3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2bf0e3a81f8_0_3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bf0e3a81f8_0_4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bf0e3a81f8_0_4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bf0e3a81f8_0_4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2bf0e3a81f8_0_4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bf0e3a81f8_0_4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2bf0e3a81f8_0_4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bf0e3a81f8_0_4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2bf0e3a81f8_0_4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2bf0e3a81f8_0_4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2bf0e3a81f8_0_4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2bf0e3a81f8_0_4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2bf0e3a81f8_0_4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2bf0e3a81f8_0_4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2bf0e3a81f8_0_4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2bf0e3a81f8_0_4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2bf0e3a81f8_0_4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2bd7aec9f6b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2bd7aec9f6b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2bf0e3a81f8_0_5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Google Shape;267;g2bf0e3a81f8_0_5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2bf0e3a81f8_0_5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2bf0e3a81f8_0_5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2bf0e3a81f8_0_5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Google Shape;290;g2bf0e3a81f8_0_5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2bc84f57790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2bc84f57790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2bf0e3a81f8_0_7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2bf0e3a81f8_0_7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2bf0e3a81f8_0_8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2bf0e3a81f8_0_8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2bf0e3a81f8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2bf0e3a81f8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2bf0e3a81f8_0_5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4" name="Google Shape;344;g2bf0e3a81f8_0_5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2bf0e3a81f8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2bf0e3a81f8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2bf0e3a81f8_0_2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2bf0e3a81f8_0_2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bf0e3a81f8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2bf0e3a81f8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2bf0e3a81f8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8" name="Google Shape;398;g2bf0e3a81f8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2bf0e3a81f8_0_6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9" name="Google Shape;419;g2bf0e3a81f8_0_6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g2bf0e3a81f8_0_2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0" name="Google Shape;440;g2bf0e3a81f8_0_2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g2bf0e3a81f8_0_1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5" name="Google Shape;455;g2bf0e3a81f8_0_1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g2bf0e3a81f8_0_1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0" name="Google Shape;470;g2bf0e3a81f8_0_1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g2bd7aec9f6b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2" name="Google Shape;482;g2bd7aec9f6b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2bf0e3a81f8_0_5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4" name="Google Shape;494;g2bf0e3a81f8_0_5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2bf0e3a81f8_0_2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9" name="Google Shape;509;g2bf0e3a81f8_0_2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2bf0e3a81f8_0_2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4" name="Google Shape;524;g2bf0e3a81f8_0_2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g2bf0e3a81f8_0_3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0" name="Google Shape;540;g2bf0e3a81f8_0_3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2bf0e3a81f8_0_3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2bf0e3a81f8_0_3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g2bf0e3a81f8_0_5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2" name="Google Shape;572;g2bf0e3a81f8_0_5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g2bf0e3a81f8_0_3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8" name="Google Shape;588;g2bf0e3a81f8_0_3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g2bf0e3a81f8_0_2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3" name="Google Shape;603;g2bf0e3a81f8_0_2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6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g2bf0e3a81f8_0_6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8" name="Google Shape;618;g2bf0e3a81f8_0_6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g2bf0e3a81f8_0_6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3" name="Google Shape;633;g2bf0e3a81f8_0_6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7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g2bf0e3a81f8_0_6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9" name="Google Shape;649;g2bf0e3a81f8_0_6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g2bf0e3a81f8_0_6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5" name="Google Shape;665;g2bf0e3a81f8_0_6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g2bf0e3a81f8_0_6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1" name="Google Shape;681;g2bf0e3a81f8_0_6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5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2de229adb5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2de229adb5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0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g2de229adb55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2" name="Google Shape;712;g2de229adb55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0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2de229adb55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2de229adb55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9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Google Shape;730;g2bd7aec9f6b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1" name="Google Shape;731;g2bd7aec9f6b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6" name="Shape 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" name="Google Shape;737;g2bf0e3a81f8_0_7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8" name="Google Shape;738;g2bf0e3a81f8_0_7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3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g2bf0e3a81f8_0_7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5" name="Google Shape;745;g2bf0e3a81f8_0_7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Google Shape;754;g2bf0e3a81f8_0_7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5" name="Google Shape;755;g2bf0e3a81f8_0_7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3" name="Shape 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Google Shape;764;g142caa8bdc6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5" name="Google Shape;765;g142caa8bdc6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3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Google Shape;774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5" name="Google Shape;775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csinschools.io/ai/1#demo" TargetMode="External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image" Target="../media/image3.png"/><Relationship Id="rId5" Type="http://schemas.openxmlformats.org/officeDocument/2006/relationships/hyperlink" Target="https://youtu.be/T3nnIfKAm1k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0.png"/><Relationship Id="rId4" Type="http://schemas.openxmlformats.org/officeDocument/2006/relationships/image" Target="../media/image16.png"/><Relationship Id="rId5" Type="http://schemas.openxmlformats.org/officeDocument/2006/relationships/image" Target="../media/image15.png"/><Relationship Id="rId6" Type="http://schemas.openxmlformats.org/officeDocument/2006/relationships/image" Target="../media/image1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5" Type="http://schemas.openxmlformats.org/officeDocument/2006/relationships/image" Target="../media/image14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5" Type="http://schemas.openxmlformats.org/officeDocument/2006/relationships/image" Target="../media/image14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5" Type="http://schemas.openxmlformats.org/officeDocument/2006/relationships/image" Target="../media/image1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5" Type="http://schemas.openxmlformats.org/officeDocument/2006/relationships/image" Target="../media/image14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Relationship Id="rId5" Type="http://schemas.openxmlformats.org/officeDocument/2006/relationships/image" Target="../media/image22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Relationship Id="rId5" Type="http://schemas.openxmlformats.org/officeDocument/2006/relationships/image" Target="../media/image22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0.png"/><Relationship Id="rId4" Type="http://schemas.openxmlformats.org/officeDocument/2006/relationships/image" Target="../media/image22.png"/><Relationship Id="rId5" Type="http://schemas.openxmlformats.org/officeDocument/2006/relationships/image" Target="../media/image20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0.png"/><Relationship Id="rId4" Type="http://schemas.openxmlformats.org/officeDocument/2006/relationships/image" Target="../media/image22.png"/><Relationship Id="rId5" Type="http://schemas.openxmlformats.org/officeDocument/2006/relationships/image" Target="../media/image20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0.png"/><Relationship Id="rId4" Type="http://schemas.openxmlformats.org/officeDocument/2006/relationships/image" Target="../media/image20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0.png"/><Relationship Id="rId4" Type="http://schemas.openxmlformats.org/officeDocument/2006/relationships/image" Target="../media/image20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5" Type="http://schemas.openxmlformats.org/officeDocument/2006/relationships/image" Target="../media/image20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5" Type="http://schemas.openxmlformats.org/officeDocument/2006/relationships/image" Target="../media/image20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5" Type="http://schemas.openxmlformats.org/officeDocument/2006/relationships/image" Target="../media/image20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5" Type="http://schemas.openxmlformats.org/officeDocument/2006/relationships/image" Target="../media/image20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0.png"/><Relationship Id="rId4" Type="http://schemas.openxmlformats.org/officeDocument/2006/relationships/image" Target="../media/image3.png"/><Relationship Id="rId5" Type="http://schemas.openxmlformats.org/officeDocument/2006/relationships/hyperlink" Target="https://youtu.be/0r-66WzOt7s" TargetMode="Externa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10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0.xml"/><Relationship Id="rId3" Type="http://schemas.openxmlformats.org/officeDocument/2006/relationships/hyperlink" Target="https://csinschools.io/ai/1ws" TargetMode="External"/><Relationship Id="rId4" Type="http://schemas.openxmlformats.org/officeDocument/2006/relationships/hyperlink" Target="https://csinschools.io/convert.php?tag=ai/1ws&amp;format=pdf" TargetMode="External"/><Relationship Id="rId5" Type="http://schemas.openxmlformats.org/officeDocument/2006/relationships/hyperlink" Target="https://csinschools.io/convert.php?tag=ai/1ws&amp;format=docx" TargetMode="External"/><Relationship Id="rId6" Type="http://schemas.openxmlformats.org/officeDocument/2006/relationships/image" Target="../media/image17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19.png"/><Relationship Id="rId4" Type="http://schemas.openxmlformats.org/officeDocument/2006/relationships/hyperlink" Target="https://csinschools.io/editor/?&amp;project=demos/ninetrick&amp;headless=1" TargetMode="Externa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10.png"/><Relationship Id="rId4" Type="http://schemas.openxmlformats.org/officeDocument/2006/relationships/image" Target="../media/image19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21.png"/><Relationship Id="rId4" Type="http://schemas.openxmlformats.org/officeDocument/2006/relationships/image" Target="../media/image10.pn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5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1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 to Artificial Intelligence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</a:t>
            </a:r>
            <a:r>
              <a:rPr lang="en" sz="1400">
                <a:solidFill>
                  <a:srgbClr val="CCCCCC"/>
                </a:solidFill>
              </a:rPr>
              <a:t>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11750" y="2734125"/>
            <a:ext cx="1962875" cy="196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Demo: The Chocolates Game!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5" name="Google Shape;115;p26"/>
          <p:cNvSpPr txBox="1"/>
          <p:nvPr>
            <p:ph idx="1" type="body"/>
          </p:nvPr>
        </p:nvSpPr>
        <p:spPr>
          <a:xfrm>
            <a:off x="824800" y="4195475"/>
            <a:ext cx="7091400" cy="514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Click here to play the game and see if you can beat the computer…</a:t>
            </a:r>
            <a:endParaRPr/>
          </a:p>
        </p:txBody>
      </p:sp>
      <p:sp>
        <p:nvSpPr>
          <p:cNvPr id="116" name="Google Shape;116;p2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8" name="Google Shape;118;p26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24150" y="1183213"/>
            <a:ext cx="5295900" cy="2714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35688" y="1388350"/>
            <a:ext cx="2351124" cy="2351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Chocolates Game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6" name="Google Shape;126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Did you figure out the “trick” to the game?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Do you think that was an example of “Artificial Intelligence”? </a:t>
            </a:r>
            <a:br>
              <a:rPr lang="en"/>
            </a:br>
            <a:r>
              <a:rPr lang="en"/>
              <a:t>Why or why not?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8" name="Google Shape;128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29" name="Google Shape;129;p2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96438" y="2534850"/>
            <a:ext cx="2351124" cy="2351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6" name="Google Shape;136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should be able to: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what “Artificial Intelligence” means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Identify some simple “rules-based” AI systems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simple AI rules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Identify AI rules in games and magic tricks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2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8" name="Google Shape;138;p2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9" name="Google Shape;139;p2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08275" y="1705987"/>
            <a:ext cx="1463924" cy="1463924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8"/>
          <p:cNvSpPr txBox="1"/>
          <p:nvPr/>
        </p:nvSpPr>
        <p:spPr>
          <a:xfrm>
            <a:off x="1373400" y="4345800"/>
            <a:ext cx="6397200" cy="7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ACARA Digital Technologies v9.0 curriculum content addressed in the lesson include: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2921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Roboto"/>
              <a:buChar char="●"/>
            </a:pPr>
            <a:r>
              <a:rPr b="1"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Levels</a:t>
            </a:r>
            <a:r>
              <a:rPr b="1"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5 - 6, AC9TDI6P02</a:t>
            </a: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- design algorithms involving multiple alternatives (branching) and iteration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2921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Roboto"/>
              <a:buChar char="●"/>
            </a:pPr>
            <a:r>
              <a:rPr b="1"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Levels 7 - 8, AC9TDI8P05</a:t>
            </a: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- design algorithms involving nested control structures and represent them using flowcharts and pseudocode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9"/>
          <p:cNvSpPr txBox="1"/>
          <p:nvPr>
            <p:ph type="title"/>
          </p:nvPr>
        </p:nvSpPr>
        <p:spPr>
          <a:xfrm>
            <a:off x="311700" y="445025"/>
            <a:ext cx="5355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</a:t>
            </a:r>
            <a:r>
              <a:rPr lang="en"/>
              <a:t>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7" name="Google Shape;147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/>
              <a:t>Artificial Intelligence</a:t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9" name="Google Shape;149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0" name="Google Shape;150;p2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1" name="Google Shape;151;p29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152" name="Google Shape;152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3" name="Google Shape;153;p29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54" name="Google Shape;154;p29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5 - 46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55" name="Google Shape;155;p29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4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:09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56" name="Google Shape;156;p29">
            <a:hlinkClick r:id="rId5"/>
          </p:cNvPr>
          <p:cNvSpPr/>
          <p:nvPr/>
        </p:nvSpPr>
        <p:spPr>
          <a:xfrm>
            <a:off x="8289575" y="41325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>
                <a:highlight>
                  <a:schemeClr val="accent6"/>
                </a:highlight>
              </a:rPr>
              <a:t>Artificial</a:t>
            </a:r>
            <a:r>
              <a:rPr b="1" lang="en" sz="2300"/>
              <a:t> Intelligence</a:t>
            </a:r>
            <a:endParaRPr b="1" sz="2300"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3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3" name="Google Shape;163;p3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64" name="Google Shape;164;p3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>
                <a:highlight>
                  <a:schemeClr val="accent6"/>
                </a:highlight>
              </a:rPr>
              <a:t>Artificial</a:t>
            </a:r>
            <a:r>
              <a:rPr b="1" lang="en" sz="2300"/>
              <a:t> Intelligence</a:t>
            </a:r>
            <a:endParaRPr b="1" sz="2300"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do you think “Artificial” means?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2" name="Google Shape;172;p3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73" name="Google Shape;173;p3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>
                <a:highlight>
                  <a:schemeClr val="accent6"/>
                </a:highlight>
              </a:rPr>
              <a:t>Artificial</a:t>
            </a:r>
            <a:r>
              <a:rPr b="1" lang="en" sz="2300"/>
              <a:t> Intelligence</a:t>
            </a:r>
            <a:endParaRPr b="1" sz="2300"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do you think “Artificial” means?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3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1" name="Google Shape;181;p3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82" name="Google Shape;182;p3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3152750"/>
            <a:ext cx="1590350" cy="159035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>
                <a:highlight>
                  <a:schemeClr val="accent6"/>
                </a:highlight>
              </a:rPr>
              <a:t>Artificial</a:t>
            </a:r>
            <a:r>
              <a:rPr b="1" lang="en" sz="2300"/>
              <a:t> Intelligence</a:t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3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1" name="Google Shape;191;p3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92" name="Google Shape;192;p3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5663" y="2390550"/>
            <a:ext cx="2272675" cy="2272675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>
                <a:highlight>
                  <a:schemeClr val="accent6"/>
                </a:highlight>
              </a:rPr>
              <a:t>Artificial</a:t>
            </a:r>
            <a:r>
              <a:rPr b="1" lang="en" sz="2300"/>
              <a:t> Intelligence</a:t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3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1" name="Google Shape;201;p3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02" name="Google Shape;202;p3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5663" y="2390550"/>
            <a:ext cx="2272675" cy="2272675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34"/>
          <p:cNvSpPr txBox="1"/>
          <p:nvPr/>
        </p:nvSpPr>
        <p:spPr>
          <a:xfrm>
            <a:off x="864000" y="3157438"/>
            <a:ext cx="2503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Human made; not occurring in nature”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5" name="Google Shape;205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/>
              <a:t>Artificial </a:t>
            </a:r>
            <a:r>
              <a:rPr b="1" lang="en" sz="2300">
                <a:highlight>
                  <a:srgbClr val="FFFF00"/>
                </a:highlight>
              </a:rPr>
              <a:t>Intelligence</a:t>
            </a:r>
            <a:endParaRPr b="1" sz="2300">
              <a:highlight>
                <a:srgbClr val="FFFF00"/>
              </a:highlight>
            </a:endParaRPr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3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12" name="Google Shape;212;p3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13" name="Google Shape;213;p3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/>
              <a:t>Artificial </a:t>
            </a:r>
            <a:r>
              <a:rPr b="1" lang="en" sz="2300">
                <a:highlight>
                  <a:srgbClr val="FFFF00"/>
                </a:highlight>
              </a:rPr>
              <a:t>Intelligence</a:t>
            </a:r>
            <a:endParaRPr b="1" sz="2300">
              <a:highlight>
                <a:srgbClr val="FFFF00"/>
              </a:highlight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do you think “Intelligence” means?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highlight>
                <a:srgbClr val="FFFF00"/>
              </a:highlight>
            </a:endParaRPr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3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21" name="Google Shape;221;p3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22" name="Google Shape;222;p3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/>
              <a:t>Artificial </a:t>
            </a:r>
            <a:r>
              <a:rPr b="1" lang="en" sz="2300">
                <a:highlight>
                  <a:srgbClr val="FFFF00"/>
                </a:highlight>
              </a:rPr>
              <a:t>Intelligence</a:t>
            </a:r>
            <a:endParaRPr b="1" sz="2300">
              <a:highlight>
                <a:srgbClr val="FFFF00"/>
              </a:highlight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do you think “Intelligence” means?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highlight>
                <a:srgbClr val="FFFF00"/>
              </a:highlight>
            </a:endParaRPr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3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30" name="Google Shape;230;p3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31" name="Google Shape;231;p3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3152750"/>
            <a:ext cx="1590350" cy="1590350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/>
              <a:t>Artificial </a:t>
            </a:r>
            <a:r>
              <a:rPr b="1" lang="en" sz="2300">
                <a:highlight>
                  <a:srgbClr val="FFFF00"/>
                </a:highlight>
              </a:rPr>
              <a:t>Intelligence</a:t>
            </a:r>
            <a:endParaRPr b="1" sz="2300">
              <a:highlight>
                <a:srgbClr val="FFFF00"/>
              </a:highlight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highlight>
                <a:srgbClr val="FFFF00"/>
              </a:highlight>
            </a:endParaRPr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3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40" name="Google Shape;240;p3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41" name="Google Shape;241;p3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61323" y="2198575"/>
            <a:ext cx="2426900" cy="2426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break down the 2 words:</a:t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300"/>
              <a:t>Artificial </a:t>
            </a:r>
            <a:r>
              <a:rPr b="1" lang="en" sz="2300">
                <a:highlight>
                  <a:srgbClr val="FFFF00"/>
                </a:highlight>
              </a:rPr>
              <a:t>Intelligence</a:t>
            </a:r>
            <a:endParaRPr b="1" sz="2300">
              <a:highlight>
                <a:srgbClr val="FFFF00"/>
              </a:highlight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highlight>
                <a:srgbClr val="FFFF00"/>
              </a:highlight>
            </a:endParaRPr>
          </a:p>
          <a:p>
            <a:pPr indent="0" lvl="0" marL="457200" marR="0" rtl="0" algn="ctr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 sz="2300"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3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0" name="Google Shape;250;p3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51" name="Google Shape;251;p3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61323" y="2198575"/>
            <a:ext cx="2426900" cy="2426900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39"/>
          <p:cNvSpPr txBox="1"/>
          <p:nvPr/>
        </p:nvSpPr>
        <p:spPr>
          <a:xfrm>
            <a:off x="864000" y="3157438"/>
            <a:ext cx="25032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ability to apply and acquire knowledge and skills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4" name="Google Shape;254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4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AI is a “technology that enables computers and machines to simulate human intelligence and problem-solving capabilities.”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4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61" name="Google Shape;261;p4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62" name="Google Shape;262;p4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64" name="Google Shape;264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4825" y="2711325"/>
            <a:ext cx="2030875" cy="203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4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AI is a “technology that enables </a:t>
            </a:r>
            <a:r>
              <a:rPr lang="en">
                <a:highlight>
                  <a:schemeClr val="accent6"/>
                </a:highlight>
              </a:rPr>
              <a:t>computers and machines to simulate</a:t>
            </a:r>
            <a:r>
              <a:rPr lang="en"/>
              <a:t> human intelligence and problem-solving capabilities.”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4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71" name="Google Shape;271;p4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72" name="Google Shape;272;p4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74" name="Google Shape;274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4825" y="2711325"/>
            <a:ext cx="2030875" cy="2030875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41"/>
          <p:cNvSpPr txBox="1"/>
          <p:nvPr/>
        </p:nvSpPr>
        <p:spPr>
          <a:xfrm>
            <a:off x="6092475" y="2150950"/>
            <a:ext cx="28038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highlight>
                  <a:schemeClr val="accent6"/>
                </a:highlight>
                <a:latin typeface="Roboto"/>
                <a:ea typeface="Roboto"/>
                <a:cs typeface="Roboto"/>
                <a:sym typeface="Roboto"/>
              </a:rPr>
              <a:t>Artificial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: 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“Human made; not occurring in nature”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AI is a “technology that enables computers and machines to simulate human </a:t>
            </a:r>
            <a:r>
              <a:rPr lang="en">
                <a:highlight>
                  <a:schemeClr val="accent6"/>
                </a:highlight>
              </a:rPr>
              <a:t>intelligence and problem-solving capabilities</a:t>
            </a:r>
            <a:r>
              <a:rPr lang="en"/>
              <a:t>.”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4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2" name="Google Shape;282;p4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83" name="Google Shape;283;p4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4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85" name="Google Shape;285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4825" y="2711325"/>
            <a:ext cx="2030875" cy="2030875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42"/>
          <p:cNvSpPr txBox="1"/>
          <p:nvPr/>
        </p:nvSpPr>
        <p:spPr>
          <a:xfrm>
            <a:off x="6092475" y="2150950"/>
            <a:ext cx="28038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Artificial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: “Human made; not occurring in nature”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7" name="Google Shape;287;p42"/>
          <p:cNvSpPr txBox="1"/>
          <p:nvPr/>
        </p:nvSpPr>
        <p:spPr>
          <a:xfrm>
            <a:off x="6092475" y="2889850"/>
            <a:ext cx="28038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highlight>
                  <a:schemeClr val="accent6"/>
                </a:highlight>
                <a:latin typeface="Roboto"/>
                <a:ea typeface="Roboto"/>
                <a:cs typeface="Roboto"/>
                <a:sym typeface="Roboto"/>
              </a:rPr>
              <a:t>Intelligence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: “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ability to apply and acquire knowledge and skills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4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AI is a “technology that enables computers and machines to simulate human intelligence and problem-solving capabilities.”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4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94" name="Google Shape;294;p4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95" name="Google Shape;295;p4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97" name="Google Shape;297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4825" y="2711325"/>
            <a:ext cx="2030875" cy="2030875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Google Shape;298;p43"/>
          <p:cNvSpPr txBox="1"/>
          <p:nvPr/>
        </p:nvSpPr>
        <p:spPr>
          <a:xfrm>
            <a:off x="6092475" y="2150950"/>
            <a:ext cx="28038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Artificial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: “Human made; not occurring in nature”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9" name="Google Shape;299;p43"/>
          <p:cNvSpPr txBox="1"/>
          <p:nvPr/>
        </p:nvSpPr>
        <p:spPr>
          <a:xfrm>
            <a:off x="6092475" y="2889850"/>
            <a:ext cx="28038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Intelligence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: “ability to apply and acquire knowledge and skills”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Was that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05" name="Google Shape;305;p4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can categorise AI into 2 main types: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“Rules-based” AI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“Pattern-based” AI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The game what we played earlier uses “Rules-based” AI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4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07" name="Google Shape;307;p4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08" name="Google Shape;308;p4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51300" y="1102225"/>
            <a:ext cx="2580998" cy="2429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4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Was that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15" name="Google Shape;315;p45"/>
          <p:cNvSpPr txBox="1"/>
          <p:nvPr>
            <p:ph idx="1" type="body"/>
          </p:nvPr>
        </p:nvSpPr>
        <p:spPr>
          <a:xfrm>
            <a:off x="311700" y="1152475"/>
            <a:ext cx="642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can categorise AI into 2 main types: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“Rules-based” AI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“Pattern-based” AI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The game what we played earlier uses “Rules-based” AI.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“Pattern-based” AI is used in Generative AI systems such as ChatGPT, and Dall.E and in image and voice recognition.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We will cover this type of AI in </a:t>
            </a:r>
            <a:r>
              <a:rPr lang="en"/>
              <a:t>future</a:t>
            </a:r>
            <a:r>
              <a:rPr lang="en"/>
              <a:t> lessons.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4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17" name="Google Shape;317;p4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18" name="Google Shape;318;p4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73675" y="283651"/>
            <a:ext cx="1710525" cy="21648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320" name="Google Shape;320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57725" y="1871325"/>
            <a:ext cx="2174566" cy="1223188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321" name="Google Shape;321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83275" y="3157150"/>
            <a:ext cx="1223200" cy="122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Was that Artificial Intelligence?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27" name="Google Shape;327;p46"/>
          <p:cNvSpPr txBox="1"/>
          <p:nvPr>
            <p:ph idx="1" type="body"/>
          </p:nvPr>
        </p:nvSpPr>
        <p:spPr>
          <a:xfrm>
            <a:off x="311700" y="1152475"/>
            <a:ext cx="642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can categorise AI into 2 main types: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“Rules-based” AI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“Pattern-based” AI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We’ll look at some simple AI rules in the rest of this lesson.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4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29" name="Google Shape;329;p4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30" name="Google Shape;330;p4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51300" y="1102225"/>
            <a:ext cx="2580998" cy="2429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47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Think about an automatic door…</a:t>
            </a:r>
            <a:endParaRPr/>
          </a:p>
        </p:txBody>
      </p:sp>
      <p:sp>
        <p:nvSpPr>
          <p:cNvPr id="337" name="Google Shape;337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38" name="Google Shape;338;p4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39" name="Google Shape;339;p4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40" name="Google Shape;340;p4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7200" y="842150"/>
            <a:ext cx="3128850" cy="312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47" name="Google Shape;347;p4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48" name="Google Shape;348;p4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49" name="Google Shape;349;p4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7200" y="842150"/>
            <a:ext cx="3128850" cy="31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48"/>
          <p:cNvSpPr/>
          <p:nvPr/>
        </p:nvSpPr>
        <p:spPr>
          <a:xfrm>
            <a:off x="609125" y="1855775"/>
            <a:ext cx="40716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2" name="Google Shape;352;p48"/>
          <p:cNvSpPr/>
          <p:nvPr/>
        </p:nvSpPr>
        <p:spPr>
          <a:xfrm>
            <a:off x="805175" y="2239875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3" name="Google Shape;353;p48"/>
          <p:cNvSpPr/>
          <p:nvPr/>
        </p:nvSpPr>
        <p:spPr>
          <a:xfrm>
            <a:off x="767875" y="3045850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4" name="Google Shape;354;p48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an automatic door…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IF </a:t>
            </a:r>
            <a:r>
              <a:rPr lang="en">
                <a:solidFill>
                  <a:schemeClr val="lt1"/>
                </a:solidFill>
              </a:rPr>
              <a:t>a person is standing in front of the door</a:t>
            </a:r>
            <a:r>
              <a:rPr lang="en"/>
              <a:t> , THEN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rgbClr val="FFFFFF"/>
                </a:solidFill>
              </a:rPr>
              <a:t>Open the door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Keep door closed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60" name="Google Shape;360;p4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61" name="Google Shape;361;p4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62" name="Google Shape;362;p4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7200" y="842150"/>
            <a:ext cx="3128850" cy="31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49"/>
          <p:cNvSpPr/>
          <p:nvPr/>
        </p:nvSpPr>
        <p:spPr>
          <a:xfrm>
            <a:off x="609125" y="1855775"/>
            <a:ext cx="40716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5" name="Google Shape;365;p49"/>
          <p:cNvSpPr/>
          <p:nvPr/>
        </p:nvSpPr>
        <p:spPr>
          <a:xfrm>
            <a:off x="805175" y="2239875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6" name="Google Shape;366;p49"/>
          <p:cNvSpPr/>
          <p:nvPr/>
        </p:nvSpPr>
        <p:spPr>
          <a:xfrm>
            <a:off x="767875" y="3045850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7" name="Google Shape;367;p49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an automatic door…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IF a person is standing in front of the door , THEN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rgbClr val="FFFFFF"/>
                </a:solidFill>
              </a:rPr>
              <a:t>Open the door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Keep door closed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73" name="Google Shape;373;p5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74" name="Google Shape;374;p5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75" name="Google Shape;375;p5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7200" y="842150"/>
            <a:ext cx="3128850" cy="31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50"/>
          <p:cNvSpPr/>
          <p:nvPr/>
        </p:nvSpPr>
        <p:spPr>
          <a:xfrm>
            <a:off x="609125" y="1855775"/>
            <a:ext cx="40716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8" name="Google Shape;378;p50"/>
          <p:cNvSpPr/>
          <p:nvPr/>
        </p:nvSpPr>
        <p:spPr>
          <a:xfrm>
            <a:off x="805175" y="2239875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9" name="Google Shape;379;p50"/>
          <p:cNvSpPr/>
          <p:nvPr/>
        </p:nvSpPr>
        <p:spPr>
          <a:xfrm>
            <a:off x="767875" y="3045850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0" name="Google Shape;380;p50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an automatic door…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IF a person is standing in front of the door , THEN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rgbClr val="FFFFFF"/>
                </a:solidFill>
              </a:rPr>
              <a:t>Open the door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Keep door closed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381" name="Google Shape;381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22738" y="3110750"/>
            <a:ext cx="1837775" cy="1837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87" name="Google Shape;387;p5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88" name="Google Shape;388;p5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89" name="Google Shape;389;p5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7200" y="842150"/>
            <a:ext cx="3128850" cy="31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51"/>
          <p:cNvSpPr/>
          <p:nvPr/>
        </p:nvSpPr>
        <p:spPr>
          <a:xfrm>
            <a:off x="609125" y="1855775"/>
            <a:ext cx="40716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2" name="Google Shape;392;p51"/>
          <p:cNvSpPr/>
          <p:nvPr/>
        </p:nvSpPr>
        <p:spPr>
          <a:xfrm>
            <a:off x="805175" y="2239875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3" name="Google Shape;393;p51"/>
          <p:cNvSpPr/>
          <p:nvPr/>
        </p:nvSpPr>
        <p:spPr>
          <a:xfrm>
            <a:off x="767875" y="3045850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4" name="Google Shape;394;p51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an automatic door…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IF a person is standing in front of the door , THEN</a:t>
            </a:r>
            <a:br>
              <a:rPr lang="en"/>
            </a:br>
            <a:r>
              <a:rPr lang="en"/>
              <a:t>	Open the door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Keep door closed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395" name="Google Shape;395;p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22738" y="3110750"/>
            <a:ext cx="1837775" cy="1837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01" name="Google Shape;401;p5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02" name="Google Shape;402;p5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03" name="Google Shape;403;p5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52"/>
          <p:cNvSpPr/>
          <p:nvPr/>
        </p:nvSpPr>
        <p:spPr>
          <a:xfrm>
            <a:off x="6556500" y="1747625"/>
            <a:ext cx="647100" cy="2130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05" name="Google Shape;405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7200" y="842150"/>
            <a:ext cx="3128850" cy="31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52"/>
          <p:cNvSpPr/>
          <p:nvPr/>
        </p:nvSpPr>
        <p:spPr>
          <a:xfrm>
            <a:off x="6040175" y="1819500"/>
            <a:ext cx="1581600" cy="2013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7" name="Google Shape;407;p52"/>
          <p:cNvSpPr/>
          <p:nvPr/>
        </p:nvSpPr>
        <p:spPr>
          <a:xfrm>
            <a:off x="609125" y="1855775"/>
            <a:ext cx="40716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8" name="Google Shape;408;p52"/>
          <p:cNvSpPr/>
          <p:nvPr/>
        </p:nvSpPr>
        <p:spPr>
          <a:xfrm>
            <a:off x="805175" y="2239875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9" name="Google Shape;409;p52"/>
          <p:cNvSpPr/>
          <p:nvPr/>
        </p:nvSpPr>
        <p:spPr>
          <a:xfrm>
            <a:off x="767875" y="3045850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0" name="Google Shape;410;p52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an automatic door…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IF a person is standing in front of the door , THEN</a:t>
            </a:r>
            <a:br>
              <a:rPr lang="en"/>
            </a:br>
            <a:r>
              <a:rPr lang="en"/>
              <a:t>	Open the door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Keep door closed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411" name="Google Shape;411;p52"/>
          <p:cNvPicPr preferRelativeResize="0"/>
          <p:nvPr/>
        </p:nvPicPr>
        <p:blipFill rotWithShape="1">
          <a:blip r:embed="rId4">
            <a:alphaModFix/>
          </a:blip>
          <a:srcRect b="21480" l="55132" r="24286" t="47606"/>
          <a:stretch/>
        </p:blipFill>
        <p:spPr>
          <a:xfrm>
            <a:off x="7182825" y="2342375"/>
            <a:ext cx="643974" cy="96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52"/>
          <p:cNvPicPr preferRelativeResize="0"/>
          <p:nvPr/>
        </p:nvPicPr>
        <p:blipFill rotWithShape="1">
          <a:blip r:embed="rId4">
            <a:alphaModFix/>
          </a:blip>
          <a:srcRect b="21480" l="55132" r="24286" t="47606"/>
          <a:stretch/>
        </p:blipFill>
        <p:spPr>
          <a:xfrm flipH="1">
            <a:off x="5845100" y="2342375"/>
            <a:ext cx="643974" cy="96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p52"/>
          <p:cNvPicPr preferRelativeResize="0"/>
          <p:nvPr/>
        </p:nvPicPr>
        <p:blipFill rotWithShape="1">
          <a:blip r:embed="rId4">
            <a:alphaModFix/>
          </a:blip>
          <a:srcRect b="0" l="75788" r="13643" t="27494"/>
          <a:stretch/>
        </p:blipFill>
        <p:spPr>
          <a:xfrm>
            <a:off x="6306300" y="1704775"/>
            <a:ext cx="330700" cy="226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52"/>
          <p:cNvPicPr preferRelativeResize="0"/>
          <p:nvPr/>
        </p:nvPicPr>
        <p:blipFill rotWithShape="1">
          <a:blip r:embed="rId4">
            <a:alphaModFix/>
          </a:blip>
          <a:srcRect b="0" l="75788" r="13643" t="27494"/>
          <a:stretch/>
        </p:blipFill>
        <p:spPr>
          <a:xfrm>
            <a:off x="7001150" y="1704775"/>
            <a:ext cx="330700" cy="2268600"/>
          </a:xfrm>
          <a:prstGeom prst="rect">
            <a:avLst/>
          </a:prstGeom>
          <a:noFill/>
          <a:ln>
            <a:noFill/>
          </a:ln>
        </p:spPr>
      </p:pic>
      <p:sp>
        <p:nvSpPr>
          <p:cNvPr id="415" name="Google Shape;415;p52"/>
          <p:cNvSpPr/>
          <p:nvPr/>
        </p:nvSpPr>
        <p:spPr>
          <a:xfrm>
            <a:off x="6563025" y="1819500"/>
            <a:ext cx="588300" cy="2026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16" name="Google Shape;416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22738" y="3110750"/>
            <a:ext cx="1837775" cy="1837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22" name="Google Shape;422;p5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23" name="Google Shape;423;p5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24" name="Google Shape;424;p5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425" name="Google Shape;425;p53"/>
          <p:cNvSpPr/>
          <p:nvPr/>
        </p:nvSpPr>
        <p:spPr>
          <a:xfrm>
            <a:off x="6556500" y="1747625"/>
            <a:ext cx="647100" cy="2130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26" name="Google Shape;426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7200" y="842150"/>
            <a:ext cx="3128850" cy="31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427" name="Google Shape;427;p53"/>
          <p:cNvSpPr/>
          <p:nvPr/>
        </p:nvSpPr>
        <p:spPr>
          <a:xfrm>
            <a:off x="6040175" y="1819500"/>
            <a:ext cx="1581600" cy="2013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8" name="Google Shape;428;p53"/>
          <p:cNvSpPr/>
          <p:nvPr/>
        </p:nvSpPr>
        <p:spPr>
          <a:xfrm>
            <a:off x="609125" y="1855775"/>
            <a:ext cx="40716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9" name="Google Shape;429;p53"/>
          <p:cNvSpPr/>
          <p:nvPr/>
        </p:nvSpPr>
        <p:spPr>
          <a:xfrm>
            <a:off x="805175" y="2239875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0" name="Google Shape;430;p53"/>
          <p:cNvSpPr/>
          <p:nvPr/>
        </p:nvSpPr>
        <p:spPr>
          <a:xfrm>
            <a:off x="767875" y="3045850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1" name="Google Shape;431;p53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an automatic door…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IF a person is standing in front of the door , THEN</a:t>
            </a:r>
            <a:br>
              <a:rPr lang="en"/>
            </a:br>
            <a:r>
              <a:rPr lang="en"/>
              <a:t>	Open the door</a:t>
            </a:r>
            <a:br>
              <a:rPr lang="en"/>
            </a:br>
            <a:r>
              <a:rPr lang="en">
                <a:solidFill>
                  <a:schemeClr val="lt1"/>
                </a:solidFill>
                <a:highlight>
                  <a:srgbClr val="FF0000"/>
                </a:highlight>
              </a:rPr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Keep door closed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432" name="Google Shape;432;p53"/>
          <p:cNvPicPr preferRelativeResize="0"/>
          <p:nvPr/>
        </p:nvPicPr>
        <p:blipFill rotWithShape="1">
          <a:blip r:embed="rId4">
            <a:alphaModFix/>
          </a:blip>
          <a:srcRect b="21480" l="55132" r="24286" t="47606"/>
          <a:stretch/>
        </p:blipFill>
        <p:spPr>
          <a:xfrm>
            <a:off x="7182825" y="2342375"/>
            <a:ext cx="643974" cy="96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53"/>
          <p:cNvPicPr preferRelativeResize="0"/>
          <p:nvPr/>
        </p:nvPicPr>
        <p:blipFill rotWithShape="1">
          <a:blip r:embed="rId4">
            <a:alphaModFix/>
          </a:blip>
          <a:srcRect b="21480" l="55132" r="24286" t="47606"/>
          <a:stretch/>
        </p:blipFill>
        <p:spPr>
          <a:xfrm flipH="1">
            <a:off x="5845100" y="2342375"/>
            <a:ext cx="643974" cy="96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4" name="Google Shape;434;p53"/>
          <p:cNvPicPr preferRelativeResize="0"/>
          <p:nvPr/>
        </p:nvPicPr>
        <p:blipFill rotWithShape="1">
          <a:blip r:embed="rId4">
            <a:alphaModFix/>
          </a:blip>
          <a:srcRect b="0" l="75788" r="13643" t="27494"/>
          <a:stretch/>
        </p:blipFill>
        <p:spPr>
          <a:xfrm>
            <a:off x="6306300" y="1704775"/>
            <a:ext cx="330700" cy="226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5" name="Google Shape;435;p53"/>
          <p:cNvPicPr preferRelativeResize="0"/>
          <p:nvPr/>
        </p:nvPicPr>
        <p:blipFill rotWithShape="1">
          <a:blip r:embed="rId4">
            <a:alphaModFix/>
          </a:blip>
          <a:srcRect b="0" l="75788" r="13643" t="27494"/>
          <a:stretch/>
        </p:blipFill>
        <p:spPr>
          <a:xfrm>
            <a:off x="7001150" y="1704775"/>
            <a:ext cx="330700" cy="2268600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53"/>
          <p:cNvSpPr/>
          <p:nvPr/>
        </p:nvSpPr>
        <p:spPr>
          <a:xfrm>
            <a:off x="6563025" y="1819500"/>
            <a:ext cx="588300" cy="2026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37" name="Google Shape;437;p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22738" y="3110750"/>
            <a:ext cx="1837775" cy="1837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5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43" name="Google Shape;443;p5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44" name="Google Shape;444;p5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45" name="Google Shape;445;p5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54"/>
          <p:cNvSpPr/>
          <p:nvPr/>
        </p:nvSpPr>
        <p:spPr>
          <a:xfrm>
            <a:off x="609125" y="1855775"/>
            <a:ext cx="40716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7" name="Google Shape;447;p54"/>
          <p:cNvSpPr/>
          <p:nvPr/>
        </p:nvSpPr>
        <p:spPr>
          <a:xfrm>
            <a:off x="805175" y="2239875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8" name="Google Shape;448;p54"/>
          <p:cNvSpPr/>
          <p:nvPr/>
        </p:nvSpPr>
        <p:spPr>
          <a:xfrm>
            <a:off x="767875" y="3045850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9" name="Google Shape;449;p54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an automatic door…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IF a person is standing in front of the door , THEN</a:t>
            </a:r>
            <a:br>
              <a:rPr lang="en"/>
            </a:br>
            <a:r>
              <a:rPr lang="en"/>
              <a:t>	Open the door</a:t>
            </a:r>
            <a:br>
              <a:rPr lang="en"/>
            </a:br>
            <a:r>
              <a:rPr lang="en">
                <a:solidFill>
                  <a:schemeClr val="lt1"/>
                </a:solidFill>
                <a:highlight>
                  <a:srgbClr val="FF0000"/>
                </a:highlight>
              </a:rPr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Keep door closed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450" name="Google Shape;450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7200" y="842150"/>
            <a:ext cx="3128850" cy="31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451" name="Google Shape;451;p54"/>
          <p:cNvSpPr/>
          <p:nvPr/>
        </p:nvSpPr>
        <p:spPr>
          <a:xfrm>
            <a:off x="6027100" y="2571100"/>
            <a:ext cx="614400" cy="542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2" name="Google Shape;452;p54"/>
          <p:cNvSpPr/>
          <p:nvPr/>
        </p:nvSpPr>
        <p:spPr>
          <a:xfrm>
            <a:off x="7016050" y="2618925"/>
            <a:ext cx="614400" cy="542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5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58" name="Google Shape;458;p5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59" name="Google Shape;459;p5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60" name="Google Shape;460;p5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61" name="Google Shape;461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7200" y="842150"/>
            <a:ext cx="3128850" cy="31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462" name="Google Shape;462;p55"/>
          <p:cNvSpPr/>
          <p:nvPr/>
        </p:nvSpPr>
        <p:spPr>
          <a:xfrm>
            <a:off x="609125" y="1855775"/>
            <a:ext cx="40716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3" name="Google Shape;463;p55"/>
          <p:cNvSpPr/>
          <p:nvPr/>
        </p:nvSpPr>
        <p:spPr>
          <a:xfrm>
            <a:off x="805175" y="2239875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4" name="Google Shape;464;p55"/>
          <p:cNvSpPr/>
          <p:nvPr/>
        </p:nvSpPr>
        <p:spPr>
          <a:xfrm>
            <a:off x="767875" y="3045850"/>
            <a:ext cx="2189700" cy="3312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5" name="Google Shape;465;p55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an automatic door…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IF a person is standing in front of the door , THEN</a:t>
            </a:r>
            <a:br>
              <a:rPr lang="en"/>
            </a:br>
            <a:r>
              <a:rPr lang="en"/>
              <a:t>	Open the door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Keep door closed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466" name="Google Shape;466;p55"/>
          <p:cNvSpPr/>
          <p:nvPr/>
        </p:nvSpPr>
        <p:spPr>
          <a:xfrm>
            <a:off x="6027100" y="2571100"/>
            <a:ext cx="614400" cy="542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7" name="Google Shape;467;p55"/>
          <p:cNvSpPr/>
          <p:nvPr/>
        </p:nvSpPr>
        <p:spPr>
          <a:xfrm>
            <a:off x="7016050" y="2618925"/>
            <a:ext cx="614400" cy="542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56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an automatic door…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IF a person is standing in front of the door , THEN</a:t>
            </a:r>
            <a:br>
              <a:rPr lang="en"/>
            </a:br>
            <a:r>
              <a:rPr lang="en"/>
              <a:t>	Open the door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Keep door closed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473" name="Google Shape;473;p5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74" name="Google Shape;474;p5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75" name="Google Shape;475;p5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76" name="Google Shape;476;p5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7200" y="842150"/>
            <a:ext cx="3128850" cy="31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478" name="Google Shape;478;p56"/>
          <p:cNvSpPr/>
          <p:nvPr/>
        </p:nvSpPr>
        <p:spPr>
          <a:xfrm>
            <a:off x="6027100" y="2571100"/>
            <a:ext cx="614400" cy="542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9" name="Google Shape;479;p56"/>
          <p:cNvSpPr/>
          <p:nvPr/>
        </p:nvSpPr>
        <p:spPr>
          <a:xfrm>
            <a:off x="7016050" y="2618925"/>
            <a:ext cx="614400" cy="542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57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motion sensing light…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485" name="Google Shape;485;p5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86" name="Google Shape;486;p5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87" name="Google Shape;487;p5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88" name="Google Shape;488;p5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89" name="Google Shape;489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1900" y="1170125"/>
            <a:ext cx="2872948" cy="2872948"/>
          </a:xfrm>
          <a:prstGeom prst="rect">
            <a:avLst/>
          </a:prstGeom>
          <a:noFill/>
          <a:ln>
            <a:noFill/>
          </a:ln>
        </p:spPr>
      </p:pic>
      <p:sp>
        <p:nvSpPr>
          <p:cNvPr id="490" name="Google Shape;490;p57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91" name="Google Shape;491;p57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5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97" name="Google Shape;497;p5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98" name="Google Shape;498;p5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99" name="Google Shape;499;p5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00" name="Google Shape;500;p58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1" name="Google Shape;501;p58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2" name="Google Shape;502;p58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03" name="Google Shape;503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1900" y="1170125"/>
            <a:ext cx="2872948" cy="2872948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58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5" name="Google Shape;505;p58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6" name="Google Shape;506;p58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motion sensing light…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 </a:t>
            </a:r>
            <a:r>
              <a:rPr lang="en">
                <a:solidFill>
                  <a:schemeClr val="lt1"/>
                </a:solidFill>
              </a:rPr>
              <a:t>movement is detected</a:t>
            </a:r>
            <a:r>
              <a:rPr lang="en"/>
              <a:t> , THEN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Turn on the light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Turn off the light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p5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12" name="Google Shape;512;p5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13" name="Google Shape;513;p5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14" name="Google Shape;514;p5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15" name="Google Shape;515;p59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6" name="Google Shape;516;p59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7" name="Google Shape;517;p59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18" name="Google Shape;518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1900" y="1170125"/>
            <a:ext cx="2872948" cy="2872948"/>
          </a:xfrm>
          <a:prstGeom prst="rect">
            <a:avLst/>
          </a:prstGeom>
          <a:noFill/>
          <a:ln>
            <a:noFill/>
          </a:ln>
        </p:spPr>
      </p:pic>
      <p:sp>
        <p:nvSpPr>
          <p:cNvPr id="519" name="Google Shape;519;p59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0" name="Google Shape;520;p59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1" name="Google Shape;521;p59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motion sensing light…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 movement is detected , THEN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Turn on the light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Turn off the light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6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27" name="Google Shape;527;p6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28" name="Google Shape;528;p6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29" name="Google Shape;529;p6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60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1" name="Google Shape;531;p60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2" name="Google Shape;532;p60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33" name="Google Shape;533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1900" y="1170125"/>
            <a:ext cx="2872948" cy="2872948"/>
          </a:xfrm>
          <a:prstGeom prst="rect">
            <a:avLst/>
          </a:prstGeom>
          <a:noFill/>
          <a:ln>
            <a:noFill/>
          </a:ln>
        </p:spPr>
      </p:pic>
      <p:sp>
        <p:nvSpPr>
          <p:cNvPr id="534" name="Google Shape;534;p60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5" name="Google Shape;535;p60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6" name="Google Shape;536;p60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motion sensing light…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 movement is detected , THEN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Turn on the light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Turn off the light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537" name="Google Shape;537;p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72000" y="3479550"/>
            <a:ext cx="1497925" cy="149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6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43" name="Google Shape;543;p6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44" name="Google Shape;544;p6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45" name="Google Shape;545;p6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46" name="Google Shape;546;p61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47" name="Google Shape;547;p61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48" name="Google Shape;548;p61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49" name="Google Shape;549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1900" y="1170125"/>
            <a:ext cx="2872948" cy="2872948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61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1" name="Google Shape;551;p61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2" name="Google Shape;552;p61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motion sensing light…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 movement is detected , THEN</a:t>
            </a:r>
            <a:br>
              <a:rPr lang="en"/>
            </a:br>
            <a:r>
              <a:rPr lang="en"/>
              <a:t>	Turn on the light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Turn off the light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553" name="Google Shape;553;p6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72000" y="3479550"/>
            <a:ext cx="1497925" cy="149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6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59" name="Google Shape;559;p6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60" name="Google Shape;560;p6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61" name="Google Shape;561;p6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62" name="Google Shape;562;p62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3" name="Google Shape;563;p62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4" name="Google Shape;564;p62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5" name="Google Shape;565;p62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6" name="Google Shape;566;p62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7" name="Google Shape;567;p62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motion sensing light…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 movement is detected , THEN</a:t>
            </a:r>
            <a:br>
              <a:rPr lang="en"/>
            </a:br>
            <a:r>
              <a:rPr lang="en"/>
              <a:t>	Turn on the light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Turn off the light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568" name="Google Shape;568;p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2000" y="3479550"/>
            <a:ext cx="1497925" cy="149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6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21900" y="1170125"/>
            <a:ext cx="2872948" cy="28729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6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75" name="Google Shape;575;p6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76" name="Google Shape;576;p6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77" name="Google Shape;577;p6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78" name="Google Shape;578;p63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9" name="Google Shape;579;p63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0" name="Google Shape;580;p63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1" name="Google Shape;581;p63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2" name="Google Shape;582;p63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3" name="Google Shape;583;p63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motion sensing light…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 movement is detected , THEN</a:t>
            </a:r>
            <a:br>
              <a:rPr lang="en"/>
            </a:br>
            <a:r>
              <a:rPr lang="en"/>
              <a:t>	Turn on the light</a:t>
            </a:r>
            <a:br>
              <a:rPr lang="en"/>
            </a:br>
            <a:r>
              <a:rPr lang="en">
                <a:solidFill>
                  <a:schemeClr val="lt1"/>
                </a:solidFill>
                <a:highlight>
                  <a:srgbClr val="FF0000"/>
                </a:highlight>
              </a:rPr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Turn off the light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584" name="Google Shape;584;p6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2000" y="3479550"/>
            <a:ext cx="1497925" cy="149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5" name="Google Shape;585;p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21900" y="1170125"/>
            <a:ext cx="2872948" cy="28729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6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1" name="Google Shape;591;p6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2" name="Google Shape;592;p6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93" name="Google Shape;593;p6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594" name="Google Shape;594;p64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5" name="Google Shape;595;p64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6" name="Google Shape;596;p64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7" name="Google Shape;597;p64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8" name="Google Shape;598;p64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9" name="Google Shape;599;p64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motion sensing light…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 movement is detected , THEN</a:t>
            </a:r>
            <a:br>
              <a:rPr lang="en"/>
            </a:br>
            <a:r>
              <a:rPr lang="en"/>
              <a:t>	Turn on the light</a:t>
            </a:r>
            <a:br>
              <a:rPr lang="en"/>
            </a:br>
            <a:r>
              <a:rPr lang="en">
                <a:solidFill>
                  <a:schemeClr val="lt1"/>
                </a:solidFill>
                <a:highlight>
                  <a:srgbClr val="FF0000"/>
                </a:highlight>
              </a:rPr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Turn off the light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00" name="Google Shape;600;p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1900" y="1170125"/>
            <a:ext cx="2872948" cy="28729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4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6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06" name="Google Shape;606;p6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07" name="Google Shape;607;p6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08" name="Google Shape;608;p6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609" name="Google Shape;609;p65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0" name="Google Shape;610;p65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1" name="Google Shape;611;p65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2" name="Google Shape;612;p65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3" name="Google Shape;613;p65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4" name="Google Shape;614;p65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motion sensing light…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 movement is detected , THEN</a:t>
            </a:r>
            <a:br>
              <a:rPr lang="en"/>
            </a:br>
            <a:r>
              <a:rPr lang="en"/>
              <a:t>	Turn on the light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Turn off the light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15" name="Google Shape;615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1900" y="1170125"/>
            <a:ext cx="2872948" cy="28729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9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6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21" name="Google Shape;621;p6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22" name="Google Shape;622;p6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23" name="Google Shape;623;p6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624" name="Google Shape;624;p66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5" name="Google Shape;625;p66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6" name="Google Shape;626;p66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27" name="Google Shape;627;p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1900" y="1170125"/>
            <a:ext cx="2872948" cy="2872948"/>
          </a:xfrm>
          <a:prstGeom prst="rect">
            <a:avLst/>
          </a:prstGeom>
          <a:noFill/>
          <a:ln>
            <a:noFill/>
          </a:ln>
        </p:spPr>
      </p:pic>
      <p:sp>
        <p:nvSpPr>
          <p:cNvPr id="628" name="Google Shape;628;p66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9" name="Google Shape;629;p66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0" name="Google Shape;630;p66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Think about motion sensing light…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 movement is detected , THEN</a:t>
            </a:r>
            <a:br>
              <a:rPr lang="en"/>
            </a:br>
            <a:r>
              <a:rPr lang="en"/>
              <a:t>	Turn on the light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Turn off the light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4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6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Structure of Simple AI </a:t>
            </a:r>
            <a:r>
              <a:rPr lang="en"/>
              <a:t>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36" name="Google Shape;636;p6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37" name="Google Shape;637;p6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38" name="Google Shape;638;p6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639" name="Google Shape;639;p67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0" name="Google Shape;640;p67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1" name="Google Shape;641;p67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2" name="Google Shape;642;p67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3" name="Google Shape;643;p67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4" name="Google Shape;644;p67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</a:t>
            </a:r>
            <a:r>
              <a:rPr lang="en">
                <a:solidFill>
                  <a:schemeClr val="lt1"/>
                </a:solidFill>
              </a:rPr>
              <a:t> (something happens) </a:t>
            </a:r>
            <a:r>
              <a:rPr lang="en"/>
              <a:t> </a:t>
            </a:r>
            <a:r>
              <a:rPr lang="en"/>
              <a:t> , THEN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(do this)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(do something else)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45" name="Google Shape;645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84450" y="728675"/>
            <a:ext cx="2277949" cy="227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46" name="Google Shape;646;p6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76200" y="2577499"/>
            <a:ext cx="1677676" cy="1677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0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6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Structure of Simple AI 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52" name="Google Shape;652;p6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53" name="Google Shape;653;p6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54" name="Google Shape;654;p6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655" name="Google Shape;655;p68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6" name="Google Shape;656;p68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7" name="Google Shape;657;p68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8" name="Google Shape;658;p68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9" name="Google Shape;659;p68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0" name="Google Shape;660;p68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</a:t>
            </a:r>
            <a:r>
              <a:rPr lang="en">
                <a:solidFill>
                  <a:schemeClr val="lt1"/>
                </a:solidFill>
              </a:rPr>
              <a:t> </a:t>
            </a:r>
            <a:r>
              <a:rPr lang="en"/>
              <a:t>(something happens)   , THEN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(do this)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(do something else)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61" name="Google Shape;661;p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84450" y="728675"/>
            <a:ext cx="2277949" cy="227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2" name="Google Shape;662;p6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76200" y="2577499"/>
            <a:ext cx="1677676" cy="1677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6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p6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Structure of Simple AI 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68" name="Google Shape;668;p6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69" name="Google Shape;669;p6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70" name="Google Shape;670;p6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69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2" name="Google Shape;672;p69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3" name="Google Shape;673;p69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4" name="Google Shape;674;p69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5" name="Google Shape;675;p69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6" name="Google Shape;676;p69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</a:t>
            </a:r>
            <a:r>
              <a:rPr lang="en">
                <a:solidFill>
                  <a:schemeClr val="lt1"/>
                </a:solidFill>
              </a:rPr>
              <a:t> </a:t>
            </a:r>
            <a:r>
              <a:rPr lang="en"/>
              <a:t>(something happens)   , THEN</a:t>
            </a:r>
            <a:br>
              <a:rPr lang="en"/>
            </a:br>
            <a:r>
              <a:rPr lang="en"/>
              <a:t>	(do this)</a:t>
            </a:r>
            <a:br>
              <a:rPr lang="en">
                <a:highlight>
                  <a:schemeClr val="dk2"/>
                </a:highlight>
              </a:rPr>
            </a:br>
            <a:r>
              <a:rPr lang="en"/>
              <a:t>ELSE</a:t>
            </a:r>
            <a:br>
              <a:rPr lang="en"/>
            </a:br>
            <a:r>
              <a:rPr lang="en"/>
              <a:t>	</a:t>
            </a:r>
            <a:r>
              <a:rPr lang="en">
                <a:solidFill>
                  <a:schemeClr val="lt1"/>
                </a:solidFill>
              </a:rPr>
              <a:t>(do something else)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77" name="Google Shape;677;p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84450" y="728675"/>
            <a:ext cx="2277949" cy="227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78" name="Google Shape;678;p6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76200" y="2577499"/>
            <a:ext cx="1677676" cy="1677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2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7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Structure of Simple AI Rules 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84" name="Google Shape;684;p7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85" name="Google Shape;685;p7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686" name="Google Shape;686;p7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687" name="Google Shape;687;p70"/>
          <p:cNvSpPr/>
          <p:nvPr/>
        </p:nvSpPr>
        <p:spPr>
          <a:xfrm>
            <a:off x="609125" y="1793375"/>
            <a:ext cx="23136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8" name="Google Shape;688;p70"/>
          <p:cNvSpPr/>
          <p:nvPr/>
        </p:nvSpPr>
        <p:spPr>
          <a:xfrm>
            <a:off x="785575" y="2239875"/>
            <a:ext cx="21372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9" name="Google Shape;689;p70"/>
          <p:cNvSpPr/>
          <p:nvPr/>
        </p:nvSpPr>
        <p:spPr>
          <a:xfrm>
            <a:off x="785575" y="3006625"/>
            <a:ext cx="2172000" cy="3936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0" name="Google Shape;690;p70"/>
          <p:cNvSpPr/>
          <p:nvPr/>
        </p:nvSpPr>
        <p:spPr>
          <a:xfrm>
            <a:off x="57918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1" name="Google Shape;691;p70"/>
          <p:cNvSpPr/>
          <p:nvPr/>
        </p:nvSpPr>
        <p:spPr>
          <a:xfrm>
            <a:off x="8114025" y="1623450"/>
            <a:ext cx="398700" cy="901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2" name="Google Shape;692;p70"/>
          <p:cNvSpPr txBox="1"/>
          <p:nvPr>
            <p:ph idx="1" type="body"/>
          </p:nvPr>
        </p:nvSpPr>
        <p:spPr>
          <a:xfrm>
            <a:off x="311700" y="1152475"/>
            <a:ext cx="525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IF</a:t>
            </a:r>
            <a:r>
              <a:rPr lang="en">
                <a:solidFill>
                  <a:schemeClr val="lt1"/>
                </a:solidFill>
              </a:rPr>
              <a:t> </a:t>
            </a:r>
            <a:r>
              <a:rPr lang="en"/>
              <a:t>(something happens)   , THEN</a:t>
            </a:r>
            <a:br>
              <a:rPr lang="en"/>
            </a:br>
            <a:r>
              <a:rPr lang="en"/>
              <a:t>	(do this)</a:t>
            </a:r>
            <a:br>
              <a:rPr lang="en"/>
            </a:br>
            <a:r>
              <a:rPr lang="en"/>
              <a:t>ELSE</a:t>
            </a:r>
            <a:br>
              <a:rPr lang="en"/>
            </a:br>
            <a:r>
              <a:rPr lang="en"/>
              <a:t>	(do something else)</a:t>
            </a:r>
            <a:endParaRPr>
              <a:solidFill>
                <a:schemeClr val="lt1"/>
              </a:solidFill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93" name="Google Shape;693;p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84450" y="728675"/>
            <a:ext cx="2277949" cy="227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4" name="Google Shape;694;p7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76200" y="2577499"/>
            <a:ext cx="1677676" cy="1677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71"/>
          <p:cNvSpPr txBox="1"/>
          <p:nvPr>
            <p:ph type="title"/>
          </p:nvPr>
        </p:nvSpPr>
        <p:spPr>
          <a:xfrm>
            <a:off x="311700" y="445025"/>
            <a:ext cx="595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Does “Rules-Based” AI always work?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00" name="Google Shape;700;p7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What are some disadvantages or limitations of “Rules-Based” Artificial Systems?</a:t>
            </a:r>
            <a:endParaRPr/>
          </a:p>
        </p:txBody>
      </p:sp>
      <p:sp>
        <p:nvSpPr>
          <p:cNvPr id="701" name="Google Shape;701;p7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02" name="Google Shape;702;p7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03" name="Google Shape;703;p7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04" name="Google Shape;704;p71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705" name="Google Shape;705;p7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06" name="Google Shape;706;p71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07" name="Google Shape;707;p71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47 - 49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08" name="Google Shape;708;p71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0:42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709" name="Google Shape;709;p71">
            <a:hlinkClick r:id="rId5"/>
          </p:cNvPr>
          <p:cNvSpPr/>
          <p:nvPr/>
        </p:nvSpPr>
        <p:spPr>
          <a:xfrm>
            <a:off x="8289575" y="98113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3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7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Does “Rules-Based” AI always work?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15" name="Google Shape;715;p7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What are some disadvantages or limitations of “Rules-Based” Artificial Systems?</a:t>
            </a:r>
            <a:endParaRPr/>
          </a:p>
        </p:txBody>
      </p:sp>
      <p:sp>
        <p:nvSpPr>
          <p:cNvPr id="716" name="Google Shape;716;p7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17" name="Google Shape;717;p7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18" name="Google Shape;718;p7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719" name="Google Shape;719;p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6821" y="212665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3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p7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Does “Rules-Based” AI always work?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25" name="Google Shape;725;p7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are some disadvantages or limitations of “Rules-Based” Artificial Systems?</a:t>
            </a:r>
            <a:endParaRPr/>
          </a:p>
          <a:p>
            <a:pPr indent="-342900" lvl="0" marL="4572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need to know all the rules in advance</a:t>
            </a:r>
            <a:endParaRPr/>
          </a:p>
          <a:p>
            <a:pPr indent="-317500" lvl="1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What if we </a:t>
            </a:r>
            <a:r>
              <a:rPr b="1" lang="en">
                <a:solidFill>
                  <a:srgbClr val="FF0000"/>
                </a:solidFill>
              </a:rPr>
              <a:t>don’t know all</a:t>
            </a:r>
            <a:r>
              <a:rPr lang="en"/>
              <a:t> the rules, or if there are </a:t>
            </a:r>
            <a:r>
              <a:rPr b="1" lang="en">
                <a:solidFill>
                  <a:srgbClr val="FF0000"/>
                </a:solidFill>
              </a:rPr>
              <a:t>too many rules</a:t>
            </a:r>
            <a:r>
              <a:rPr lang="en"/>
              <a:t> and combinations?</a:t>
            </a:r>
            <a:endParaRPr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Humans are still needed to tell the computer and machines what the rules are (the machines don’t “learn” the rules themselves)</a:t>
            </a:r>
            <a:endParaRPr/>
          </a:p>
          <a:p>
            <a:pPr indent="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726" name="Google Shape;726;p7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27" name="Google Shape;727;p7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28" name="Google Shape;728;p7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2" name="Shape 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7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734" name="Google Shape;734;p74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1 - 4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735" name="Google Shape;735;p7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9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Google Shape;740;p7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Bonus: Mind-Reading Trick….</a:t>
            </a:r>
            <a:endParaRPr/>
          </a:p>
        </p:txBody>
      </p:sp>
      <p:pic>
        <p:nvPicPr>
          <p:cNvPr id="741" name="Google Shape;741;p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2400" y="1309125"/>
            <a:ext cx="2659200" cy="2659200"/>
          </a:xfrm>
          <a:prstGeom prst="rect">
            <a:avLst/>
          </a:prstGeom>
          <a:noFill/>
          <a:ln>
            <a:noFill/>
          </a:ln>
        </p:spPr>
      </p:pic>
      <p:sp>
        <p:nvSpPr>
          <p:cNvPr id="742" name="Google Shape;742;p75"/>
          <p:cNvSpPr txBox="1"/>
          <p:nvPr>
            <p:ph idx="1" type="body"/>
          </p:nvPr>
        </p:nvSpPr>
        <p:spPr>
          <a:xfrm>
            <a:off x="1977450" y="4259725"/>
            <a:ext cx="5189100" cy="49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Click here for the computer to read your mind....</a:t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6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p7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Mind-Reading Trick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48" name="Google Shape;748;p7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Did you figure out the “secret” to the trick?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Do you think that was an example of “Artificial Intelligence”? </a:t>
            </a:r>
            <a:br>
              <a:rPr lang="en"/>
            </a:br>
            <a:r>
              <a:rPr lang="en"/>
              <a:t>Why or why not?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749" name="Google Shape;749;p7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50" name="Google Shape;750;p7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51" name="Google Shape;751;p7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752" name="Google Shape;752;p7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55413" y="2535700"/>
            <a:ext cx="2033175" cy="2033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6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7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Mind-Reading Trick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58" name="Google Shape;758;p7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Did you figure out the “secret” to the trick?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Do you think that was an example of “Artificial Intelligence”? </a:t>
            </a:r>
            <a:br>
              <a:rPr lang="en"/>
            </a:br>
            <a:r>
              <a:rPr lang="en"/>
              <a:t>Why or why not?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759" name="Google Shape;759;p7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60" name="Google Shape;760;p7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61" name="Google Shape;761;p7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762" name="Google Shape;762;p7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247960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6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Google Shape;767;p7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sp>
        <p:nvSpPr>
          <p:cNvPr id="768" name="Google Shape;768;p78"/>
          <p:cNvSpPr txBox="1"/>
          <p:nvPr>
            <p:ph idx="1" type="body"/>
          </p:nvPr>
        </p:nvSpPr>
        <p:spPr>
          <a:xfrm>
            <a:off x="311700" y="1152475"/>
            <a:ext cx="6443100" cy="24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should now be able to:</a:t>
            </a:r>
            <a:endParaRPr/>
          </a:p>
          <a:p>
            <a:pPr indent="-342900" lvl="0" marL="9144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what “Artificial Intelligence” means</a:t>
            </a:r>
            <a:endParaRPr/>
          </a:p>
          <a:p>
            <a:pPr indent="-3429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Identify some simple “rules-based” AI systems</a:t>
            </a:r>
            <a:endParaRPr/>
          </a:p>
          <a:p>
            <a:pPr indent="-3429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simple AI rules</a:t>
            </a:r>
            <a:endParaRPr/>
          </a:p>
          <a:p>
            <a:pPr indent="-342900" lvl="0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Identify AI rules in games and magic tricks</a:t>
            </a:r>
            <a:endParaRPr/>
          </a:p>
        </p:txBody>
      </p:sp>
      <p:pic>
        <p:nvPicPr>
          <p:cNvPr id="769" name="Google Shape;769;p7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770" name="Google Shape;770;p7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771" name="Google Shape;771;p78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772" name="Google Shape;772;p78"/>
          <p:cNvSpPr txBox="1"/>
          <p:nvPr/>
        </p:nvSpPr>
        <p:spPr>
          <a:xfrm>
            <a:off x="1373400" y="4345800"/>
            <a:ext cx="6397200" cy="7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ACARA Digital Technologies v9.0 curriculum content addressed in the lesson include: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2921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Roboto"/>
              <a:buChar char="●"/>
            </a:pPr>
            <a:r>
              <a:rPr b="1"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Levels 5 - 6, AC9TDI6P02</a:t>
            </a: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- design algorithms involving multiple alternatives (branching) and iteration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2921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Roboto"/>
              <a:buChar char="●"/>
            </a:pPr>
            <a:r>
              <a:rPr b="1"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Levels 7 - 8, AC9TDI8P05</a:t>
            </a:r>
            <a:r>
              <a:rPr lang="en"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- design algorithms involving nested control structures and represent them using flowcharts and pseudocode</a:t>
            </a:r>
            <a:endParaRPr sz="10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6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p79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8" name="Google Shape;778;p7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79" name="Google Shape;779;p79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780" name="Google Shape;780;p7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81" name="Google Shape;781;p7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782" name="Google Shape;782;p79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