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4B5C85A-AB84-49BA-87AD-7B5E411C82DE}">
  <a:tblStyle styleId="{94B5C85A-AB84-49BA-87AD-7B5E411C82D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20" Type="http://schemas.openxmlformats.org/officeDocument/2006/relationships/slide" Target="slides/slide14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22" Type="http://schemas.openxmlformats.org/officeDocument/2006/relationships/slide" Target="slides/slide16.xml"/><Relationship Id="rId66" Type="http://schemas.openxmlformats.org/officeDocument/2006/relationships/slide" Target="slides/slide60.xml"/><Relationship Id="rId21" Type="http://schemas.openxmlformats.org/officeDocument/2006/relationships/slide" Target="slides/slide15.xml"/><Relationship Id="rId65" Type="http://schemas.openxmlformats.org/officeDocument/2006/relationships/slide" Target="slides/slide59.xml"/><Relationship Id="rId24" Type="http://schemas.openxmlformats.org/officeDocument/2006/relationships/slide" Target="slides/slide18.xml"/><Relationship Id="rId68" Type="http://schemas.openxmlformats.org/officeDocument/2006/relationships/slide" Target="slides/slide62.xml"/><Relationship Id="rId23" Type="http://schemas.openxmlformats.org/officeDocument/2006/relationships/slide" Target="slides/slide17.xml"/><Relationship Id="rId67" Type="http://schemas.openxmlformats.org/officeDocument/2006/relationships/slide" Target="slides/slide61.xml"/><Relationship Id="rId60" Type="http://schemas.openxmlformats.org/officeDocument/2006/relationships/slide" Target="slides/slide54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69" Type="http://schemas.openxmlformats.org/officeDocument/2006/relationships/slide" Target="slides/slide6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11" Type="http://schemas.openxmlformats.org/officeDocument/2006/relationships/slide" Target="slides/slide5.xml"/><Relationship Id="rId55" Type="http://schemas.openxmlformats.org/officeDocument/2006/relationships/slide" Target="slides/slide49.xml"/><Relationship Id="rId10" Type="http://schemas.openxmlformats.org/officeDocument/2006/relationships/slide" Target="slides/slide4.xml"/><Relationship Id="rId54" Type="http://schemas.openxmlformats.org/officeDocument/2006/relationships/slide" Target="slides/slide48.xml"/><Relationship Id="rId13" Type="http://schemas.openxmlformats.org/officeDocument/2006/relationships/slide" Target="slides/slide7.xml"/><Relationship Id="rId57" Type="http://schemas.openxmlformats.org/officeDocument/2006/relationships/slide" Target="slides/slide51.xml"/><Relationship Id="rId12" Type="http://schemas.openxmlformats.org/officeDocument/2006/relationships/slide" Target="slides/slide6.xml"/><Relationship Id="rId56" Type="http://schemas.openxmlformats.org/officeDocument/2006/relationships/slide" Target="slides/slide50.xml"/><Relationship Id="rId15" Type="http://schemas.openxmlformats.org/officeDocument/2006/relationships/slide" Target="slides/slide9.xml"/><Relationship Id="rId59" Type="http://schemas.openxmlformats.org/officeDocument/2006/relationships/slide" Target="slides/slide53.xml"/><Relationship Id="rId14" Type="http://schemas.openxmlformats.org/officeDocument/2006/relationships/slide" Target="slides/slide8.xml"/><Relationship Id="rId58" Type="http://schemas.openxmlformats.org/officeDocument/2006/relationships/slide" Target="slides/slide5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ce1e7d8d3f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ce1e7d8d3f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c9a33d5bf7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c9a33d5bf7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d27f414571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d27f414571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d27f414571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d27f414571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d27f414571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d27f414571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d27f414571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d27f414571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d27f414571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2d27f414571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d27f414571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d27f414571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2d27f414571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2d27f414571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d27f414571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d27f414571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d27f414571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2d27f414571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d27f414571_0_1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d27f414571_0_1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d27f414571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d27f414571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2d27f414571_0_2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2d27f414571_0_2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2d27f414571_0_2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" name="Google Shape;395;g2d27f414571_0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2d27f414571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3" name="Google Shape;423;g2d27f414571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2d27f414571_0_2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2d27f414571_0_2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2d27f414571_0_3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Google Shape;479;g2d27f414571_0_3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g2d27f414571_0_3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6" name="Google Shape;506;g2d27f414571_0_3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2d27f414571_0_3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3" name="Google Shape;533;g2d27f414571_0_3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2d27f414571_0_4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0" name="Google Shape;560;g2d27f414571_0_4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g2d27f414571_0_4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8" name="Google Shape;588;g2d27f414571_0_4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2d27f414571_0_4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6" name="Google Shape;616;g2d27f414571_0_4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g2d27f414571_0_4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4" name="Google Shape;644;g2d27f414571_0_4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g2d27f414571_0_5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1" name="Google Shape;671;g2d27f414571_0_5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7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g2d27f414571_0_5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9" name="Google Shape;699;g2d27f414571_0_5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5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Google Shape;726;g2d27f414571_0_5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7" name="Google Shape;727;g2d27f414571_0_5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g2d27f414571_0_5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5" name="Google Shape;755;g2d27f414571_0_5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8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2d27f414571_0_6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0" name="Google Shape;780;g2d27f414571_0_6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g2d27f414571_0_6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6" name="Google Shape;806;g2d27f414571_0_6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g2d27f414571_0_6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3" name="Google Shape;833;g2d27f414571_0_6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7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g2d27f414571_0_6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9" name="Google Shape;859;g2d27f414571_0_6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2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Google Shape;883;g2d27f414571_0_7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4" name="Google Shape;884;g2d27f414571_0_7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8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g2d27f414571_0_7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0" name="Google Shape;910;g2d27f414571_0_7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4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Google Shape;935;g2d27f414571_0_7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6" name="Google Shape;936;g2d27f414571_0_7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" name="Google Shape;962;g2d27f414571_0_7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3" name="Google Shape;963;g2d27f414571_0_7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9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" name="Google Shape;990;g2d27f414571_0_8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1" name="Google Shape;991;g2d27f414571_0_8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7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g2d27f414571_0_8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9" name="Google Shape;1019;g2d27f414571_0_8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6" name="Shape 1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Google Shape;1047;g2d27f414571_0_8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" name="Google Shape;1048;g2d27f414571_0_8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4" name="Shape 10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" name="Google Shape;1075;g2d27f414571_0_8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6" name="Google Shape;1076;g2d27f414571_0_8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3" name="Shape 1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4" name="Google Shape;1104;g2d27f414571_0_9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5" name="Google Shape;1105;g2d27f414571_0_9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8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g2d27f414571_0_9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0" name="Google Shape;1130;g2d27f414571_0_9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8" name="Shape 1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" name="Google Shape;1159;g2d27f414571_0_9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0" name="Google Shape;1160;g2d27f414571_0_9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9" name="Shape 1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" name="Google Shape;1190;g2d27f414571_0_10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1" name="Google Shape;1191;g2d27f414571_0_10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5" name="Shape 1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6" name="Google Shape;1216;g25fdd98c42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7" name="Google Shape;1217;g25fdd98c42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0" name="Shape 1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1" name="Google Shape;1221;g25fdd98c42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2" name="Google Shape;1222;g25fdd98c42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5" name="Shape 1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" name="Google Shape;1236;g28f0290a99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7" name="Google Shape;1237;g28f0290a99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g28f0290a995_0_4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3" name="Google Shape;1243;g28f0290a995_0_4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9" name="Shape 1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0" name="Google Shape;1250;g28f0290a995_0_4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1" name="Google Shape;1251;g28f0290a995_0_4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7" name="Shape 1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8" name="Google Shape;1258;g28f0290a995_0_4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9" name="Google Shape;1259;g28f0290a995_0_4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6" name="Shape 1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7" name="Google Shape;1267;g2d27f414571_0_10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8" name="Google Shape;1268;g2d27f414571_0_10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3" name="Shape 1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4" name="Google Shape;1274;g2ce1e7d8d3f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5" name="Google Shape;1275;g2ce1e7d8d3f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5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g28f0290a995_0_4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7" name="Google Shape;1287;g28f0290a995_0_4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1" name="Shape 1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2" name="Google Shape;1292;g28f0290a995_0_4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3" name="Google Shape;1293;g28f0290a995_0_4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7" name="Shape 1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8" name="Google Shape;1298;g2cb370211b0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9" name="Google Shape;1299;g2cb370211b0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3" name="Shape 1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" name="Google Shape;1304;g2cb370211b0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5" name="Google Shape;1305;g2cb370211b0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9" name="Shape 1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" name="Google Shape;1310;g2dba81bd14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1" name="Google Shape;1311;g2dba81bd14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0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g2dba81bd145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2" name="Google Shape;1322;g2dba81bd145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7" name="Shape 1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8" name="Google Shape;1328;g2dc0547999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9" name="Google Shape;1329;g2dc0547999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5" name="Shape 1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6" name="Google Shape;1336;g2d27f414571_0_10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7" name="Google Shape;1337;g2d27f414571_0_10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2" name="Shape 1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3" name="Google Shape;1343;g8b1f6fa878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4" name="Google Shape;1344;g8b1f6fa878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1" name="Shape 1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2" name="Google Shape;1352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3" name="Google Shape;1353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hyperlink" Target="https://youtu.be/pss3RKf9gP4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2.xml"/><Relationship Id="rId3" Type="http://schemas.openxmlformats.org/officeDocument/2006/relationships/hyperlink" Target="https://csinschools.io/ai/6ws" TargetMode="External"/><Relationship Id="rId4" Type="http://schemas.openxmlformats.org/officeDocument/2006/relationships/hyperlink" Target="https://csinschools.io/convert.php?tag=ai/6ws&amp;format=pdf" TargetMode="External"/><Relationship Id="rId5" Type="http://schemas.openxmlformats.org/officeDocument/2006/relationships/hyperlink" Target="https://csinschools.io/convert.php?tag=ai/6ws&amp;format=docx" TargetMode="External"/><Relationship Id="rId6" Type="http://schemas.openxmlformats.org/officeDocument/2006/relationships/image" Target="../media/image11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.png"/><Relationship Id="rId4" Type="http://schemas.openxmlformats.org/officeDocument/2006/relationships/hyperlink" Target="https://youtu.be/dRfOqBzV6Lw" TargetMode="Externa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6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4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1.xml"/><Relationship Id="rId3" Type="http://schemas.openxmlformats.org/officeDocument/2006/relationships/hyperlink" Target="https://csinschools.io/ai/6ws" TargetMode="External"/><Relationship Id="rId4" Type="http://schemas.openxmlformats.org/officeDocument/2006/relationships/hyperlink" Target="https://csinschools.io/convert.php?tag=ai/6ws&amp;format=pdf" TargetMode="External"/><Relationship Id="rId5" Type="http://schemas.openxmlformats.org/officeDocument/2006/relationships/hyperlink" Target="https://csinschools.io/convert.php?tag=ai/6ws&amp;format=docx" TargetMode="External"/><Relationship Id="rId6" Type="http://schemas.openxmlformats.org/officeDocument/2006/relationships/image" Target="../media/image11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3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6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Evaluating Your Classifier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96063" y="2603425"/>
            <a:ext cx="1962875" cy="196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for a multi-class classifier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Generate summary statistics to evaluate a multi-class classifier and judge it for accuracy</a:t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9200" y="2826000"/>
            <a:ext cx="1648250" cy="164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" name="Google Shape;124;p27"/>
          <p:cNvGraphicFramePr/>
          <p:nvPr/>
        </p:nvGraphicFramePr>
        <p:xfrm>
          <a:off x="2632200" y="2015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12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8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125" name="Google Shape;125;p27"/>
          <p:cNvSpPr txBox="1"/>
          <p:nvPr/>
        </p:nvSpPr>
        <p:spPr>
          <a:xfrm>
            <a:off x="4165950" y="161193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26" name="Google Shape;126;p27"/>
          <p:cNvSpPr txBox="1"/>
          <p:nvPr/>
        </p:nvSpPr>
        <p:spPr>
          <a:xfrm rot="-5400000">
            <a:off x="1857275" y="312391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127" name="Google Shape;12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09508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88289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11193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71583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7"/>
          <p:cNvSpPr txBox="1"/>
          <p:nvPr/>
        </p:nvSpPr>
        <p:spPr>
          <a:xfrm>
            <a:off x="41710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2" name="Google Shape;132;p27"/>
          <p:cNvSpPr txBox="1"/>
          <p:nvPr/>
        </p:nvSpPr>
        <p:spPr>
          <a:xfrm>
            <a:off x="2664875" y="288290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" name="Google Shape;133;p27"/>
          <p:cNvSpPr txBox="1"/>
          <p:nvPr/>
        </p:nvSpPr>
        <p:spPr>
          <a:xfrm>
            <a:off x="56697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" name="Google Shape;134;p27"/>
          <p:cNvSpPr txBox="1"/>
          <p:nvPr/>
        </p:nvSpPr>
        <p:spPr>
          <a:xfrm>
            <a:off x="2724250" y="37158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5" name="Google Shape;135;p27"/>
          <p:cNvSpPr txBox="1"/>
          <p:nvPr>
            <p:ph type="title"/>
          </p:nvPr>
        </p:nvSpPr>
        <p:spPr>
          <a:xfrm>
            <a:off x="311700" y="445025"/>
            <a:ext cx="787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Here’s a confusion matrix for a parrot vs eagle image classifier…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grpSp>
        <p:nvGrpSpPr>
          <p:cNvPr id="136" name="Google Shape;136;p27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37" name="Google Shape;137;p2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8" name="Google Shape;138;p27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39" name="Google Shape;139;p27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3 - 51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40" name="Google Shape;140;p27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:08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41" name="Google Shape;141;p27">
            <a:hlinkClick r:id="rId6"/>
          </p:cNvPr>
          <p:cNvSpPr/>
          <p:nvPr/>
        </p:nvSpPr>
        <p:spPr>
          <a:xfrm>
            <a:off x="8289575" y="8265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6" name="Google Shape;146;p28"/>
          <p:cNvGraphicFramePr/>
          <p:nvPr/>
        </p:nvGraphicFramePr>
        <p:xfrm>
          <a:off x="2632200" y="2015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12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8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147" name="Google Shape;147;p28"/>
          <p:cNvSpPr txBox="1"/>
          <p:nvPr/>
        </p:nvSpPr>
        <p:spPr>
          <a:xfrm>
            <a:off x="4165950" y="161193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48" name="Google Shape;148;p28"/>
          <p:cNvSpPr txBox="1"/>
          <p:nvPr/>
        </p:nvSpPr>
        <p:spPr>
          <a:xfrm rot="-5400000">
            <a:off x="1857275" y="312391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149" name="Google Shape;14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09508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88289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11193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71583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8"/>
          <p:cNvSpPr txBox="1"/>
          <p:nvPr/>
        </p:nvSpPr>
        <p:spPr>
          <a:xfrm>
            <a:off x="41710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8"/>
          <p:cNvSpPr txBox="1"/>
          <p:nvPr/>
        </p:nvSpPr>
        <p:spPr>
          <a:xfrm>
            <a:off x="2664875" y="288290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5" name="Google Shape;155;p28"/>
          <p:cNvSpPr txBox="1"/>
          <p:nvPr/>
        </p:nvSpPr>
        <p:spPr>
          <a:xfrm>
            <a:off x="56697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6" name="Google Shape;156;p28"/>
          <p:cNvSpPr txBox="1"/>
          <p:nvPr/>
        </p:nvSpPr>
        <p:spPr>
          <a:xfrm>
            <a:off x="2724250" y="37158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7" name="Google Shape;157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Here’s a confusion matrix for a parrot vs eagle image classifier…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8" name="Google Shape;158;p28"/>
          <p:cNvSpPr/>
          <p:nvPr/>
        </p:nvSpPr>
        <p:spPr>
          <a:xfrm>
            <a:off x="245775" y="1277325"/>
            <a:ext cx="2569200" cy="10323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Can you </a:t>
            </a:r>
            <a:r>
              <a:rPr b="1" lang="en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</a:rPr>
              <a:t>re-draw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matrix if the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classifier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had been </a:t>
            </a:r>
            <a:r>
              <a:rPr b="1" lang="en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perfect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?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" name="Google Shape;163;p29"/>
          <p:cNvGraphicFramePr/>
          <p:nvPr/>
        </p:nvGraphicFramePr>
        <p:xfrm>
          <a:off x="2632200" y="2015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12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3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B6D7A8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8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12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</a:tr>
            </a:tbl>
          </a:graphicData>
        </a:graphic>
      </p:graphicFrame>
      <p:sp>
        <p:nvSpPr>
          <p:cNvPr id="164" name="Google Shape;164;p29"/>
          <p:cNvSpPr txBox="1"/>
          <p:nvPr/>
        </p:nvSpPr>
        <p:spPr>
          <a:xfrm>
            <a:off x="4165950" y="1611938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65" name="Google Shape;165;p29"/>
          <p:cNvSpPr txBox="1"/>
          <p:nvPr/>
        </p:nvSpPr>
        <p:spPr>
          <a:xfrm rot="-5400000">
            <a:off x="1857275" y="3123913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166" name="Google Shape;16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095080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882892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111937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715837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9"/>
          <p:cNvSpPr txBox="1"/>
          <p:nvPr/>
        </p:nvSpPr>
        <p:spPr>
          <a:xfrm>
            <a:off x="41710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1" name="Google Shape;171;p29"/>
          <p:cNvSpPr txBox="1"/>
          <p:nvPr/>
        </p:nvSpPr>
        <p:spPr>
          <a:xfrm>
            <a:off x="2664875" y="288290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2" name="Google Shape;172;p29"/>
          <p:cNvSpPr txBox="1"/>
          <p:nvPr/>
        </p:nvSpPr>
        <p:spPr>
          <a:xfrm>
            <a:off x="5669700" y="21005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3" name="Google Shape;173;p29"/>
          <p:cNvSpPr txBox="1"/>
          <p:nvPr/>
        </p:nvSpPr>
        <p:spPr>
          <a:xfrm>
            <a:off x="2724250" y="37158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4" name="Google Shape;17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Here’s a confusion matrix for a parrot vs eagle image classifier…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5" name="Google Shape;175;p29"/>
          <p:cNvSpPr/>
          <p:nvPr/>
        </p:nvSpPr>
        <p:spPr>
          <a:xfrm>
            <a:off x="245775" y="1277325"/>
            <a:ext cx="2569200" cy="10323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Can you </a:t>
            </a:r>
            <a:r>
              <a:rPr b="1" lang="en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</a:rPr>
              <a:t>re-draw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matrix if the classifier had been </a:t>
            </a:r>
            <a:r>
              <a:rPr b="1" lang="en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perfect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?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6" name="Google Shape;176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8021" y="2416275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1" name="Google Shape;181;p30"/>
          <p:cNvGraphicFramePr/>
          <p:nvPr/>
        </p:nvGraphicFramePr>
        <p:xfrm>
          <a:off x="2632200" y="201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15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274E1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0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0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20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274E13"/>
                    </a:solidFill>
                  </a:tcPr>
                </a:tc>
              </a:tr>
            </a:tbl>
          </a:graphicData>
        </a:graphic>
      </p:graphicFrame>
      <p:sp>
        <p:nvSpPr>
          <p:cNvPr id="182" name="Google Shape;182;p30"/>
          <p:cNvSpPr txBox="1"/>
          <p:nvPr/>
        </p:nvSpPr>
        <p:spPr>
          <a:xfrm>
            <a:off x="4165950" y="1611963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83" name="Google Shape;183;p30"/>
          <p:cNvSpPr txBox="1"/>
          <p:nvPr/>
        </p:nvSpPr>
        <p:spPr>
          <a:xfrm rot="-5400000">
            <a:off x="1857275" y="3123938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184" name="Google Shape;18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09510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88291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111962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715862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0"/>
          <p:cNvSpPr txBox="1"/>
          <p:nvPr/>
        </p:nvSpPr>
        <p:spPr>
          <a:xfrm>
            <a:off x="4171000" y="21005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" name="Google Shape;189;p30"/>
          <p:cNvSpPr txBox="1"/>
          <p:nvPr/>
        </p:nvSpPr>
        <p:spPr>
          <a:xfrm>
            <a:off x="2664875" y="28829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" name="Google Shape;190;p30"/>
          <p:cNvSpPr txBox="1"/>
          <p:nvPr/>
        </p:nvSpPr>
        <p:spPr>
          <a:xfrm>
            <a:off x="5669700" y="21005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" name="Google Shape;191;p30"/>
          <p:cNvSpPr txBox="1"/>
          <p:nvPr/>
        </p:nvSpPr>
        <p:spPr>
          <a:xfrm>
            <a:off x="2724250" y="37158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2" name="Google Shape;19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Here’s a confusion matrix for a parrot vs eagle image classifier…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3" name="Google Shape;193;p30"/>
          <p:cNvSpPr/>
          <p:nvPr/>
        </p:nvSpPr>
        <p:spPr>
          <a:xfrm>
            <a:off x="245775" y="1277325"/>
            <a:ext cx="2569200" cy="10323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Can you </a:t>
            </a:r>
            <a:r>
              <a:rPr b="1" lang="en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</a:rPr>
              <a:t>re-draw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matrix if the classifier had been </a:t>
            </a:r>
            <a:r>
              <a:rPr b="1" lang="en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perfect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?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Google Shape;198;p31"/>
          <p:cNvGraphicFramePr/>
          <p:nvPr/>
        </p:nvGraphicFramePr>
        <p:xfrm>
          <a:off x="2632200" y="2015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15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274E1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0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0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lt1"/>
                          </a:solidFill>
                        </a:rPr>
                        <a:t>20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274E13"/>
                    </a:solidFill>
                  </a:tcPr>
                </a:tc>
              </a:tr>
            </a:tbl>
          </a:graphicData>
        </a:graphic>
      </p:graphicFrame>
      <p:sp>
        <p:nvSpPr>
          <p:cNvPr id="199" name="Google Shape;199;p31"/>
          <p:cNvSpPr txBox="1"/>
          <p:nvPr/>
        </p:nvSpPr>
        <p:spPr>
          <a:xfrm>
            <a:off x="4165950" y="1611963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00" name="Google Shape;200;p31"/>
          <p:cNvSpPr txBox="1"/>
          <p:nvPr/>
        </p:nvSpPr>
        <p:spPr>
          <a:xfrm rot="-5400000">
            <a:off x="1857275" y="3123938"/>
            <a:ext cx="9030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pic>
        <p:nvPicPr>
          <p:cNvPr id="201" name="Google Shape;20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338" y="2095105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11663" y="2882917"/>
            <a:ext cx="657125" cy="65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5903725" y="2111962"/>
            <a:ext cx="623400" cy="6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3028538" y="3715862"/>
            <a:ext cx="623400" cy="623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31"/>
          <p:cNvSpPr txBox="1"/>
          <p:nvPr/>
        </p:nvSpPr>
        <p:spPr>
          <a:xfrm>
            <a:off x="4171000" y="21005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6" name="Google Shape;206;p31"/>
          <p:cNvSpPr txBox="1"/>
          <p:nvPr/>
        </p:nvSpPr>
        <p:spPr>
          <a:xfrm>
            <a:off x="2664875" y="2882925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parrot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7" name="Google Shape;207;p31"/>
          <p:cNvSpPr txBox="1"/>
          <p:nvPr/>
        </p:nvSpPr>
        <p:spPr>
          <a:xfrm>
            <a:off x="5669700" y="21005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31"/>
          <p:cNvSpPr txBox="1"/>
          <p:nvPr/>
        </p:nvSpPr>
        <p:spPr>
          <a:xfrm>
            <a:off x="2724250" y="3715850"/>
            <a:ext cx="588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eagle</a:t>
            </a:r>
            <a:endParaRPr sz="11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9" name="Google Shape;209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Here’s a confusion matrix for a parrot vs eagle image classifier…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0" name="Google Shape;210;p31"/>
          <p:cNvSpPr/>
          <p:nvPr/>
        </p:nvSpPr>
        <p:spPr>
          <a:xfrm>
            <a:off x="245775" y="1277325"/>
            <a:ext cx="2569200" cy="10323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Can you </a:t>
            </a:r>
            <a:r>
              <a:rPr b="1" lang="en">
                <a:solidFill>
                  <a:srgbClr val="E93761"/>
                </a:solidFill>
                <a:latin typeface="Roboto"/>
                <a:ea typeface="Roboto"/>
                <a:cs typeface="Roboto"/>
                <a:sym typeface="Roboto"/>
              </a:rPr>
              <a:t>re-draw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matrix if the classifier had been </a:t>
            </a:r>
            <a:r>
              <a:rPr b="1" lang="en">
                <a:solidFill>
                  <a:schemeClr val="accent5"/>
                </a:solidFill>
                <a:latin typeface="Roboto"/>
                <a:ea typeface="Roboto"/>
                <a:cs typeface="Roboto"/>
                <a:sym typeface="Roboto"/>
              </a:rPr>
              <a:t>perfect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?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1" name="Google Shape;211;p31"/>
          <p:cNvSpPr/>
          <p:nvPr/>
        </p:nvSpPr>
        <p:spPr>
          <a:xfrm rot="1811971">
            <a:off x="4303005" y="3285334"/>
            <a:ext cx="2499540" cy="677289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>
              <a:alpha val="48430"/>
            </a:srgbClr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2"/>
          <p:cNvSpPr txBox="1"/>
          <p:nvPr>
            <p:ph type="title"/>
          </p:nvPr>
        </p:nvSpPr>
        <p:spPr>
          <a:xfrm>
            <a:off x="1793850" y="2157150"/>
            <a:ext cx="5556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consider a multi-class example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1" name="Google Shape;221;p33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pic>
        <p:nvPicPr>
          <p:cNvPr id="222" name="Google Shape;22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33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31" name="Google Shape;231;p33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grpSp>
        <p:nvGrpSpPr>
          <p:cNvPr id="232" name="Google Shape;232;p33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233" name="Google Shape;233;p33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4" name="Google Shape;234;p33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5" name="Google Shape;235;p33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6" name="Google Shape;236;p33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7" name="Google Shape;237;p33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8" name="Google Shape;238;p33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9" name="Google Shape;239;p33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0" name="Google Shape;240;p33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" name="Google Shape;245;p34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</a:tbl>
          </a:graphicData>
        </a:graphic>
      </p:graphicFrame>
      <p:pic>
        <p:nvPicPr>
          <p:cNvPr id="246" name="Google Shape;24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4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55" name="Google Shape;255;p34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256" name="Google Shape;256;p34"/>
          <p:cNvSpPr/>
          <p:nvPr/>
        </p:nvSpPr>
        <p:spPr>
          <a:xfrm>
            <a:off x="3219475" y="1963900"/>
            <a:ext cx="2569200" cy="12759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a confusion matrix for a multi-class classifier which classifies images of flowers. There are 4 classes.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57" name="Google Shape;257;p34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258" name="Google Shape;258;p34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9" name="Google Shape;259;p34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0" name="Google Shape;260;p34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1" name="Google Shape;261;p34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2" name="Google Shape;262;p34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3" name="Google Shape;263;p34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4" name="Google Shape;264;p34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5" name="Google Shape;265;p34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0" name="Google Shape;270;p35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271" name="Google Shape;27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35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280" name="Google Shape;280;p35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grpSp>
        <p:nvGrpSpPr>
          <p:cNvPr id="281" name="Google Shape;281;p35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282" name="Google Shape;282;p35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3" name="Google Shape;283;p35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4" name="Google Shape;284;p35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5" name="Google Shape;285;p35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6" name="Google Shape;286;p35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7" name="Google Shape;287;p35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8" name="Google Shape;288;p35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9" name="Google Shape;289;p35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4" name="Google Shape;294;p36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295" name="Google Shape;29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6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04" name="Google Shape;304;p36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grpSp>
        <p:nvGrpSpPr>
          <p:cNvPr id="305" name="Google Shape;305;p36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306" name="Google Shape;306;p36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7" name="Google Shape;307;p36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8" name="Google Shape;308;p36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09" name="Google Shape;309;p36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0" name="Google Shape;310;p36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1" name="Google Shape;311;p36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2" name="Google Shape;312;p36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3" name="Google Shape;313;p36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314" name="Google Shape;314;p36"/>
          <p:cNvSpPr/>
          <p:nvPr/>
        </p:nvSpPr>
        <p:spPr>
          <a:xfrm>
            <a:off x="3219475" y="1963900"/>
            <a:ext cx="2569200" cy="738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take a look at the tulip class.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9" name="Google Shape;319;p37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320" name="Google Shape;32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37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29" name="Google Shape;329;p37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330" name="Google Shape;330;p37"/>
          <p:cNvSpPr/>
          <p:nvPr/>
        </p:nvSpPr>
        <p:spPr>
          <a:xfrm flipH="1">
            <a:off x="543700" y="398138"/>
            <a:ext cx="7450500" cy="4117500"/>
          </a:xfrm>
          <a:prstGeom prst="corner">
            <a:avLst>
              <a:gd fmla="val 21830" name="adj1"/>
              <a:gd fmla="val 38250" name="adj2"/>
            </a:avLst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331" name="Google Shape;331;p37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332" name="Google Shape;332;p37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3" name="Google Shape;333;p37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4" name="Google Shape;334;p37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5" name="Google Shape;335;p37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6" name="Google Shape;336;p37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7" name="Google Shape;337;p37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8" name="Google Shape;338;p37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9" name="Google Shape;339;p37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4" name="Google Shape;344;p38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345" name="Google Shape;345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38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54" name="Google Shape;354;p38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355" name="Google Shape;355;p38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38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had 10 images of tulips to test against</a:t>
            </a:r>
            <a:endParaRPr/>
          </a:p>
        </p:txBody>
      </p:sp>
      <p:grpSp>
        <p:nvGrpSpPr>
          <p:cNvPr id="357" name="Google Shape;357;p38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358" name="Google Shape;358;p38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59" name="Google Shape;359;p38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0" name="Google Shape;360;p38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1" name="Google Shape;361;p38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2" name="Google Shape;362;p38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3" name="Google Shape;363;p38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4" name="Google Shape;364;p38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65" name="Google Shape;365;p38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" name="Google Shape;370;p39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371" name="Google Shape;371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3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9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380" name="Google Shape;380;p39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381" name="Google Shape;381;p39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39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9 images, we correctly classified them as a tulip</a:t>
            </a:r>
            <a:endParaRPr/>
          </a:p>
        </p:txBody>
      </p:sp>
      <p:sp>
        <p:nvSpPr>
          <p:cNvPr id="383" name="Google Shape;383;p39"/>
          <p:cNvSpPr/>
          <p:nvPr/>
        </p:nvSpPr>
        <p:spPr>
          <a:xfrm>
            <a:off x="7053425" y="38986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84" name="Google Shape;384;p39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385" name="Google Shape;385;p39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6" name="Google Shape;386;p39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7" name="Google Shape;387;p39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8" name="Google Shape;388;p39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89" name="Google Shape;389;p39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0" name="Google Shape;390;p39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1" name="Google Shape;391;p39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92" name="Google Shape;392;p39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7" name="Google Shape;397;p40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398" name="Google Shape;398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40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07" name="Google Shape;407;p40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408" name="Google Shape;408;p40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40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9 images, we correctly classified them as a tulip</a:t>
            </a:r>
            <a:endParaRPr/>
          </a:p>
        </p:txBody>
      </p:sp>
      <p:sp>
        <p:nvSpPr>
          <p:cNvPr id="410" name="Google Shape;410;p40"/>
          <p:cNvSpPr/>
          <p:nvPr/>
        </p:nvSpPr>
        <p:spPr>
          <a:xfrm>
            <a:off x="7053425" y="38986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40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9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 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12" name="Google Shape;412;p40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413" name="Google Shape;413;p40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4" name="Google Shape;414;p40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5" name="Google Shape;415;p40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6" name="Google Shape;416;p40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7" name="Google Shape;417;p40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8" name="Google Shape;418;p40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19" name="Google Shape;419;p40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20" name="Google Shape;420;p40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5" name="Google Shape;425;p41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426" name="Google Shape;42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41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35" name="Google Shape;435;p41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436" name="Google Shape;436;p41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41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9 images, we correctly classified them as a tulip</a:t>
            </a:r>
            <a:endParaRPr/>
          </a:p>
        </p:txBody>
      </p:sp>
      <p:sp>
        <p:nvSpPr>
          <p:cNvPr id="438" name="Google Shape;438;p41"/>
          <p:cNvSpPr/>
          <p:nvPr/>
        </p:nvSpPr>
        <p:spPr>
          <a:xfrm>
            <a:off x="7053425" y="38986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9" name="Google Shape;439;p41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9 results are known as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 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 : because they are 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40" name="Google Shape;440;p41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441" name="Google Shape;441;p41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2" name="Google Shape;442;p41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3" name="Google Shape;443;p41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4" name="Google Shape;444;p41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5" name="Google Shape;445;p41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6" name="Google Shape;446;p41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7" name="Google Shape;447;p41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48" name="Google Shape;448;p41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3" name="Google Shape;453;p42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454" name="Google Shape;454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Google Shape;455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4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4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42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63" name="Google Shape;463;p42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464" name="Google Shape;464;p42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42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9 images, we correctly classified them as a tulip</a:t>
            </a:r>
            <a:endParaRPr/>
          </a:p>
        </p:txBody>
      </p:sp>
      <p:sp>
        <p:nvSpPr>
          <p:cNvPr id="466" name="Google Shape;466;p42"/>
          <p:cNvSpPr/>
          <p:nvPr/>
        </p:nvSpPr>
        <p:spPr>
          <a:xfrm>
            <a:off x="7053425" y="38986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7" name="Google Shape;467;p42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9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True : because they are 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Positive: because they were classified as a tulip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468" name="Google Shape;468;p42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469" name="Google Shape;469;p42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0" name="Google Shape;470;p42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1" name="Google Shape;471;p42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2" name="Google Shape;472;p42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3" name="Google Shape;473;p42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4" name="Google Shape;474;p42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5" name="Google Shape;475;p42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76" name="Google Shape;476;p42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" name="Google Shape;481;p43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482" name="Google Shape;482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5" name="Google Shape;485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9" name="Google Shape;489;p4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43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491" name="Google Shape;491;p43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492" name="Google Shape;492;p43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43"/>
          <p:cNvSpPr txBox="1"/>
          <p:nvPr/>
        </p:nvSpPr>
        <p:spPr>
          <a:xfrm>
            <a:off x="505540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 1 image, we (incorrectly) classified it as a rose</a:t>
            </a:r>
            <a:endParaRPr/>
          </a:p>
        </p:txBody>
      </p:sp>
      <p:sp>
        <p:nvSpPr>
          <p:cNvPr id="494" name="Google Shape;494;p43"/>
          <p:cNvSpPr/>
          <p:nvPr/>
        </p:nvSpPr>
        <p:spPr>
          <a:xfrm>
            <a:off x="5629325" y="3909863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5" name="Google Shape;495;p43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496" name="Google Shape;496;p43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97" name="Google Shape;497;p43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98" name="Google Shape;498;p43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499" name="Google Shape;499;p43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0" name="Google Shape;500;p43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1" name="Google Shape;501;p43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2" name="Google Shape;502;p43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3" name="Google Shape;503;p43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8" name="Google Shape;508;p44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509" name="Google Shape;509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1" name="Google Shape;511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4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6" name="Google Shape;516;p4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517" name="Google Shape;517;p44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18" name="Google Shape;518;p44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519" name="Google Shape;519;p44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0" name="Google Shape;520;p44"/>
          <p:cNvSpPr txBox="1"/>
          <p:nvPr/>
        </p:nvSpPr>
        <p:spPr>
          <a:xfrm>
            <a:off x="2287050" y="4508500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did not incorrectly classify any tulip images as sunflowers or daisies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1" name="Google Shape;521;p44"/>
          <p:cNvSpPr/>
          <p:nvPr/>
        </p:nvSpPr>
        <p:spPr>
          <a:xfrm>
            <a:off x="2616050" y="3909875"/>
            <a:ext cx="20301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22" name="Google Shape;522;p44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523" name="Google Shape;523;p44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4" name="Google Shape;524;p44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5" name="Google Shape;525;p44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6" name="Google Shape;526;p44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7" name="Google Shape;527;p44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8" name="Google Shape;528;p44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9" name="Google Shape;529;p44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30" name="Google Shape;530;p44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5" name="Google Shape;535;p45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536" name="Google Shape;536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Google Shape;538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9" name="Google Shape;539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0" name="Google Shape;540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45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45" name="Google Shape;545;p45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546" name="Google Shape;546;p45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7" name="Google Shape;547;p45"/>
          <p:cNvSpPr txBox="1"/>
          <p:nvPr/>
        </p:nvSpPr>
        <p:spPr>
          <a:xfrm>
            <a:off x="2287050" y="4508500"/>
            <a:ext cx="43674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 was 1 tulip image that was incorrectly classified as not a tulip.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8" name="Google Shape;548;p45"/>
          <p:cNvSpPr/>
          <p:nvPr/>
        </p:nvSpPr>
        <p:spPr>
          <a:xfrm>
            <a:off x="2616050" y="3909875"/>
            <a:ext cx="36195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549" name="Google Shape;549;p45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550" name="Google Shape;550;p45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1" name="Google Shape;551;p45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2" name="Google Shape;552;p45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3" name="Google Shape;553;p45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4" name="Google Shape;554;p45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5" name="Google Shape;555;p45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6" name="Google Shape;556;p45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57" name="Google Shape;557;p45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2" name="Google Shape;562;p46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563" name="Google Shape;563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5" name="Google Shape;565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6" name="Google Shape;566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Google Shape;567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46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572" name="Google Shape;572;p46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573" name="Google Shape;573;p46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4" name="Google Shape;574;p46"/>
          <p:cNvSpPr txBox="1"/>
          <p:nvPr/>
        </p:nvSpPr>
        <p:spPr>
          <a:xfrm>
            <a:off x="2287050" y="4508500"/>
            <a:ext cx="43674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 was 1 tulip image that was incorrectly classified as not a tulip.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5" name="Google Shape;575;p46"/>
          <p:cNvSpPr/>
          <p:nvPr/>
        </p:nvSpPr>
        <p:spPr>
          <a:xfrm>
            <a:off x="2616050" y="3909875"/>
            <a:ext cx="36195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6" name="Google Shape;576;p46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1 result is known as a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negative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577" name="Google Shape;577;p46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578" name="Google Shape;578;p46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79" name="Google Shape;579;p46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0" name="Google Shape;580;p46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1" name="Google Shape;581;p46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2" name="Google Shape;582;p46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3" name="Google Shape;583;p46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4" name="Google Shape;584;p46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85" name="Google Shape;585;p46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0" name="Google Shape;590;p47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591" name="Google Shape;591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4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4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4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599" name="Google Shape;599;p47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00" name="Google Shape;600;p47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601" name="Google Shape;601;p47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2" name="Google Shape;602;p47"/>
          <p:cNvSpPr txBox="1"/>
          <p:nvPr/>
        </p:nvSpPr>
        <p:spPr>
          <a:xfrm>
            <a:off x="2287050" y="4508500"/>
            <a:ext cx="43674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 was 1 tulip image that was incorrectly classified as not a tulip.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3" name="Google Shape;603;p47"/>
          <p:cNvSpPr/>
          <p:nvPr/>
        </p:nvSpPr>
        <p:spPr>
          <a:xfrm>
            <a:off x="2616050" y="3909875"/>
            <a:ext cx="36195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" name="Google Shape;604;p47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1 result is known as a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 negative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False: because it is incorrectly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605" name="Google Shape;605;p47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606" name="Google Shape;606;p47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07" name="Google Shape;607;p47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08" name="Google Shape;608;p47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09" name="Google Shape;609;p47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0" name="Google Shape;610;p47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1" name="Google Shape;611;p47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2" name="Google Shape;612;p47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3" name="Google Shape;613;p47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8" name="Google Shape;618;p48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619" name="Google Shape;619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0" name="Google Shape;620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3" name="Google Shape;623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" name="Google Shape;624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5" name="Google Shape;625;p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48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28" name="Google Shape;628;p48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629" name="Google Shape;629;p48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0" name="Google Shape;630;p48"/>
          <p:cNvSpPr txBox="1"/>
          <p:nvPr/>
        </p:nvSpPr>
        <p:spPr>
          <a:xfrm>
            <a:off x="2287050" y="4508500"/>
            <a:ext cx="43674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There was 1 tulip image that was incorrectly classified as not a tulip.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48"/>
          <p:cNvSpPr/>
          <p:nvPr/>
        </p:nvSpPr>
        <p:spPr>
          <a:xfrm>
            <a:off x="2616050" y="3909875"/>
            <a:ext cx="36195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2" name="Google Shape;632;p48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This 1 result is known as a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negative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False: because it is incorrectly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Negative: </a:t>
            </a: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it was not classified as a tulip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633" name="Google Shape;633;p48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634" name="Google Shape;634;p48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35" name="Google Shape;635;p48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36" name="Google Shape;636;p48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37" name="Google Shape;637;p48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38" name="Google Shape;638;p48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39" name="Google Shape;639;p48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40" name="Google Shape;640;p48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41" name="Google Shape;641;p48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6" name="Google Shape;646;p49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647" name="Google Shape;647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" name="Google Shape;648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" name="Google Shape;649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0" name="Google Shape;650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1" name="Google Shape;651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" name="Google Shape;652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p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p4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49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56" name="Google Shape;656;p49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657" name="Google Shape;657;p49"/>
          <p:cNvSpPr/>
          <p:nvPr/>
        </p:nvSpPr>
        <p:spPr>
          <a:xfrm>
            <a:off x="6929025" y="1322800"/>
            <a:ext cx="529500" cy="2259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8" name="Google Shape;658;p49"/>
          <p:cNvSpPr txBox="1"/>
          <p:nvPr/>
        </p:nvSpPr>
        <p:spPr>
          <a:xfrm>
            <a:off x="5209951" y="4501975"/>
            <a:ext cx="37716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images were incorrectly classified as tulips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" name="Google Shape;659;p49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60" name="Google Shape;660;p49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661" name="Google Shape;661;p49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2" name="Google Shape;662;p49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3" name="Google Shape;663;p49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4" name="Google Shape;664;p49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5" name="Google Shape;665;p49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6" name="Google Shape;666;p49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7" name="Google Shape;667;p49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68" name="Google Shape;668;p49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3" name="Google Shape;673;p50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674" name="Google Shape;674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5" name="Google Shape;675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6" name="Google Shape;676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7" name="Google Shape;677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79" name="Google Shape;679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p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1" name="Google Shape;681;p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0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683" name="Google Shape;683;p50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684" name="Google Shape;684;p50"/>
          <p:cNvSpPr/>
          <p:nvPr/>
        </p:nvSpPr>
        <p:spPr>
          <a:xfrm>
            <a:off x="6929025" y="1322800"/>
            <a:ext cx="529500" cy="2259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" name="Google Shape;685;p50"/>
          <p:cNvSpPr txBox="1"/>
          <p:nvPr/>
        </p:nvSpPr>
        <p:spPr>
          <a:xfrm>
            <a:off x="5209951" y="4501975"/>
            <a:ext cx="37716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images were incorrectly classified as tulips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6" name="Google Shape;686;p50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7" name="Google Shape;687;p50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4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688" name="Google Shape;688;p50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689" name="Google Shape;689;p50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0" name="Google Shape;690;p50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1" name="Google Shape;691;p50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2" name="Google Shape;692;p50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3" name="Google Shape;693;p50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4" name="Google Shape;694;p50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5" name="Google Shape;695;p50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96" name="Google Shape;696;p50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0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1" name="Google Shape;701;p51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702" name="Google Shape;702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3" name="Google Shape;703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4" name="Google Shape;704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5" name="Google Shape;705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6" name="Google Shape;706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07" name="Google Shape;707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08" name="Google Shape;708;p5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9" name="Google Shape;709;p5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710" name="Google Shape;710;p51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11" name="Google Shape;711;p51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712" name="Google Shape;712;p51"/>
          <p:cNvSpPr/>
          <p:nvPr/>
        </p:nvSpPr>
        <p:spPr>
          <a:xfrm>
            <a:off x="6929025" y="1322800"/>
            <a:ext cx="529500" cy="2259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3" name="Google Shape;713;p51"/>
          <p:cNvSpPr txBox="1"/>
          <p:nvPr/>
        </p:nvSpPr>
        <p:spPr>
          <a:xfrm>
            <a:off x="5209951" y="4501975"/>
            <a:ext cx="37716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images were incorrectly classified as tulips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4" name="Google Shape;714;p51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5" name="Google Shape;715;p51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4 results are known as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 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False: because they were incorrectly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716" name="Google Shape;716;p51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717" name="Google Shape;717;p51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18" name="Google Shape;718;p51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19" name="Google Shape;719;p51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0" name="Google Shape;720;p51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1" name="Google Shape;721;p51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2" name="Google Shape;722;p51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3" name="Google Shape;723;p51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4" name="Google Shape;724;p51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9" name="Google Shape;729;p52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730" name="Google Shape;730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1" name="Google Shape;731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2" name="Google Shape;732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3" name="Google Shape;733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4" name="Google Shape;734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35" name="Google Shape;735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36" name="Google Shape;736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7" name="Google Shape;737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738" name="Google Shape;738;p52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39" name="Google Shape;739;p52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740" name="Google Shape;740;p52"/>
          <p:cNvSpPr/>
          <p:nvPr/>
        </p:nvSpPr>
        <p:spPr>
          <a:xfrm>
            <a:off x="6929025" y="1322800"/>
            <a:ext cx="529500" cy="2259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1" name="Google Shape;741;p52"/>
          <p:cNvSpPr txBox="1"/>
          <p:nvPr/>
        </p:nvSpPr>
        <p:spPr>
          <a:xfrm>
            <a:off x="5209951" y="4501975"/>
            <a:ext cx="37716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images were incorrectly classified as tulips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2" name="Google Shape;742;p52"/>
          <p:cNvSpPr/>
          <p:nvPr/>
        </p:nvSpPr>
        <p:spPr>
          <a:xfrm>
            <a:off x="2287050" y="3753425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52"/>
          <p:cNvSpPr/>
          <p:nvPr/>
        </p:nvSpPr>
        <p:spPr>
          <a:xfrm>
            <a:off x="2315200" y="94872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4 results are known as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positives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False: because they were incorrectly classified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Positive: because they were classified as a tulip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744" name="Google Shape;744;p52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745" name="Google Shape;745;p52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46" name="Google Shape;746;p52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47" name="Google Shape;747;p52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48" name="Google Shape;748;p52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49" name="Google Shape;749;p52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50" name="Google Shape;750;p52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51" name="Google Shape;751;p52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52" name="Google Shape;752;p52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" name="Google Shape;757;p53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758" name="Google Shape;758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9" name="Google Shape;759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0" name="Google Shape;760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1" name="Google Shape;761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2" name="Google Shape;762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64" name="Google Shape;764;p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5" name="Google Shape;765;p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766" name="Google Shape;766;p53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67" name="Google Shape;767;p53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768" name="Google Shape;768;p53"/>
          <p:cNvSpPr/>
          <p:nvPr/>
        </p:nvSpPr>
        <p:spPr>
          <a:xfrm flipH="1">
            <a:off x="543700" y="398138"/>
            <a:ext cx="7450500" cy="4117500"/>
          </a:xfrm>
          <a:prstGeom prst="corner">
            <a:avLst>
              <a:gd fmla="val 21830" name="adj1"/>
              <a:gd fmla="val 3825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769" name="Google Shape;769;p53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770" name="Google Shape;770;p53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1" name="Google Shape;771;p53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2" name="Google Shape;772;p53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3" name="Google Shape;773;p53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4" name="Google Shape;774;p53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5" name="Google Shape;775;p53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6" name="Google Shape;776;p53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77" name="Google Shape;777;p53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2" name="Google Shape;782;p54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783" name="Google Shape;783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4" name="Google Shape;784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5" name="Google Shape;785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6" name="Google Shape;786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7" name="Google Shape;787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88" name="Google Shape;788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89" name="Google Shape;789;p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0" name="Google Shape;790;p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54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792" name="Google Shape;792;p54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793" name="Google Shape;793;p54"/>
          <p:cNvSpPr/>
          <p:nvPr/>
        </p:nvSpPr>
        <p:spPr>
          <a:xfrm flipH="1">
            <a:off x="543700" y="398138"/>
            <a:ext cx="7450500" cy="4117500"/>
          </a:xfrm>
          <a:prstGeom prst="corner">
            <a:avLst>
              <a:gd fmla="val 21830" name="adj1"/>
              <a:gd fmla="val 3825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94" name="Google Shape;794;p54"/>
          <p:cNvSpPr/>
          <p:nvPr/>
        </p:nvSpPr>
        <p:spPr>
          <a:xfrm>
            <a:off x="2092513" y="1220150"/>
            <a:ext cx="4345500" cy="24735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95" name="Google Shape;795;p54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796" name="Google Shape;796;p54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97" name="Google Shape;797;p54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98" name="Google Shape;798;p54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99" name="Google Shape;799;p54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00" name="Google Shape;800;p54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01" name="Google Shape;801;p54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02" name="Google Shape;802;p54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03" name="Google Shape;803;p54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" name="Google Shape;808;p55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809" name="Google Shape;809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0" name="Google Shape;81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1" name="Google Shape;811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2" name="Google Shape;812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3" name="Google Shape;813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4" name="Google Shape;814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15" name="Google Shape;815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6" name="Google Shape;816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817" name="Google Shape;817;p55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818" name="Google Shape;818;p55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819" name="Google Shape;819;p55"/>
          <p:cNvSpPr/>
          <p:nvPr/>
        </p:nvSpPr>
        <p:spPr>
          <a:xfrm flipH="1">
            <a:off x="543700" y="398138"/>
            <a:ext cx="7450500" cy="4117500"/>
          </a:xfrm>
          <a:prstGeom prst="corner">
            <a:avLst>
              <a:gd fmla="val 21830" name="adj1"/>
              <a:gd fmla="val 38250" name="adj2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20" name="Google Shape;820;p55"/>
          <p:cNvSpPr/>
          <p:nvPr/>
        </p:nvSpPr>
        <p:spPr>
          <a:xfrm>
            <a:off x="2092513" y="1220150"/>
            <a:ext cx="4345500" cy="24735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21" name="Google Shape;821;p55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822" name="Google Shape;822;p55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3" name="Google Shape;823;p55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4" name="Google Shape;824;p55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5" name="Google Shape;825;p55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6" name="Google Shape;826;p55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7" name="Google Shape;827;p55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8" name="Google Shape;828;p55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9" name="Google Shape;829;p55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830" name="Google Shape;830;p55"/>
          <p:cNvSpPr/>
          <p:nvPr/>
        </p:nvSpPr>
        <p:spPr>
          <a:xfrm>
            <a:off x="4354300" y="269025"/>
            <a:ext cx="4522200" cy="24198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26 results are known as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 negatives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True: because they were correctly classified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Negative: because they were not classified as a tulip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5" name="Google Shape;835;p56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836" name="Google Shape;83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9" name="Google Shape;839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0" name="Google Shape;840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41" name="Google Shape;841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42" name="Google Shape;842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3" name="Google Shape;843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844" name="Google Shape;844;p56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845" name="Google Shape;845;p56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846" name="Google Shape;846;p56"/>
          <p:cNvSpPr/>
          <p:nvPr/>
        </p:nvSpPr>
        <p:spPr>
          <a:xfrm flipH="1">
            <a:off x="543700" y="398138"/>
            <a:ext cx="7450500" cy="4117500"/>
          </a:xfrm>
          <a:prstGeom prst="corner">
            <a:avLst>
              <a:gd fmla="val 21830" name="adj1"/>
              <a:gd fmla="val 38250" name="adj2"/>
            </a:avLst>
          </a:prstGeom>
          <a:noFill/>
          <a:ln cap="flat" cmpd="sng" w="381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847" name="Google Shape;847;p56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848" name="Google Shape;848;p56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49" name="Google Shape;849;p56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0" name="Google Shape;850;p56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1" name="Google Shape;851;p56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2" name="Google Shape;852;p56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3" name="Google Shape;853;p56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4" name="Google Shape;854;p56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55" name="Google Shape;855;p56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856" name="Google Shape;856;p56"/>
          <p:cNvSpPr/>
          <p:nvPr/>
        </p:nvSpPr>
        <p:spPr>
          <a:xfrm>
            <a:off x="1779275" y="1340850"/>
            <a:ext cx="4522200" cy="20865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Tulip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 Positives: 9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 Negatives: 1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 Positives: 4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 Negatives: 26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0" name="Shape 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1" name="Google Shape;861;p57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862" name="Google Shape;862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4" name="Google Shape;864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5" name="Google Shape;865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6" name="Google Shape;866;p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7" name="Google Shape;867;p5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8" name="Google Shape;868;p5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9" name="Google Shape;869;p5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870" name="Google Shape;870;p57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871" name="Google Shape;871;p57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grpSp>
        <p:nvGrpSpPr>
          <p:cNvPr id="872" name="Google Shape;872;p57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873" name="Google Shape;873;p57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4" name="Google Shape;874;p57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5" name="Google Shape;875;p57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6" name="Google Shape;876;p57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7" name="Google Shape;877;p57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8" name="Google Shape;878;p57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79" name="Google Shape;879;p57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80" name="Google Shape;880;p57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881" name="Google Shape;881;p57"/>
          <p:cNvSpPr/>
          <p:nvPr/>
        </p:nvSpPr>
        <p:spPr>
          <a:xfrm>
            <a:off x="2239125" y="1584825"/>
            <a:ext cx="2569200" cy="738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take a look at the rose class.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6" name="Google Shape;886;p58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887" name="Google Shape;887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8" name="Google Shape;888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9" name="Google Shape;889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0" name="Google Shape;890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4" name="Google Shape;894;p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895" name="Google Shape;895;p58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896" name="Google Shape;896;p58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897" name="Google Shape;897;p58"/>
          <p:cNvSpPr/>
          <p:nvPr/>
        </p:nvSpPr>
        <p:spPr>
          <a:xfrm>
            <a:off x="615650" y="420900"/>
            <a:ext cx="7326375" cy="4123950"/>
          </a:xfrm>
          <a:custGeom>
            <a:rect b="b" l="l" r="r" t="t"/>
            <a:pathLst>
              <a:path extrusionOk="0" h="164958" w="293055">
                <a:moveTo>
                  <a:pt x="174108" y="0"/>
                </a:moveTo>
                <a:lnTo>
                  <a:pt x="174108" y="93589"/>
                </a:lnTo>
                <a:lnTo>
                  <a:pt x="0" y="93589"/>
                </a:lnTo>
                <a:lnTo>
                  <a:pt x="0" y="132541"/>
                </a:lnTo>
                <a:lnTo>
                  <a:pt x="175676" y="132541"/>
                </a:lnTo>
                <a:lnTo>
                  <a:pt x="175676" y="164958"/>
                </a:lnTo>
                <a:lnTo>
                  <a:pt x="235281" y="164958"/>
                </a:lnTo>
                <a:lnTo>
                  <a:pt x="235281" y="132803"/>
                </a:lnTo>
                <a:lnTo>
                  <a:pt x="293055" y="132803"/>
                </a:lnTo>
                <a:lnTo>
                  <a:pt x="293055" y="96465"/>
                </a:lnTo>
                <a:lnTo>
                  <a:pt x="236065" y="96465"/>
                </a:lnTo>
                <a:lnTo>
                  <a:pt x="236065" y="261"/>
                </a:lnTo>
                <a:close/>
              </a:path>
            </a:pathLst>
          </a:custGeom>
          <a:noFill/>
          <a:ln cap="flat" cmpd="sng" w="3810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sp>
      <p:grpSp>
        <p:nvGrpSpPr>
          <p:cNvPr id="898" name="Google Shape;898;p58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899" name="Google Shape;899;p58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0" name="Google Shape;900;p58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1" name="Google Shape;901;p58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2" name="Google Shape;902;p58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3" name="Google Shape;903;p58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4" name="Google Shape;904;p58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5" name="Google Shape;905;p58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06" name="Google Shape;906;p58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07" name="Google Shape;907;p58"/>
          <p:cNvSpPr/>
          <p:nvPr/>
        </p:nvSpPr>
        <p:spPr>
          <a:xfrm>
            <a:off x="2239125" y="1584825"/>
            <a:ext cx="2569200" cy="738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Let’s take a look at the rose class.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2" name="Google Shape;912;p59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913" name="Google Shape;913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4" name="Google Shape;914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5" name="Google Shape;915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6" name="Google Shape;916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7" name="Google Shape;917;p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5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9" name="Google Shape;919;p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0" name="Google Shape;920;p5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921" name="Google Shape;921;p59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922" name="Google Shape;922;p59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923" name="Google Shape;923;p59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4" name="Google Shape;924;p59"/>
          <p:cNvSpPr txBox="1"/>
          <p:nvPr/>
        </p:nvSpPr>
        <p:spPr>
          <a:xfrm>
            <a:off x="3539150" y="4516525"/>
            <a:ext cx="36195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had 10 images of roses to test against</a:t>
            </a:r>
            <a:endParaRPr/>
          </a:p>
        </p:txBody>
      </p:sp>
      <p:grpSp>
        <p:nvGrpSpPr>
          <p:cNvPr id="925" name="Google Shape;925;p59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926" name="Google Shape;926;p59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27" name="Google Shape;927;p59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28" name="Google Shape;928;p59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29" name="Google Shape;929;p59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0" name="Google Shape;930;p59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1" name="Google Shape;931;p59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2" name="Google Shape;932;p59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33" name="Google Shape;933;p59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7" name="Shape 9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8" name="Google Shape;938;p60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939" name="Google Shape;93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0" name="Google Shape;940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1" name="Google Shape;941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2" name="Google Shape;942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3" name="Google Shape;943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6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Google Shape;945;p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6" name="Google Shape;946;p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947" name="Google Shape;947;p60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948" name="Google Shape;948;p60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949" name="Google Shape;949;p60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p60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of them were correctly predicted as a rose</a:t>
            </a:r>
            <a:endParaRPr/>
          </a:p>
        </p:txBody>
      </p:sp>
      <p:sp>
        <p:nvSpPr>
          <p:cNvPr id="951" name="Google Shape;951;p60"/>
          <p:cNvSpPr/>
          <p:nvPr/>
        </p:nvSpPr>
        <p:spPr>
          <a:xfrm>
            <a:off x="5621913" y="311152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52" name="Google Shape;952;p60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953" name="Google Shape;953;p60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4" name="Google Shape;954;p60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5" name="Google Shape;955;p60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6" name="Google Shape;956;p60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7" name="Google Shape;957;p60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8" name="Google Shape;958;p60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59" name="Google Shape;959;p60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60" name="Google Shape;960;p60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4" name="Shape 9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5" name="Google Shape;965;p61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966" name="Google Shape;966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7" name="Google Shape;967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8" name="Google Shape;968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9" name="Google Shape;969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0" name="Google Shape;970;p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71" name="Google Shape;971;p6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72" name="Google Shape;972;p6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3" name="Google Shape;973;p6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974" name="Google Shape;974;p61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975" name="Google Shape;975;p61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976" name="Google Shape;976;p61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7" name="Google Shape;977;p61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of them were correctly predicted as a rose</a:t>
            </a:r>
            <a:endParaRPr/>
          </a:p>
        </p:txBody>
      </p:sp>
      <p:sp>
        <p:nvSpPr>
          <p:cNvPr id="978" name="Google Shape;978;p61"/>
          <p:cNvSpPr/>
          <p:nvPr/>
        </p:nvSpPr>
        <p:spPr>
          <a:xfrm>
            <a:off x="5621913" y="311152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79" name="Google Shape;979;p61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980" name="Google Shape;980;p61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1" name="Google Shape;981;p61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2" name="Google Shape;982;p61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3" name="Google Shape;983;p61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4" name="Google Shape;984;p61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5" name="Google Shape;985;p61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6" name="Google Shape;986;p61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87" name="Google Shape;987;p61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88" name="Google Shape;988;p61"/>
          <p:cNvSpPr/>
          <p:nvPr/>
        </p:nvSpPr>
        <p:spPr>
          <a:xfrm>
            <a:off x="500875" y="46097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Rose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4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 positives</a:t>
            </a:r>
            <a:endParaRPr>
              <a:solidFill>
                <a:srgbClr val="595959"/>
              </a:solidFill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True: there were 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Positive: they were classified as a Rose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2" name="Shape 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3" name="Google Shape;993;p62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994" name="Google Shape;994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5" name="Google Shape;995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6" name="Google Shape;996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7" name="Google Shape;997;p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8" name="Google Shape;998;p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99" name="Google Shape;999;p6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6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1" name="Google Shape;1001;p6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2" name="Google Shape;1002;p62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003" name="Google Shape;1003;p62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004" name="Google Shape;1004;p62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5" name="Google Shape;1005;p62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6 of them were incorrectly predicted as other flowers</a:t>
            </a:r>
            <a:endParaRPr/>
          </a:p>
        </p:txBody>
      </p:sp>
      <p:sp>
        <p:nvSpPr>
          <p:cNvPr id="1006" name="Google Shape;1006;p62"/>
          <p:cNvSpPr/>
          <p:nvPr/>
        </p:nvSpPr>
        <p:spPr>
          <a:xfrm>
            <a:off x="2687425" y="3061275"/>
            <a:ext cx="1986900" cy="3792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7" name="Google Shape;1007;p62"/>
          <p:cNvSpPr/>
          <p:nvPr/>
        </p:nvSpPr>
        <p:spPr>
          <a:xfrm>
            <a:off x="7063950" y="3111513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08" name="Google Shape;1008;p62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009" name="Google Shape;1009;p62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0" name="Google Shape;1010;p62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1" name="Google Shape;1011;p62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2" name="Google Shape;1012;p62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3" name="Google Shape;1013;p62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4" name="Google Shape;1014;p62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5" name="Google Shape;1015;p62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16" name="Google Shape;1016;p62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0" name="Shape 10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1" name="Google Shape;1021;p63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022" name="Google Shape;1022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3" name="Google Shape;1023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" name="Google Shape;1024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" name="Google Shape;1025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Google Shape;1026;p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6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Google Shape;1029;p6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0" name="Google Shape;1030;p63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031" name="Google Shape;1031;p63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032" name="Google Shape;1032;p63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3" name="Google Shape;1033;p63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6 of them were incorrectly predicted as other flowers</a:t>
            </a:r>
            <a:endParaRPr/>
          </a:p>
        </p:txBody>
      </p:sp>
      <p:sp>
        <p:nvSpPr>
          <p:cNvPr id="1034" name="Google Shape;1034;p63"/>
          <p:cNvSpPr/>
          <p:nvPr/>
        </p:nvSpPr>
        <p:spPr>
          <a:xfrm>
            <a:off x="2687425" y="3061275"/>
            <a:ext cx="1986900" cy="3792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5" name="Google Shape;1035;p63"/>
          <p:cNvSpPr/>
          <p:nvPr/>
        </p:nvSpPr>
        <p:spPr>
          <a:xfrm>
            <a:off x="7063950" y="3111513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36" name="Google Shape;1036;p63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037" name="Google Shape;1037;p63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38" name="Google Shape;1038;p63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39" name="Google Shape;1039;p63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40" name="Google Shape;1040;p63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41" name="Google Shape;1041;p63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42" name="Google Shape;1042;p63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43" name="Google Shape;1043;p63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44" name="Google Shape;1044;p63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045" name="Google Shape;1045;p63"/>
          <p:cNvSpPr/>
          <p:nvPr/>
        </p:nvSpPr>
        <p:spPr>
          <a:xfrm>
            <a:off x="500875" y="46097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Rose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6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negatives</a:t>
            </a:r>
            <a:endParaRPr>
              <a:solidFill>
                <a:srgbClr val="595959"/>
              </a:solidFill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False: there were incorrectly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Negative: they were not classified as a Rose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9" name="Shape 1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0" name="Google Shape;1050;p64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051" name="Google Shape;1051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2" name="Google Shape;1052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3" name="Google Shape;1053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4" name="Google Shape;1054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5" name="Google Shape;1055;p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6" name="Google Shape;1056;p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7" name="Google Shape;1057;p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8" name="Google Shape;1058;p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059" name="Google Shape;1059;p64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060" name="Google Shape;1060;p64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061" name="Google Shape;1061;p64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2" name="Google Shape;1062;p64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other flowers were incorrectly predicted as a rose</a:t>
            </a:r>
            <a:endParaRPr/>
          </a:p>
        </p:txBody>
      </p:sp>
      <p:sp>
        <p:nvSpPr>
          <p:cNvPr id="1063" name="Google Shape;1063;p64"/>
          <p:cNvSpPr/>
          <p:nvPr/>
        </p:nvSpPr>
        <p:spPr>
          <a:xfrm>
            <a:off x="5589225" y="1342400"/>
            <a:ext cx="346500" cy="14445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4" name="Google Shape;1064;p64"/>
          <p:cNvSpPr/>
          <p:nvPr/>
        </p:nvSpPr>
        <p:spPr>
          <a:xfrm>
            <a:off x="5626125" y="39098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65" name="Google Shape;1065;p64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066" name="Google Shape;1066;p64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67" name="Google Shape;1067;p64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68" name="Google Shape;1068;p64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69" name="Google Shape;1069;p64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70" name="Google Shape;1070;p64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71" name="Google Shape;1071;p64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72" name="Google Shape;1072;p64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73" name="Google Shape;1073;p64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7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8" name="Google Shape;1078;p65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079" name="Google Shape;1079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0" name="Google Shape;1080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1" name="Google Shape;1081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2" name="Google Shape;1082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3" name="Google Shape;1083;p6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4" name="Google Shape;1084;p6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5" name="Google Shape;1085;p6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6" name="Google Shape;1086;p6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7" name="Google Shape;1087;p65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088" name="Google Shape;1088;p65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089" name="Google Shape;1089;p65"/>
          <p:cNvSpPr/>
          <p:nvPr/>
        </p:nvSpPr>
        <p:spPr>
          <a:xfrm>
            <a:off x="2254375" y="2955063"/>
            <a:ext cx="5568900" cy="5937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0" name="Google Shape;1090;p65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 other flowers were incorrectly predicted as a rose</a:t>
            </a:r>
            <a:endParaRPr/>
          </a:p>
        </p:txBody>
      </p:sp>
      <p:sp>
        <p:nvSpPr>
          <p:cNvPr id="1091" name="Google Shape;1091;p65"/>
          <p:cNvSpPr/>
          <p:nvPr/>
        </p:nvSpPr>
        <p:spPr>
          <a:xfrm>
            <a:off x="5589225" y="1342400"/>
            <a:ext cx="346500" cy="14445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2" name="Google Shape;1092;p65"/>
          <p:cNvSpPr/>
          <p:nvPr/>
        </p:nvSpPr>
        <p:spPr>
          <a:xfrm>
            <a:off x="5626125" y="3909875"/>
            <a:ext cx="280800" cy="2808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93" name="Google Shape;1093;p65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094" name="Google Shape;1094;p65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95" name="Google Shape;1095;p65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96" name="Google Shape;1096;p65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97" name="Google Shape;1097;p65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98" name="Google Shape;1098;p65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99" name="Google Shape;1099;p65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00" name="Google Shape;1100;p65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01" name="Google Shape;1101;p65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102" name="Google Shape;1102;p65"/>
          <p:cNvSpPr/>
          <p:nvPr/>
        </p:nvSpPr>
        <p:spPr>
          <a:xfrm>
            <a:off x="500875" y="460975"/>
            <a:ext cx="4522200" cy="23610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Rose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6 results are known as </a:t>
            </a:r>
            <a:r>
              <a:rPr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false positives</a:t>
            </a:r>
            <a:endParaRPr>
              <a:solidFill>
                <a:srgbClr val="595959"/>
              </a:solidFill>
              <a:highlight>
                <a:srgbClr val="FFFF00"/>
              </a:highlight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False: there were incorrectly classified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Positive: they were classified as Rose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6" name="Shape 1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7" name="Google Shape;1107;p66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108" name="Google Shape;1108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9" name="Google Shape;1109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0" name="Google Shape;1110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1" name="Google Shape;1111;p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2" name="Google Shape;1112;p6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3" name="Google Shape;1113;p6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4" name="Google Shape;1114;p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5" name="Google Shape;1115;p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6" name="Google Shape;1116;p66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117" name="Google Shape;1117;p66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118" name="Google Shape;1118;p66"/>
          <p:cNvSpPr/>
          <p:nvPr/>
        </p:nvSpPr>
        <p:spPr>
          <a:xfrm>
            <a:off x="615650" y="420900"/>
            <a:ext cx="7326375" cy="4123950"/>
          </a:xfrm>
          <a:custGeom>
            <a:rect b="b" l="l" r="r" t="t"/>
            <a:pathLst>
              <a:path extrusionOk="0" h="164958" w="293055">
                <a:moveTo>
                  <a:pt x="174108" y="0"/>
                </a:moveTo>
                <a:lnTo>
                  <a:pt x="174108" y="93589"/>
                </a:lnTo>
                <a:lnTo>
                  <a:pt x="0" y="93589"/>
                </a:lnTo>
                <a:lnTo>
                  <a:pt x="0" y="132541"/>
                </a:lnTo>
                <a:lnTo>
                  <a:pt x="175676" y="132541"/>
                </a:lnTo>
                <a:lnTo>
                  <a:pt x="175676" y="164958"/>
                </a:lnTo>
                <a:lnTo>
                  <a:pt x="235281" y="164958"/>
                </a:lnTo>
                <a:lnTo>
                  <a:pt x="235281" y="132803"/>
                </a:lnTo>
                <a:lnTo>
                  <a:pt x="293055" y="132803"/>
                </a:lnTo>
                <a:lnTo>
                  <a:pt x="293055" y="96465"/>
                </a:lnTo>
                <a:lnTo>
                  <a:pt x="236065" y="96465"/>
                </a:lnTo>
                <a:lnTo>
                  <a:pt x="236065" y="261"/>
                </a:lnTo>
                <a:close/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sp>
      <p:grpSp>
        <p:nvGrpSpPr>
          <p:cNvPr id="1119" name="Google Shape;1119;p66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120" name="Google Shape;1120;p66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1" name="Google Shape;1121;p66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2" name="Google Shape;1122;p66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3" name="Google Shape;1123;p66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4" name="Google Shape;1124;p66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5" name="Google Shape;1125;p66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6" name="Google Shape;1126;p66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27" name="Google Shape;1127;p66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1" name="Shape 1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2" name="Google Shape;1132;p67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133" name="Google Shape;1133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4" name="Google Shape;1134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5" name="Google Shape;1135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6" name="Google Shape;1136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7" name="Google Shape;1137;p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8" name="Google Shape;1138;p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9" name="Google Shape;1139;p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0" name="Google Shape;1140;p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41" name="Google Shape;1141;p67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142" name="Google Shape;1142;p67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143" name="Google Shape;1143;p67"/>
          <p:cNvSpPr/>
          <p:nvPr/>
        </p:nvSpPr>
        <p:spPr>
          <a:xfrm>
            <a:off x="615650" y="420900"/>
            <a:ext cx="7326375" cy="4123950"/>
          </a:xfrm>
          <a:custGeom>
            <a:rect b="b" l="l" r="r" t="t"/>
            <a:pathLst>
              <a:path extrusionOk="0" h="164958" w="293055">
                <a:moveTo>
                  <a:pt x="174108" y="0"/>
                </a:moveTo>
                <a:lnTo>
                  <a:pt x="174108" y="93589"/>
                </a:lnTo>
                <a:lnTo>
                  <a:pt x="0" y="93589"/>
                </a:lnTo>
                <a:lnTo>
                  <a:pt x="0" y="132541"/>
                </a:lnTo>
                <a:lnTo>
                  <a:pt x="175676" y="132541"/>
                </a:lnTo>
                <a:lnTo>
                  <a:pt x="175676" y="164958"/>
                </a:lnTo>
                <a:lnTo>
                  <a:pt x="235281" y="164958"/>
                </a:lnTo>
                <a:lnTo>
                  <a:pt x="235281" y="132803"/>
                </a:lnTo>
                <a:lnTo>
                  <a:pt x="293055" y="132803"/>
                </a:lnTo>
                <a:lnTo>
                  <a:pt x="293055" y="96465"/>
                </a:lnTo>
                <a:lnTo>
                  <a:pt x="236065" y="96465"/>
                </a:lnTo>
                <a:lnTo>
                  <a:pt x="236065" y="261"/>
                </a:lnTo>
                <a:close/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144" name="Google Shape;1144;p67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26 other flowers were correctly predicted as not-a-rose</a:t>
            </a:r>
            <a:endParaRPr/>
          </a:p>
        </p:txBody>
      </p:sp>
      <p:sp>
        <p:nvSpPr>
          <p:cNvPr id="1145" name="Google Shape;1145;p67"/>
          <p:cNvSpPr/>
          <p:nvPr/>
        </p:nvSpPr>
        <p:spPr>
          <a:xfrm>
            <a:off x="2368638" y="1258800"/>
            <a:ext cx="2442600" cy="1475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6" name="Google Shape;1146;p67"/>
          <p:cNvSpPr/>
          <p:nvPr/>
        </p:nvSpPr>
        <p:spPr>
          <a:xfrm>
            <a:off x="2367775" y="3786725"/>
            <a:ext cx="2442600" cy="594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7" name="Google Shape;1147;p67"/>
          <p:cNvSpPr/>
          <p:nvPr/>
        </p:nvSpPr>
        <p:spPr>
          <a:xfrm>
            <a:off x="7020525" y="3901025"/>
            <a:ext cx="358800" cy="323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8" name="Google Shape;1148;p67"/>
          <p:cNvSpPr/>
          <p:nvPr/>
        </p:nvSpPr>
        <p:spPr>
          <a:xfrm>
            <a:off x="7020525" y="1354225"/>
            <a:ext cx="358800" cy="12759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49" name="Google Shape;1149;p67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150" name="Google Shape;1150;p67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1" name="Google Shape;1151;p67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2" name="Google Shape;1152;p67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3" name="Google Shape;1153;p67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4" name="Google Shape;1154;p67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5" name="Google Shape;1155;p67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6" name="Google Shape;1156;p67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57" name="Google Shape;1157;p67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62" name="Google Shape;1162;p68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163" name="Google Shape;1163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4" name="Google Shape;1164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5" name="Google Shape;1165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6" name="Google Shape;1166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7" name="Google Shape;1167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8" name="Google Shape;1168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9" name="Google Shape;1169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0" name="Google Shape;1170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1" name="Google Shape;1171;p68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172" name="Google Shape;1172;p68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173" name="Google Shape;1173;p68"/>
          <p:cNvSpPr/>
          <p:nvPr/>
        </p:nvSpPr>
        <p:spPr>
          <a:xfrm>
            <a:off x="615650" y="420900"/>
            <a:ext cx="7326375" cy="4123950"/>
          </a:xfrm>
          <a:custGeom>
            <a:rect b="b" l="l" r="r" t="t"/>
            <a:pathLst>
              <a:path extrusionOk="0" h="164958" w="293055">
                <a:moveTo>
                  <a:pt x="174108" y="0"/>
                </a:moveTo>
                <a:lnTo>
                  <a:pt x="174108" y="93589"/>
                </a:lnTo>
                <a:lnTo>
                  <a:pt x="0" y="93589"/>
                </a:lnTo>
                <a:lnTo>
                  <a:pt x="0" y="132541"/>
                </a:lnTo>
                <a:lnTo>
                  <a:pt x="175676" y="132541"/>
                </a:lnTo>
                <a:lnTo>
                  <a:pt x="175676" y="164958"/>
                </a:lnTo>
                <a:lnTo>
                  <a:pt x="235281" y="164958"/>
                </a:lnTo>
                <a:lnTo>
                  <a:pt x="235281" y="132803"/>
                </a:lnTo>
                <a:lnTo>
                  <a:pt x="293055" y="132803"/>
                </a:lnTo>
                <a:lnTo>
                  <a:pt x="293055" y="96465"/>
                </a:lnTo>
                <a:lnTo>
                  <a:pt x="236065" y="96465"/>
                </a:lnTo>
                <a:lnTo>
                  <a:pt x="236065" y="261"/>
                </a:lnTo>
                <a:close/>
              </a:path>
            </a:pathLst>
          </a:custGeom>
          <a:noFill/>
          <a:ln cap="flat" cmpd="sng" w="38100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1174" name="Google Shape;1174;p68"/>
          <p:cNvSpPr/>
          <p:nvPr/>
        </p:nvSpPr>
        <p:spPr>
          <a:xfrm>
            <a:off x="2368638" y="1258800"/>
            <a:ext cx="2442600" cy="1475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5" name="Google Shape;1175;p68"/>
          <p:cNvSpPr/>
          <p:nvPr/>
        </p:nvSpPr>
        <p:spPr>
          <a:xfrm>
            <a:off x="2367775" y="3786725"/>
            <a:ext cx="2442600" cy="5946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6" name="Google Shape;1176;p68"/>
          <p:cNvSpPr/>
          <p:nvPr/>
        </p:nvSpPr>
        <p:spPr>
          <a:xfrm>
            <a:off x="7020525" y="3901025"/>
            <a:ext cx="358800" cy="323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7" name="Google Shape;1177;p68"/>
          <p:cNvSpPr/>
          <p:nvPr/>
        </p:nvSpPr>
        <p:spPr>
          <a:xfrm>
            <a:off x="7020525" y="1354225"/>
            <a:ext cx="358800" cy="12759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8" name="Google Shape;1178;p68"/>
          <p:cNvSpPr txBox="1"/>
          <p:nvPr/>
        </p:nvSpPr>
        <p:spPr>
          <a:xfrm>
            <a:off x="3539150" y="4516525"/>
            <a:ext cx="3756000" cy="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26 other flowers were correctly predicted as not-a-rose</a:t>
            </a:r>
            <a:endParaRPr/>
          </a:p>
        </p:txBody>
      </p:sp>
      <p:grpSp>
        <p:nvGrpSpPr>
          <p:cNvPr id="1179" name="Google Shape;1179;p68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180" name="Google Shape;1180;p68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1" name="Google Shape;1181;p68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2" name="Google Shape;1182;p68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3" name="Google Shape;1183;p68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4" name="Google Shape;1184;p68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5" name="Google Shape;1185;p68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6" name="Google Shape;1186;p68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87" name="Google Shape;1187;p68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188" name="Google Shape;1188;p68"/>
          <p:cNvSpPr/>
          <p:nvPr/>
        </p:nvSpPr>
        <p:spPr>
          <a:xfrm>
            <a:off x="4292725" y="2458351"/>
            <a:ext cx="4522200" cy="23151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Rose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These 26 results are known as </a:t>
            </a:r>
            <a:r>
              <a:rPr b="1" lang="en">
                <a:solidFill>
                  <a:srgbClr val="595959"/>
                </a:solidFill>
                <a:highlight>
                  <a:srgbClr val="FFFF00"/>
                </a:highlight>
                <a:latin typeface="Roboto"/>
                <a:ea typeface="Roboto"/>
                <a:cs typeface="Roboto"/>
                <a:sym typeface="Roboto"/>
              </a:rPr>
              <a:t>true negatives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True: because they were correctly classified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Negative: because they were not classified as a rose</a:t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2" name="Shape 1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3" name="Google Shape;1193;p69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8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6AA84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4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9</a:t>
                      </a:r>
                      <a:endParaRPr/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194" name="Google Shape;1194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5" name="Google Shape;1195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6" name="Google Shape;1196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7" name="Google Shape;1197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8" name="Google Shape;1198;p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9" name="Google Shape;1199;p6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0" name="Google Shape;1200;p6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1" name="Google Shape;1201;p6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02" name="Google Shape;1202;p69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203" name="Google Shape;1203;p69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  <p:sp>
        <p:nvSpPr>
          <p:cNvPr id="1204" name="Google Shape;1204;p69"/>
          <p:cNvSpPr/>
          <p:nvPr/>
        </p:nvSpPr>
        <p:spPr>
          <a:xfrm>
            <a:off x="615650" y="420900"/>
            <a:ext cx="7326375" cy="4123950"/>
          </a:xfrm>
          <a:custGeom>
            <a:rect b="b" l="l" r="r" t="t"/>
            <a:pathLst>
              <a:path extrusionOk="0" h="164958" w="293055">
                <a:moveTo>
                  <a:pt x="174108" y="0"/>
                </a:moveTo>
                <a:lnTo>
                  <a:pt x="174108" y="93589"/>
                </a:lnTo>
                <a:lnTo>
                  <a:pt x="0" y="93589"/>
                </a:lnTo>
                <a:lnTo>
                  <a:pt x="0" y="132541"/>
                </a:lnTo>
                <a:lnTo>
                  <a:pt x="175676" y="132541"/>
                </a:lnTo>
                <a:lnTo>
                  <a:pt x="175676" y="164958"/>
                </a:lnTo>
                <a:lnTo>
                  <a:pt x="235281" y="164958"/>
                </a:lnTo>
                <a:lnTo>
                  <a:pt x="235281" y="132803"/>
                </a:lnTo>
                <a:lnTo>
                  <a:pt x="293055" y="132803"/>
                </a:lnTo>
                <a:lnTo>
                  <a:pt x="293055" y="96465"/>
                </a:lnTo>
                <a:lnTo>
                  <a:pt x="236065" y="96465"/>
                </a:lnTo>
                <a:lnTo>
                  <a:pt x="236065" y="261"/>
                </a:lnTo>
                <a:close/>
              </a:path>
            </a:pathLst>
          </a:custGeom>
          <a:noFill/>
          <a:ln cap="flat" cmpd="sng" w="3810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sp>
      <p:grpSp>
        <p:nvGrpSpPr>
          <p:cNvPr id="1205" name="Google Shape;1205;p69"/>
          <p:cNvGrpSpPr/>
          <p:nvPr/>
        </p:nvGrpSpPr>
        <p:grpSpPr>
          <a:xfrm>
            <a:off x="1028175" y="393975"/>
            <a:ext cx="6464513" cy="3571575"/>
            <a:chOff x="1028175" y="393975"/>
            <a:chExt cx="6464513" cy="3571575"/>
          </a:xfrm>
        </p:grpSpPr>
        <p:sp>
          <p:nvSpPr>
            <p:cNvPr id="1206" name="Google Shape;1206;p69"/>
            <p:cNvSpPr txBox="1"/>
            <p:nvPr/>
          </p:nvSpPr>
          <p:spPr>
            <a:xfrm>
              <a:off x="2410200" y="509525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07" name="Google Shape;1207;p69"/>
            <p:cNvSpPr txBox="1"/>
            <p:nvPr/>
          </p:nvSpPr>
          <p:spPr>
            <a:xfrm>
              <a:off x="40762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08" name="Google Shape;1208;p69"/>
            <p:cNvSpPr txBox="1"/>
            <p:nvPr/>
          </p:nvSpPr>
          <p:spPr>
            <a:xfrm>
              <a:off x="5548863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09" name="Google Shape;1209;p69"/>
            <p:cNvSpPr txBox="1"/>
            <p:nvPr/>
          </p:nvSpPr>
          <p:spPr>
            <a:xfrm>
              <a:off x="6936488" y="393975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10" name="Google Shape;1210;p69"/>
            <p:cNvSpPr txBox="1"/>
            <p:nvPr/>
          </p:nvSpPr>
          <p:spPr>
            <a:xfrm>
              <a:off x="1147575" y="36115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tulips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11" name="Google Shape;1211;p69"/>
            <p:cNvSpPr txBox="1"/>
            <p:nvPr/>
          </p:nvSpPr>
          <p:spPr>
            <a:xfrm>
              <a:off x="1147575" y="279840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rose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12" name="Google Shape;1212;p69"/>
            <p:cNvSpPr txBox="1"/>
            <p:nvPr/>
          </p:nvSpPr>
          <p:spPr>
            <a:xfrm>
              <a:off x="1147575" y="1985250"/>
              <a:ext cx="556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daisy</a:t>
              </a:r>
              <a:endParaRPr sz="11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13" name="Google Shape;1213;p69"/>
            <p:cNvSpPr txBox="1"/>
            <p:nvPr/>
          </p:nvSpPr>
          <p:spPr>
            <a:xfrm>
              <a:off x="1028175" y="1258800"/>
              <a:ext cx="8235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sunflower</a:t>
              </a:r>
              <a:endParaRPr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214" name="Google Shape;1214;p69"/>
          <p:cNvSpPr/>
          <p:nvPr/>
        </p:nvSpPr>
        <p:spPr>
          <a:xfrm>
            <a:off x="334900" y="510850"/>
            <a:ext cx="4522200" cy="20865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For the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Rose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class: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 Positives: 4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 Negatives: 6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False Positives: 4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17500" lvl="0" marL="4572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Roboto"/>
              <a:buChar char="●"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True Negatives: 26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8" name="Shape 1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" name="Google Shape;1219;p70"/>
          <p:cNvSpPr txBox="1"/>
          <p:nvPr>
            <p:ph type="title"/>
          </p:nvPr>
        </p:nvSpPr>
        <p:spPr>
          <a:xfrm>
            <a:off x="2838000" y="2170225"/>
            <a:ext cx="3468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the ideal case….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3" name="Shape 1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4" name="Google Shape;1224;p71"/>
          <p:cNvGraphicFramePr/>
          <p:nvPr/>
        </p:nvGraphicFramePr>
        <p:xfrm>
          <a:off x="679675" y="463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{94B5C85A-AB84-49BA-87AD-7B5E411C82DE}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</a:tblGrid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</a:tr>
              <a:tr h="797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0</a:t>
                      </a:r>
                      <a:endParaRPr/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FFFFF"/>
                          </a:solidFill>
                        </a:rPr>
                        <a:t>10</a:t>
                      </a:r>
                      <a:endParaRPr>
                        <a:solidFill>
                          <a:srgbClr val="FFFFFF"/>
                        </a:solidFill>
                      </a:endParaRPr>
                    </a:p>
                  </a:txBody>
                  <a:tcPr marT="91425" marB="91425" marR="91425" marL="91425" anchor="ctr">
                    <a:solidFill>
                      <a:srgbClr val="38761D"/>
                    </a:solidFill>
                  </a:tcPr>
                </a:tc>
              </a:tr>
            </a:tbl>
          </a:graphicData>
        </a:graphic>
      </p:graphicFrame>
      <p:pic>
        <p:nvPicPr>
          <p:cNvPr id="1225" name="Google Shape;1225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4450" y="466000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6" name="Google Shape;1226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28175" y="1261025"/>
            <a:ext cx="795025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7" name="Google Shape;1227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4375" y="463774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8" name="Google Shape;1228;p7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5675" y="2059387"/>
            <a:ext cx="1060022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9" name="Google Shape;1229;p7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99600" y="4660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0" name="Google Shape;1230;p7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5675" y="2854401"/>
            <a:ext cx="1060025" cy="7950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1" name="Google Shape;1231;p7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4834" y="465999"/>
            <a:ext cx="1193716" cy="79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2" name="Google Shape;1232;p7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28834" y="3652774"/>
            <a:ext cx="1193716" cy="79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3" name="Google Shape;1233;p71"/>
          <p:cNvSpPr txBox="1"/>
          <p:nvPr/>
        </p:nvSpPr>
        <p:spPr>
          <a:xfrm>
            <a:off x="3934050" y="47075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</a:rPr>
              <a:t>Predicted</a:t>
            </a:r>
            <a:endParaRPr b="1" sz="1800">
              <a:solidFill>
                <a:srgbClr val="0000FF"/>
              </a:solidFill>
            </a:endParaRPr>
          </a:p>
        </p:txBody>
      </p:sp>
      <p:sp>
        <p:nvSpPr>
          <p:cNvPr id="1234" name="Google Shape;1234;p71"/>
          <p:cNvSpPr txBox="1"/>
          <p:nvPr/>
        </p:nvSpPr>
        <p:spPr>
          <a:xfrm rot="-5400000">
            <a:off x="-294750" y="2374050"/>
            <a:ext cx="1275900" cy="2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38761D"/>
                </a:solidFill>
              </a:rPr>
              <a:t>Actual</a:t>
            </a:r>
            <a:endParaRPr b="1" sz="1800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8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p7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Important Statistics</a:t>
            </a:r>
            <a:endParaRPr/>
          </a:p>
        </p:txBody>
      </p:sp>
      <p:sp>
        <p:nvSpPr>
          <p:cNvPr id="1240" name="Google Shape;1240;p72"/>
          <p:cNvSpPr txBox="1"/>
          <p:nvPr>
            <p:ph idx="1" type="body"/>
          </p:nvPr>
        </p:nvSpPr>
        <p:spPr>
          <a:xfrm>
            <a:off x="311700" y="1152475"/>
            <a:ext cx="8520600" cy="28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For</a:t>
            </a:r>
            <a:r>
              <a:rPr b="1" lang="en"/>
              <a:t> a given class:</a:t>
            </a:r>
            <a:endParaRPr b="1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Positives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Negatives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True Positives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True Negatives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4" name="Shape 1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5" name="Google Shape;1245;p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Important Statistics</a:t>
            </a:r>
            <a:endParaRPr/>
          </a:p>
        </p:txBody>
      </p:sp>
      <p:sp>
        <p:nvSpPr>
          <p:cNvPr id="1246" name="Google Shape;1246;p73"/>
          <p:cNvSpPr txBox="1"/>
          <p:nvPr>
            <p:ph idx="1" type="body"/>
          </p:nvPr>
        </p:nvSpPr>
        <p:spPr>
          <a:xfrm>
            <a:off x="311700" y="1152475"/>
            <a:ext cx="8520600" cy="28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For a given class:</a:t>
            </a:r>
            <a:endParaRPr b="1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</a:rPr>
              <a:t>False</a:t>
            </a:r>
            <a:r>
              <a:rPr lang="en"/>
              <a:t> Positives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</a:rPr>
              <a:t>False</a:t>
            </a:r>
            <a:r>
              <a:rPr lang="en"/>
              <a:t> Negatives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FFF00"/>
                </a:highlight>
              </a:rPr>
              <a:t>True</a:t>
            </a:r>
            <a:r>
              <a:rPr lang="en"/>
              <a:t> Positives</a:t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">
                <a:highlight>
                  <a:srgbClr val="FFFF00"/>
                </a:highlight>
              </a:rPr>
              <a:t>True</a:t>
            </a:r>
            <a:r>
              <a:rPr lang="en"/>
              <a:t> Negatives</a:t>
            </a:r>
            <a:endParaRPr/>
          </a:p>
        </p:txBody>
      </p:sp>
      <p:sp>
        <p:nvSpPr>
          <p:cNvPr id="1247" name="Google Shape;1247;p73"/>
          <p:cNvSpPr/>
          <p:nvPr/>
        </p:nvSpPr>
        <p:spPr>
          <a:xfrm>
            <a:off x="5036575" y="3702600"/>
            <a:ext cx="2957700" cy="10122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True / False refer to whether the classification was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correct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or </a:t>
            </a:r>
            <a:r>
              <a:rPr b="1"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incorrect</a:t>
            </a:r>
            <a:endParaRPr b="1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48" name="Google Shape;1248;p73"/>
          <p:cNvSpPr/>
          <p:nvPr/>
        </p:nvSpPr>
        <p:spPr>
          <a:xfrm>
            <a:off x="3563200" y="1597300"/>
            <a:ext cx="941100" cy="2228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2" name="Shape 1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3" name="Google Shape;1253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Important Statistics</a:t>
            </a:r>
            <a:endParaRPr/>
          </a:p>
        </p:txBody>
      </p:sp>
      <p:sp>
        <p:nvSpPr>
          <p:cNvPr id="1254" name="Google Shape;1254;p74"/>
          <p:cNvSpPr txBox="1"/>
          <p:nvPr>
            <p:ph idx="1" type="body"/>
          </p:nvPr>
        </p:nvSpPr>
        <p:spPr>
          <a:xfrm>
            <a:off x="311700" y="1152475"/>
            <a:ext cx="8520600" cy="28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For a given class:</a:t>
            </a:r>
            <a:endParaRPr b="1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</a:t>
            </a:r>
            <a:r>
              <a:rPr lang="en">
                <a:highlight>
                  <a:srgbClr val="FFFF00"/>
                </a:highlight>
              </a:rPr>
              <a:t>Positives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</a:t>
            </a:r>
            <a:r>
              <a:rPr lang="en">
                <a:highlight>
                  <a:srgbClr val="FFFF00"/>
                </a:highlight>
              </a:rPr>
              <a:t>Negatives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True </a:t>
            </a:r>
            <a:r>
              <a:rPr lang="en">
                <a:highlight>
                  <a:srgbClr val="FFFF00"/>
                </a:highlight>
              </a:rPr>
              <a:t>Positives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True </a:t>
            </a:r>
            <a:r>
              <a:rPr lang="en">
                <a:highlight>
                  <a:srgbClr val="FFFF00"/>
                </a:highlight>
              </a:rPr>
              <a:t>Negatives</a:t>
            </a:r>
            <a:endParaRPr>
              <a:highlight>
                <a:srgbClr val="FFFF00"/>
              </a:highlight>
            </a:endParaRPr>
          </a:p>
        </p:txBody>
      </p:sp>
      <p:sp>
        <p:nvSpPr>
          <p:cNvPr id="1255" name="Google Shape;1255;p74"/>
          <p:cNvSpPr/>
          <p:nvPr/>
        </p:nvSpPr>
        <p:spPr>
          <a:xfrm>
            <a:off x="5036575" y="3702600"/>
            <a:ext cx="2957700" cy="10122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Positive / Negative refer to whether it was 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classified</a:t>
            </a: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 into the given class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6" name="Google Shape;1256;p74"/>
          <p:cNvSpPr/>
          <p:nvPr/>
        </p:nvSpPr>
        <p:spPr>
          <a:xfrm>
            <a:off x="4223300" y="1623425"/>
            <a:ext cx="1274400" cy="2228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0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Important Statistics</a:t>
            </a:r>
            <a:endParaRPr/>
          </a:p>
        </p:txBody>
      </p:sp>
      <p:sp>
        <p:nvSpPr>
          <p:cNvPr id="1262" name="Google Shape;1262;p75"/>
          <p:cNvSpPr txBox="1"/>
          <p:nvPr>
            <p:ph idx="1" type="body"/>
          </p:nvPr>
        </p:nvSpPr>
        <p:spPr>
          <a:xfrm>
            <a:off x="311700" y="1152475"/>
            <a:ext cx="8520600" cy="28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For a </a:t>
            </a:r>
            <a:r>
              <a:rPr b="1" lang="en">
                <a:highlight>
                  <a:srgbClr val="00FF00"/>
                </a:highlight>
              </a:rPr>
              <a:t>given class</a:t>
            </a:r>
            <a:r>
              <a:rPr b="1" lang="en"/>
              <a:t>:</a:t>
            </a:r>
            <a:endParaRPr b="1"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</a:t>
            </a:r>
            <a:r>
              <a:rPr lang="en">
                <a:highlight>
                  <a:srgbClr val="FFFF00"/>
                </a:highlight>
              </a:rPr>
              <a:t>Positives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False </a:t>
            </a:r>
            <a:r>
              <a:rPr lang="en">
                <a:highlight>
                  <a:srgbClr val="FFFF00"/>
                </a:highlight>
              </a:rPr>
              <a:t>Negatives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True </a:t>
            </a:r>
            <a:r>
              <a:rPr lang="en">
                <a:highlight>
                  <a:srgbClr val="FFFF00"/>
                </a:highlight>
              </a:rPr>
              <a:t>Positives</a:t>
            </a:r>
            <a:endParaRPr>
              <a:highlight>
                <a:srgbClr val="FFFF00"/>
              </a:highlight>
            </a:endParaRPr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True </a:t>
            </a:r>
            <a:r>
              <a:rPr lang="en">
                <a:highlight>
                  <a:srgbClr val="FFFF00"/>
                </a:highlight>
              </a:rPr>
              <a:t>Negatives</a:t>
            </a:r>
            <a:endParaRPr>
              <a:highlight>
                <a:srgbClr val="FFFF00"/>
              </a:highlight>
            </a:endParaRPr>
          </a:p>
        </p:txBody>
      </p:sp>
      <p:sp>
        <p:nvSpPr>
          <p:cNvPr id="1263" name="Google Shape;1263;p75"/>
          <p:cNvSpPr/>
          <p:nvPr/>
        </p:nvSpPr>
        <p:spPr>
          <a:xfrm>
            <a:off x="5036575" y="3702600"/>
            <a:ext cx="2957700" cy="1012200"/>
          </a:xfrm>
          <a:prstGeom prst="roundRect">
            <a:avLst>
              <a:gd fmla="val 6453" name="adj"/>
            </a:avLst>
          </a:prstGeom>
          <a:solidFill>
            <a:srgbClr val="FFFFFF"/>
          </a:solidFill>
          <a:ln cap="flat" cmpd="sng" w="19050">
            <a:solidFill>
              <a:srgbClr val="E9376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Positive / Negative refer to whether it was classified as the given class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4" name="Google Shape;1264;p75"/>
          <p:cNvSpPr/>
          <p:nvPr/>
        </p:nvSpPr>
        <p:spPr>
          <a:xfrm>
            <a:off x="4223300" y="1623425"/>
            <a:ext cx="1274400" cy="2228700"/>
          </a:xfrm>
          <a:prstGeom prst="ellipse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265" name="Google Shape;1265;p75"/>
          <p:cNvCxnSpPr>
            <a:stCxn id="1263" idx="0"/>
            <a:endCxn id="1262" idx="0"/>
          </p:cNvCxnSpPr>
          <p:nvPr/>
        </p:nvCxnSpPr>
        <p:spPr>
          <a:xfrm flipH="1" rot="5400000">
            <a:off x="4268725" y="1455900"/>
            <a:ext cx="2550000" cy="1943400"/>
          </a:xfrm>
          <a:prstGeom prst="curvedConnector3">
            <a:avLst>
              <a:gd fmla="val 109343" name="adj1"/>
            </a:avLst>
          </a:prstGeom>
          <a:noFill/>
          <a:ln cap="flat" cmpd="sng" w="28575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9" name="Shape 1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0" name="Google Shape;1270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271" name="Google Shape;1271;p76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272" name="Google Shape;1272;p7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6" name="Shape 1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7" name="Google Shape;1277;p77"/>
          <p:cNvSpPr txBox="1"/>
          <p:nvPr>
            <p:ph type="title"/>
          </p:nvPr>
        </p:nvSpPr>
        <p:spPr>
          <a:xfrm>
            <a:off x="311700" y="445025"/>
            <a:ext cx="3931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Evaluating Classifiers</a:t>
            </a:r>
            <a:endParaRPr/>
          </a:p>
        </p:txBody>
      </p:sp>
      <p:sp>
        <p:nvSpPr>
          <p:cNvPr id="1278" name="Google Shape;1278;p7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We’ve </a:t>
            </a:r>
            <a:r>
              <a:rPr lang="en"/>
              <a:t>learnt about the 4 statistics to summarise a confusion matrix and help us evaluate how accurate a classifier is for a given class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However, these numbers depend on how many testing samples we are using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if we used more test samples, we are likely to record </a:t>
            </a:r>
            <a:r>
              <a:rPr b="1" lang="en"/>
              <a:t>more </a:t>
            </a:r>
            <a:r>
              <a:rPr lang="en"/>
              <a:t>False Positives than if we use less test samples, just because we did more tests.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Does having more False Positives make it a worse or better classifier? We can’t tell!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So, one way to reduce this effect that is to convert the statistics into </a:t>
            </a:r>
            <a:r>
              <a:rPr b="1" lang="en"/>
              <a:t>rates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will give us more useful statistics to evaluate our classifiers.</a:t>
            </a:r>
            <a:endParaRPr/>
          </a:p>
        </p:txBody>
      </p:sp>
      <p:grpSp>
        <p:nvGrpSpPr>
          <p:cNvPr id="1279" name="Google Shape;1279;p77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280" name="Google Shape;1280;p7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1" name="Google Shape;1281;p77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82" name="Google Shape;1282;p77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53 - 60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283" name="Google Shape;1283;p77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5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:22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284" name="Google Shape;1284;p77">
            <a:hlinkClick r:id="rId4"/>
          </p:cNvPr>
          <p:cNvSpPr/>
          <p:nvPr/>
        </p:nvSpPr>
        <p:spPr>
          <a:xfrm>
            <a:off x="8289575" y="8265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8" name="Shape 1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9" name="Google Shape;1289;p7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Sensitivity : True Positive Rate</a:t>
            </a:r>
            <a:endParaRPr/>
          </a:p>
        </p:txBody>
      </p:sp>
      <p:sp>
        <p:nvSpPr>
          <p:cNvPr id="1290" name="Google Shape;1290;p7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Sensitivity = True Positive Rate = TP / (TP + FN)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The </a:t>
            </a:r>
            <a:r>
              <a:rPr lang="en"/>
              <a:t>probability that an actual class will be classified as that class.</a:t>
            </a:r>
            <a:endParaRPr b="1">
              <a:solidFill>
                <a:srgbClr val="6AA84F"/>
              </a:solidFill>
            </a:endParaRPr>
          </a:p>
          <a:p>
            <a:pPr indent="0" lvl="0" marL="0" rtl="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higher ⬆️ the sensitivity, the better the classifier is, </a:t>
            </a:r>
            <a:r>
              <a:rPr b="1" lang="en"/>
              <a:t>for this class</a:t>
            </a:r>
            <a:r>
              <a:rPr lang="en"/>
              <a:t>.</a:t>
            </a:r>
            <a:endParaRPr sz="2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Examples: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</a:t>
            </a:r>
            <a:r>
              <a:rPr lang="en"/>
              <a:t>probability</a:t>
            </a:r>
            <a:r>
              <a:rPr lang="en"/>
              <a:t> that an image of a rose will be classified as a rose.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if you have a virus, the test will show that you have that virus.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4" name="Shape 1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5" name="Google Shape;1295;p7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Specificity : True Negative Rate</a:t>
            </a:r>
            <a:endParaRPr/>
          </a:p>
        </p:txBody>
      </p:sp>
      <p:sp>
        <p:nvSpPr>
          <p:cNvPr id="1296" name="Google Shape;1296;p7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Specificity </a:t>
            </a:r>
            <a:r>
              <a:rPr lang="en"/>
              <a:t>= True Negative Rate = TN / (TN + FP)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probability that something that is not the class will not be classified as that class.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higher ⬆️ the specificity, the better the classifier is, </a:t>
            </a:r>
            <a:r>
              <a:rPr b="1" lang="en"/>
              <a:t>for this class</a:t>
            </a:r>
            <a:r>
              <a:rPr lang="en"/>
              <a:t>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Examples: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an image of a tulip will not be classified as a rose.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if you don’t have a virus, the test will not show that you have that virus.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0" name="Shape 1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1" name="Google Shape;1301;p8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I Error</a:t>
            </a:r>
            <a:r>
              <a:rPr lang="en"/>
              <a:t> : False Positive Rate</a:t>
            </a:r>
            <a:endParaRPr/>
          </a:p>
        </p:txBody>
      </p:sp>
      <p:sp>
        <p:nvSpPr>
          <p:cNvPr id="1302" name="Google Shape;1302;p8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I Error</a:t>
            </a:r>
            <a:r>
              <a:rPr lang="en"/>
              <a:t> = False Positive Rate = FP / (FP + TN)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probability that something that is not the class is classified as that class.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lower ⬇️ the False Positive Rate is, the better the classifier, </a:t>
            </a:r>
            <a:r>
              <a:rPr b="1" lang="en"/>
              <a:t>for this class</a:t>
            </a:r>
            <a:r>
              <a:rPr lang="en"/>
              <a:t>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Examples: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an image of a daisy will be classified as a rose.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if you don’t have a virus, the test will show that you have that virus.</a:t>
            </a:r>
            <a:endParaRPr b="1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6" name="Shape 1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7" name="Google Shape;1307;p8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II Error : False Negative Rate</a:t>
            </a:r>
            <a:endParaRPr/>
          </a:p>
        </p:txBody>
      </p:sp>
      <p:sp>
        <p:nvSpPr>
          <p:cNvPr id="1308" name="Google Shape;1308;p8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II Error = False Negative Rate = FN / (FN + TP)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probability that an actual class will not be classified as that class.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The lower ⬇️ the False Positive Rate is, the better the classifier, </a:t>
            </a:r>
            <a:r>
              <a:rPr b="1" lang="en"/>
              <a:t>for this class</a:t>
            </a:r>
            <a:r>
              <a:rPr lang="en"/>
              <a:t>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Examples:</a:t>
            </a:r>
            <a:endParaRPr/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an image of a rose is classified as a tulip.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probability that if you have a virus, the test will not show that you have that virus.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2" name="Shape 1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3" name="Google Shape;1313;p82"/>
          <p:cNvSpPr txBox="1"/>
          <p:nvPr>
            <p:ph type="title"/>
          </p:nvPr>
        </p:nvSpPr>
        <p:spPr>
          <a:xfrm>
            <a:off x="311700" y="1405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Statistics Summary</a:t>
            </a:r>
            <a:endParaRPr/>
          </a:p>
        </p:txBody>
      </p:sp>
      <p:pic>
        <p:nvPicPr>
          <p:cNvPr id="1314" name="Google Shape;1314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5663" y="1170125"/>
            <a:ext cx="4272675" cy="354437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15" name="Google Shape;1315;p82"/>
          <p:cNvSpPr txBox="1"/>
          <p:nvPr/>
        </p:nvSpPr>
        <p:spPr>
          <a:xfrm>
            <a:off x="6863800" y="2951250"/>
            <a:ext cx="21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⬆️ </a:t>
            </a:r>
            <a:r>
              <a:rPr b="1" lang="en" sz="18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Higher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is better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6" name="Google Shape;1316;p82"/>
          <p:cNvSpPr txBox="1"/>
          <p:nvPr/>
        </p:nvSpPr>
        <p:spPr>
          <a:xfrm>
            <a:off x="6863800" y="3412950"/>
            <a:ext cx="21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⬆️ </a:t>
            </a:r>
            <a:r>
              <a:rPr b="1" lang="en" sz="18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Higher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is better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7" name="Google Shape;1317;p82"/>
          <p:cNvSpPr txBox="1"/>
          <p:nvPr/>
        </p:nvSpPr>
        <p:spPr>
          <a:xfrm>
            <a:off x="6863800" y="3874650"/>
            <a:ext cx="21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⬇️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b="1" lang="en" sz="1800">
                <a:solidFill>
                  <a:srgbClr val="9900FF"/>
                </a:solidFill>
                <a:latin typeface="Roboto"/>
                <a:ea typeface="Roboto"/>
                <a:cs typeface="Roboto"/>
                <a:sym typeface="Roboto"/>
              </a:rPr>
              <a:t>Lower</a:t>
            </a:r>
            <a:r>
              <a:rPr b="1" lang="en" sz="18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is better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8" name="Google Shape;1318;p82"/>
          <p:cNvSpPr txBox="1"/>
          <p:nvPr/>
        </p:nvSpPr>
        <p:spPr>
          <a:xfrm>
            <a:off x="6863800" y="4336350"/>
            <a:ext cx="2153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⬇️ </a:t>
            </a:r>
            <a:r>
              <a:rPr b="1" lang="en" sz="1800">
                <a:solidFill>
                  <a:srgbClr val="9900FF"/>
                </a:solidFill>
                <a:latin typeface="Roboto"/>
                <a:ea typeface="Roboto"/>
                <a:cs typeface="Roboto"/>
                <a:sym typeface="Roboto"/>
              </a:rPr>
              <a:t>Lower</a:t>
            </a:r>
            <a:r>
              <a:rPr b="1" lang="en" sz="1800">
                <a:solidFill>
                  <a:srgbClr val="38761D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is better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9" name="Google Shape;1319;p82"/>
          <p:cNvSpPr txBox="1"/>
          <p:nvPr/>
        </p:nvSpPr>
        <p:spPr>
          <a:xfrm>
            <a:off x="3449300" y="616025"/>
            <a:ext cx="2400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For </a:t>
            </a:r>
            <a:r>
              <a:rPr b="1" lang="en" sz="240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each</a:t>
            </a:r>
            <a:r>
              <a:rPr lang="en" sz="240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 class…</a:t>
            </a:r>
            <a:endParaRPr sz="240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3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4" name="Google Shape;1324;p8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Evaluating Our Classifier</a:t>
            </a:r>
            <a:endParaRPr/>
          </a:p>
        </p:txBody>
      </p:sp>
      <p:sp>
        <p:nvSpPr>
          <p:cNvPr id="1325" name="Google Shape;1325;p83"/>
          <p:cNvSpPr txBox="1"/>
          <p:nvPr>
            <p:ph idx="1" type="body"/>
          </p:nvPr>
        </p:nvSpPr>
        <p:spPr>
          <a:xfrm>
            <a:off x="311700" y="1152475"/>
            <a:ext cx="8179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So with all of these statistics and numbers, how do we use them to decide whether our classifier is </a:t>
            </a:r>
            <a:r>
              <a:rPr b="1" lang="en">
                <a:solidFill>
                  <a:srgbClr val="E93761"/>
                </a:solidFill>
              </a:rPr>
              <a:t>good enough</a:t>
            </a:r>
            <a:r>
              <a:rPr lang="en"/>
              <a:t>?</a:t>
            </a:r>
            <a:endParaRPr/>
          </a:p>
          <a:p>
            <a:pPr indent="-342900" lvl="0" marL="457200" rtl="0" algn="l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There isn’t one answer - it all depends on </a:t>
            </a:r>
            <a:r>
              <a:rPr b="1" lang="en">
                <a:solidFill>
                  <a:srgbClr val="0000FF"/>
                </a:solidFill>
              </a:rPr>
              <a:t>how we are planning to use</a:t>
            </a:r>
            <a:r>
              <a:rPr lang="en"/>
              <a:t> our classifier.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26" name="Google Shape;1326;p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4913" y="2942300"/>
            <a:ext cx="1794175" cy="179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0" name="Shape 1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" name="Google Shape;1331;p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Evaluating Our Classifier</a:t>
            </a:r>
            <a:endParaRPr/>
          </a:p>
        </p:txBody>
      </p:sp>
      <p:sp>
        <p:nvSpPr>
          <p:cNvPr id="1332" name="Google Shape;1332;p84"/>
          <p:cNvSpPr txBox="1"/>
          <p:nvPr>
            <p:ph idx="1" type="body"/>
          </p:nvPr>
        </p:nvSpPr>
        <p:spPr>
          <a:xfrm>
            <a:off x="311700" y="1152475"/>
            <a:ext cx="73170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For example:</a:t>
            </a:r>
            <a:endParaRPr/>
          </a:p>
          <a:p>
            <a:pPr indent="-317500" lvl="1" marL="914400" rtl="0" algn="l">
              <a:spcBef>
                <a:spcPts val="100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</a:t>
            </a:r>
            <a:r>
              <a:rPr lang="en"/>
              <a:t>f we were going to use a classifier for </a:t>
            </a:r>
            <a:r>
              <a:rPr b="1" lang="en">
                <a:solidFill>
                  <a:srgbClr val="9900FF"/>
                </a:solidFill>
              </a:rPr>
              <a:t>medical diagnoses</a:t>
            </a:r>
            <a:r>
              <a:rPr lang="en"/>
              <a:t>, we might want to </a:t>
            </a:r>
            <a:r>
              <a:rPr b="1" lang="en">
                <a:solidFill>
                  <a:srgbClr val="0000FF"/>
                </a:solidFill>
              </a:rPr>
              <a:t>minimise the Type II Error, false negative rate</a:t>
            </a:r>
            <a:r>
              <a:rPr lang="en"/>
              <a:t> (i.e. classifying something as safe, when it is dangerous)</a:t>
            </a:r>
            <a:endParaRPr/>
          </a:p>
          <a:p>
            <a:pPr indent="-317500" lvl="1" marL="914400" rtl="0" algn="l">
              <a:spcBef>
                <a:spcPts val="100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If the classifier might be used for </a:t>
            </a:r>
            <a:r>
              <a:rPr b="1" lang="en">
                <a:solidFill>
                  <a:srgbClr val="E93761"/>
                </a:solidFill>
              </a:rPr>
              <a:t>criminal cases</a:t>
            </a:r>
            <a:r>
              <a:rPr lang="en"/>
              <a:t>, a false positive (i.e. classifying something as guilty when they are innocent) might be more harmful and so we will want to </a:t>
            </a:r>
            <a:r>
              <a:rPr b="1" lang="en">
                <a:solidFill>
                  <a:srgbClr val="38761D"/>
                </a:solidFill>
              </a:rPr>
              <a:t>minimise the Type I Error, false positive rate</a:t>
            </a:r>
            <a:endParaRPr b="1">
              <a:solidFill>
                <a:srgbClr val="38761D"/>
              </a:solidFill>
            </a:endParaRPr>
          </a:p>
          <a:p>
            <a:pPr indent="-317500" lvl="1" marL="914400" rtl="0" algn="l">
              <a:spcBef>
                <a:spcPts val="100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Having a higher sensitivity will reduce Type II errors (lower false negative rate)</a:t>
            </a:r>
            <a:endParaRPr/>
          </a:p>
          <a:p>
            <a:pPr indent="-317500" lvl="1" marL="914400" rtl="0" algn="l">
              <a:spcBef>
                <a:spcPts val="100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Having a </a:t>
            </a:r>
            <a:r>
              <a:rPr lang="en"/>
              <a:t>higher specificity will reduce Type I errors (lower false positive rate)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333" name="Google Shape;1333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2038" y="2534825"/>
            <a:ext cx="755825" cy="75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4" name="Google Shape;1334;p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97550" y="1445025"/>
            <a:ext cx="810300" cy="81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8" name="Shape 1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" name="Google Shape;1339;p8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1340" name="Google Shape;1340;p85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2 - 3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341" name="Google Shape;1341;p8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5" name="Shape 1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6" name="Google Shape;1346;p8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1347" name="Google Shape;1347;p86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confusion matrix for a multi-class classifier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Generate summary statistics to evaluate a multi-class classifier and judge it for accuracy</a:t>
            </a:r>
            <a:endParaRPr/>
          </a:p>
        </p:txBody>
      </p:sp>
      <p:pic>
        <p:nvPicPr>
          <p:cNvPr id="1348" name="Google Shape;1348;p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349" name="Google Shape;1349;p8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350" name="Google Shape;1350;p86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4" name="Shape 1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5" name="Google Shape;1355;p87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6" name="Google Shape;1356;p8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57" name="Google Shape;1357;p87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358" name="Google Shape;1358;p8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59" name="Google Shape;1359;p8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60" name="Google Shape;1360;p87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