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 showSpecialPlsOnTitleSld="0">
  <p:sldMasterIdLst>
    <p:sldMasterId id="2147483657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22" Type="http://schemas.openxmlformats.org/officeDocument/2006/relationships/slide" Target="slides/slide18.xml"/><Relationship Id="rId10" Type="http://schemas.openxmlformats.org/officeDocument/2006/relationships/slide" Target="slides/slide6.xml"/><Relationship Id="rId21" Type="http://schemas.openxmlformats.org/officeDocument/2006/relationships/slide" Target="slides/slide17.xml"/><Relationship Id="rId13" Type="http://schemas.openxmlformats.org/officeDocument/2006/relationships/slide" Target="slides/slide9.xml"/><Relationship Id="rId24" Type="http://schemas.openxmlformats.org/officeDocument/2006/relationships/slide" Target="slides/slide20.xml"/><Relationship Id="rId12" Type="http://schemas.openxmlformats.org/officeDocument/2006/relationships/slide" Target="slides/slide8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2837dc1710b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" name="Google Shape;47;g2837dc1710b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4e460923f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4e460923f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559b826932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559b826932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3989d3d7d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63989d3d7d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837cd0e9b1_0_2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837cd0e9b1_0_2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837cd0e9b1_0_2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837cd0e9b1_0_2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837cd0e9b1_0_4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837cd0e9b1_0_4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63989d3d7d_0_4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63989d3d7d_0_4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837cd0e9b1_0_4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837cd0e9b1_0_4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Students may have heard of or used programing languages such as: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-GB"/>
              <a:t>Scratch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-GB"/>
              <a:t>Javascript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-GB"/>
              <a:t>Python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-GB">
                <a:solidFill>
                  <a:schemeClr val="dk1"/>
                </a:solidFill>
              </a:rPr>
              <a:t>Java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-GB"/>
              <a:t>C, C++, C#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-GB"/>
              <a:t>HTML </a:t>
            </a:r>
            <a:r>
              <a:rPr lang="en-GB">
                <a:solidFill>
                  <a:schemeClr val="dk1"/>
                </a:solidFill>
              </a:rPr>
              <a:t>(not formally a programming language but it counts here!)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63989d3d7d_0_2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63989d3d7d_0_2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837cd0e9b1_0_3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837cd0e9b1_0_3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1b0bf6a88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1b0bf6a88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06ce8f191e_0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06ce8f191e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1b0bf6a888_0_2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1b0bf6a888_0_2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837cd0e9b1_0_3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2837cd0e9b1_0_3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1b0bf6a888_0_2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1b0bf6a888_0_2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837cd0e9b1_0_3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837cd0e9b1_0_3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837cd0e9b1_0_3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2837cd0e9b1_0_3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4e51015e92_0_2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4e51015e92_0_2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7b875e74b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7b875e74b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5" name="Google Shape;15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6" name="Google Shape;16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5" name="Google Shape;25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7" name="Google Shape;37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8" name="Google Shape;38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9" name="Google Shape;39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blank">
  <p:cSld name="BLANK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0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csinschools.io/introv2/1ws" TargetMode="External"/><Relationship Id="rId4" Type="http://schemas.openxmlformats.org/officeDocument/2006/relationships/image" Target="../media/image9.png"/><Relationship Id="rId5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0.png"/><Relationship Id="rId4" Type="http://schemas.openxmlformats.org/officeDocument/2006/relationships/image" Target="../media/image16.png"/><Relationship Id="rId5" Type="http://schemas.openxmlformats.org/officeDocument/2006/relationships/image" Target="../media/image19.png"/><Relationship Id="rId6" Type="http://schemas.openxmlformats.org/officeDocument/2006/relationships/image" Target="../media/image8.png"/><Relationship Id="rId7" Type="http://schemas.openxmlformats.org/officeDocument/2006/relationships/image" Target="../media/image7.jpg"/><Relationship Id="rId8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png"/><Relationship Id="rId4" Type="http://schemas.openxmlformats.org/officeDocument/2006/relationships/image" Target="../media/image16.png"/><Relationship Id="rId5" Type="http://schemas.openxmlformats.org/officeDocument/2006/relationships/image" Target="../media/image19.png"/><Relationship Id="rId6" Type="http://schemas.openxmlformats.org/officeDocument/2006/relationships/image" Target="../media/image8.png"/><Relationship Id="rId7" Type="http://schemas.openxmlformats.org/officeDocument/2006/relationships/image" Target="../media/image7.jpg"/><Relationship Id="rId8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hyperlink" Target="https://csinschools.io/introv2/0101e" TargetMode="External"/><Relationship Id="rId5" Type="http://schemas.openxmlformats.org/officeDocument/2006/relationships/image" Target="../media/image27.png"/><Relationship Id="rId6" Type="http://schemas.openxmlformats.org/officeDocument/2006/relationships/image" Target="../media/image4.png"/><Relationship Id="rId7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png"/><Relationship Id="rId4" Type="http://schemas.openxmlformats.org/officeDocument/2006/relationships/hyperlink" Target="https://csinschools.io/introv2/0106v" TargetMode="External"/><Relationship Id="rId11" Type="http://schemas.openxmlformats.org/officeDocument/2006/relationships/image" Target="../media/image10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44175" TargetMode="External"/><Relationship Id="rId5" Type="http://schemas.openxmlformats.org/officeDocument/2006/relationships/image" Target="../media/image11.png"/><Relationship Id="rId6" Type="http://schemas.openxmlformats.org/officeDocument/2006/relationships/hyperlink" Target="https://csinschools.io/introv2/0102s" TargetMode="External"/><Relationship Id="rId7" Type="http://schemas.openxmlformats.org/officeDocument/2006/relationships/hyperlink" Target="https://csinschools.io/convert.php?tag=introv2/0102s&amp;format=pdf" TargetMode="External"/><Relationship Id="rId8" Type="http://schemas.openxmlformats.org/officeDocument/2006/relationships/hyperlink" Target="https://csinschools.io/convert.php?tag=introv2/0102s&amp;format=pptx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hyperlink" Target="https://csinschools.io/introv2/0102e" TargetMode="External"/><Relationship Id="rId6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1.png"/><Relationship Id="rId4" Type="http://schemas.openxmlformats.org/officeDocument/2006/relationships/hyperlink" Target="https://youtu.be/ryRGOPWlZZ4" TargetMode="External"/><Relationship Id="rId11" Type="http://schemas.openxmlformats.org/officeDocument/2006/relationships/image" Target="../media/image10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46399" TargetMode="External"/><Relationship Id="rId5" Type="http://schemas.openxmlformats.org/officeDocument/2006/relationships/image" Target="../media/image11.png"/><Relationship Id="rId6" Type="http://schemas.openxmlformats.org/officeDocument/2006/relationships/hyperlink" Target="https://csinschools.io/introv2/0103s" TargetMode="External"/><Relationship Id="rId7" Type="http://schemas.openxmlformats.org/officeDocument/2006/relationships/hyperlink" Target="https://csinschools.io/convert.php?tag=introv2/0103s&amp;format=pdf" TargetMode="External"/><Relationship Id="rId8" Type="http://schemas.openxmlformats.org/officeDocument/2006/relationships/hyperlink" Target="https://csinschools.io/convert.php?tag=introv2/0103s&amp;format=pptx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Relationship Id="rId4" Type="http://schemas.openxmlformats.org/officeDocument/2006/relationships/hyperlink" Target="https://csinschools.io/introv2/0103e" TargetMode="External"/><Relationship Id="rId5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png"/><Relationship Id="rId4" Type="http://schemas.openxmlformats.org/officeDocument/2006/relationships/hyperlink" Target="https://youtu.be/OS1lFdkgE9s" TargetMode="External"/><Relationship Id="rId11" Type="http://schemas.openxmlformats.org/officeDocument/2006/relationships/image" Target="../media/image10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16752" TargetMode="External"/><Relationship Id="rId5" Type="http://schemas.openxmlformats.org/officeDocument/2006/relationships/image" Target="../media/image11.png"/><Relationship Id="rId6" Type="http://schemas.openxmlformats.org/officeDocument/2006/relationships/hyperlink" Target="https://csinschools.io/introv2/0104s" TargetMode="External"/><Relationship Id="rId7" Type="http://schemas.openxmlformats.org/officeDocument/2006/relationships/hyperlink" Target="https://csinschools.io/convert.php?tag=introv2/0104s&amp;format=pdf" TargetMode="External"/><Relationship Id="rId8" Type="http://schemas.openxmlformats.org/officeDocument/2006/relationships/hyperlink" Target="https://csinschools.io/convert.php?tag=introv2/0104s&amp;format=pptx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image" Target="../media/image14.png"/><Relationship Id="rId6" Type="http://schemas.openxmlformats.org/officeDocument/2006/relationships/image" Target="../media/image26.png"/><Relationship Id="rId7" Type="http://schemas.openxmlformats.org/officeDocument/2006/relationships/hyperlink" Target="https://csinschools.io/introv2/0104e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.png"/><Relationship Id="rId4" Type="http://schemas.openxmlformats.org/officeDocument/2006/relationships/hyperlink" Target="https://csinschools.io/introv2/0105e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csinschools.io/intro/0104v" TargetMode="External"/><Relationship Id="rId7" Type="http://schemas.openxmlformats.org/officeDocument/2006/relationships/image" Target="../media/image22.png"/><Relationship Id="rId8" Type="http://schemas.openxmlformats.org/officeDocument/2006/relationships/image" Target="../media/image1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4.png"/><Relationship Id="rId4" Type="http://schemas.openxmlformats.org/officeDocument/2006/relationships/image" Target="../media/image2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/>
          <p:nvPr>
            <p:ph type="ctrTitle"/>
          </p:nvPr>
        </p:nvSpPr>
        <p:spPr>
          <a:xfrm>
            <a:off x="346050" y="4010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1</a:t>
            </a:r>
            <a:endParaRPr/>
          </a:p>
        </p:txBody>
      </p:sp>
      <p:sp>
        <p:nvSpPr>
          <p:cNvPr id="50" name="Google Shape;50;p11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 to Coding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6" name="Google Shape;56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By the end of this 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Font typeface="Roboto"/>
              <a:buChar char="●"/>
            </a:pPr>
            <a:r>
              <a:rPr lang="en-GB"/>
              <a:t>I can </a:t>
            </a:r>
            <a:r>
              <a:rPr lang="en-GB"/>
              <a:t>access the course resources, and use them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play a text adventure game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understand what a programming language is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write my first program in Python!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play a graphical game and explore how to modify it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 Worksheet &amp; </a:t>
            </a:r>
            <a:r>
              <a:rPr lang="en-GB"/>
              <a:t>Scavenger</a:t>
            </a:r>
            <a:r>
              <a:rPr lang="en-GB"/>
              <a:t> Hunt</a:t>
            </a:r>
            <a:endParaRPr/>
          </a:p>
        </p:txBody>
      </p:sp>
      <p:sp>
        <p:nvSpPr>
          <p:cNvPr id="62" name="Google Shape;62;p13"/>
          <p:cNvSpPr txBox="1"/>
          <p:nvPr/>
        </p:nvSpPr>
        <p:spPr>
          <a:xfrm>
            <a:off x="2493663" y="3851175"/>
            <a:ext cx="3931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900">
                <a:latin typeface="Roboto"/>
                <a:ea typeface="Roboto"/>
                <a:cs typeface="Roboto"/>
                <a:sym typeface="Roboto"/>
              </a:rPr>
            </a:br>
            <a:r>
              <a:rPr lang="en-GB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3"/>
              </a:rPr>
              <a:t>Complete worksheet here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" name="Google Shape;63;p13"/>
          <p:cNvSpPr txBox="1"/>
          <p:nvPr/>
        </p:nvSpPr>
        <p:spPr>
          <a:xfrm>
            <a:off x="311700" y="1245850"/>
            <a:ext cx="4679700" cy="23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Inter"/>
              <a:buChar char="●"/>
            </a:pPr>
            <a:r>
              <a:rPr lang="en-GB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Complete the worksheet below by yourself, or together as a class.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Inter"/>
              <a:buChar char="●"/>
            </a:pPr>
            <a:r>
              <a:rPr lang="en-GB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When you're done, share what you wrote with the person next to you</a:t>
            </a:r>
            <a:r>
              <a:rPr lang="en-GB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Inter"/>
              <a:buChar char="●"/>
            </a:pPr>
            <a:r>
              <a:rPr lang="en-GB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Review as a class.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64" name="Google Shape;64;p13"/>
          <p:cNvGrpSpPr/>
          <p:nvPr/>
        </p:nvGrpSpPr>
        <p:grpSpPr>
          <a:xfrm>
            <a:off x="5238703" y="1172738"/>
            <a:ext cx="3142159" cy="2798024"/>
            <a:chOff x="3056778" y="1189750"/>
            <a:chExt cx="3142159" cy="2798024"/>
          </a:xfrm>
        </p:grpSpPr>
        <p:pic>
          <p:nvPicPr>
            <p:cNvPr id="65" name="Google Shape;65;p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670287" y="1189750"/>
              <a:ext cx="2528650" cy="2528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6" name="Google Shape;66;p1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056778" y="2762449"/>
              <a:ext cx="1225325" cy="122532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311700" y="1152475"/>
            <a:ext cx="60867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-GB"/>
              <a:t>Create an </a:t>
            </a:r>
            <a:r>
              <a:rPr b="1" lang="en-GB">
                <a:solidFill>
                  <a:srgbClr val="032F62"/>
                </a:solidFill>
              </a:rPr>
              <a:t>app</a:t>
            </a:r>
            <a:r>
              <a:rPr lang="en-GB"/>
              <a:t> or </a:t>
            </a:r>
            <a:r>
              <a:rPr b="1" lang="en-GB">
                <a:solidFill>
                  <a:srgbClr val="D1422E"/>
                </a:solidFill>
              </a:rPr>
              <a:t>website</a:t>
            </a:r>
            <a:r>
              <a:rPr lang="en-GB"/>
              <a:t>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-GB"/>
              <a:t>Create amazing new photo and video </a:t>
            </a:r>
            <a:r>
              <a:rPr b="1" lang="en-GB">
                <a:solidFill>
                  <a:srgbClr val="9900FF"/>
                </a:solidFill>
              </a:rPr>
              <a:t>filters</a:t>
            </a:r>
            <a:r>
              <a:rPr lang="en-GB"/>
              <a:t>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b="1" lang="en-GB"/>
              <a:t>Cure cancer</a:t>
            </a:r>
            <a:r>
              <a:rPr lang="en-GB"/>
              <a:t> or help make </a:t>
            </a:r>
            <a:r>
              <a:rPr b="1" lang="en-GB">
                <a:solidFill>
                  <a:srgbClr val="25326F"/>
                </a:solidFill>
              </a:rPr>
              <a:t>scientific discoveries</a:t>
            </a:r>
            <a:r>
              <a:rPr lang="en-GB"/>
              <a:t>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-GB"/>
              <a:t>Make smart </a:t>
            </a:r>
            <a:r>
              <a:rPr b="1" lang="en-GB">
                <a:solidFill>
                  <a:srgbClr val="D1422E"/>
                </a:solidFill>
              </a:rPr>
              <a:t>robots</a:t>
            </a:r>
            <a:r>
              <a:rPr lang="en-GB"/>
              <a:t> or </a:t>
            </a:r>
            <a:r>
              <a:rPr b="1" lang="en-GB">
                <a:solidFill>
                  <a:srgbClr val="9900FF"/>
                </a:solidFill>
              </a:rPr>
              <a:t>self-driving vehicles</a:t>
            </a:r>
            <a:r>
              <a:rPr lang="en-GB"/>
              <a:t>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-GB"/>
              <a:t>Make </a:t>
            </a:r>
            <a:r>
              <a:rPr b="1" lang="en-GB"/>
              <a:t>video games</a:t>
            </a:r>
            <a:r>
              <a:rPr lang="en-GB"/>
              <a:t>?</a:t>
            </a:r>
            <a:endParaRPr sz="1900"/>
          </a:p>
        </p:txBody>
      </p:sp>
      <p:pic>
        <p:nvPicPr>
          <p:cNvPr id="72" name="Google Shape;7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98300" y="2273388"/>
            <a:ext cx="989400" cy="65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32800" y="2274587"/>
            <a:ext cx="989400" cy="6573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74" name="Google Shape;74;p14"/>
          <p:cNvPicPr preferRelativeResize="0"/>
          <p:nvPr/>
        </p:nvPicPr>
        <p:blipFill rotWithShape="1">
          <a:blip r:embed="rId5">
            <a:alphaModFix/>
          </a:blip>
          <a:srcRect b="0" l="0" r="15633" t="0"/>
          <a:stretch/>
        </p:blipFill>
        <p:spPr>
          <a:xfrm>
            <a:off x="6398300" y="1304988"/>
            <a:ext cx="989400" cy="65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 rotWithShape="1">
          <a:blip r:embed="rId6">
            <a:alphaModFix/>
          </a:blip>
          <a:srcRect b="13277" l="22798" r="0" t="0"/>
          <a:stretch/>
        </p:blipFill>
        <p:spPr>
          <a:xfrm>
            <a:off x="7632800" y="1311438"/>
            <a:ext cx="989400" cy="6468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76" name="Google Shape;76;p14"/>
          <p:cNvPicPr preferRelativeResize="0"/>
          <p:nvPr/>
        </p:nvPicPr>
        <p:blipFill rotWithShape="1">
          <a:blip r:embed="rId7">
            <a:alphaModFix/>
          </a:blip>
          <a:srcRect b="0" l="0" r="14973" t="0"/>
          <a:stretch/>
        </p:blipFill>
        <p:spPr>
          <a:xfrm>
            <a:off x="6398300" y="3183913"/>
            <a:ext cx="989400" cy="6546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77" name="Google Shape;77;p14"/>
          <p:cNvPicPr preferRelativeResize="0"/>
          <p:nvPr/>
        </p:nvPicPr>
        <p:blipFill rotWithShape="1">
          <a:blip r:embed="rId8">
            <a:alphaModFix/>
          </a:blip>
          <a:srcRect b="0" l="13956" r="0" t="0"/>
          <a:stretch/>
        </p:blipFill>
        <p:spPr>
          <a:xfrm>
            <a:off x="7632801" y="3183913"/>
            <a:ext cx="989400" cy="6468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sp>
        <p:nvSpPr>
          <p:cNvPr id="78" name="Google Shape;78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Have you ever wanted to...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Software that drives cars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Apps like Instagram, Snapchat, and TikTok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Online shopping apps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Study tools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Hairstyling and fashion simulations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Games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Smart robots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… and loads more!</a:t>
            </a:r>
            <a:endParaRPr/>
          </a:p>
        </p:txBody>
      </p:sp>
      <p:sp>
        <p:nvSpPr>
          <p:cNvPr id="84" name="Google Shape;84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You Can Produce With Coding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85" name="Google Shape;8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98300" y="2273388"/>
            <a:ext cx="989400" cy="65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86" name="Google Shape;8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32800" y="2274587"/>
            <a:ext cx="989400" cy="6573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 rotWithShape="1">
          <a:blip r:embed="rId5">
            <a:alphaModFix/>
          </a:blip>
          <a:srcRect b="0" l="0" r="15633" t="0"/>
          <a:stretch/>
        </p:blipFill>
        <p:spPr>
          <a:xfrm>
            <a:off x="6398300" y="1304988"/>
            <a:ext cx="989400" cy="65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88" name="Google Shape;88;p15"/>
          <p:cNvPicPr preferRelativeResize="0"/>
          <p:nvPr/>
        </p:nvPicPr>
        <p:blipFill rotWithShape="1">
          <a:blip r:embed="rId6">
            <a:alphaModFix/>
          </a:blip>
          <a:srcRect b="13277" l="22798" r="0" t="0"/>
          <a:stretch/>
        </p:blipFill>
        <p:spPr>
          <a:xfrm>
            <a:off x="7632800" y="1311438"/>
            <a:ext cx="989400" cy="6468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89" name="Google Shape;89;p15"/>
          <p:cNvPicPr preferRelativeResize="0"/>
          <p:nvPr/>
        </p:nvPicPr>
        <p:blipFill rotWithShape="1">
          <a:blip r:embed="rId7">
            <a:alphaModFix/>
          </a:blip>
          <a:srcRect b="0" l="0" r="14973" t="0"/>
          <a:stretch/>
        </p:blipFill>
        <p:spPr>
          <a:xfrm>
            <a:off x="6398300" y="3183913"/>
            <a:ext cx="989400" cy="6546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90" name="Google Shape;90;p15"/>
          <p:cNvPicPr preferRelativeResize="0"/>
          <p:nvPr/>
        </p:nvPicPr>
        <p:blipFill rotWithShape="1">
          <a:blip r:embed="rId8">
            <a:alphaModFix/>
          </a:blip>
          <a:srcRect b="0" l="13956" r="0" t="0"/>
          <a:stretch/>
        </p:blipFill>
        <p:spPr>
          <a:xfrm>
            <a:off x="7632801" y="3183913"/>
            <a:ext cx="989400" cy="6468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Skills that you will develop as you learn how to code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6" name="Google Shape;96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en-GB">
                <a:solidFill>
                  <a:srgbClr val="25326F"/>
                </a:solidFill>
              </a:rPr>
              <a:t>Analysing</a:t>
            </a:r>
            <a:r>
              <a:rPr lang="en-GB"/>
              <a:t> and </a:t>
            </a:r>
            <a:r>
              <a:rPr b="1" lang="en-GB">
                <a:solidFill>
                  <a:srgbClr val="9900FF"/>
                </a:solidFill>
              </a:rPr>
              <a:t>solving</a:t>
            </a:r>
            <a:r>
              <a:rPr lang="en-GB">
                <a:solidFill>
                  <a:srgbClr val="9900FF"/>
                </a:solidFill>
              </a:rPr>
              <a:t> </a:t>
            </a:r>
            <a:r>
              <a:rPr b="1" lang="en-GB">
                <a:solidFill>
                  <a:srgbClr val="9900FF"/>
                </a:solidFill>
              </a:rPr>
              <a:t>complex problems</a:t>
            </a:r>
            <a:endParaRPr b="1">
              <a:solidFill>
                <a:srgbClr val="9900FF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Being </a:t>
            </a:r>
            <a:r>
              <a:rPr b="1" lang="en-GB"/>
              <a:t>confident</a:t>
            </a:r>
            <a:r>
              <a:rPr lang="en-GB"/>
              <a:t> at </a:t>
            </a:r>
            <a:r>
              <a:rPr b="1" lang="en-GB">
                <a:solidFill>
                  <a:srgbClr val="D1422E"/>
                </a:solidFill>
              </a:rPr>
              <a:t>using</a:t>
            </a:r>
            <a:r>
              <a:rPr lang="en-GB"/>
              <a:t> and </a:t>
            </a:r>
            <a:r>
              <a:rPr b="1" lang="en-GB">
                <a:solidFill>
                  <a:srgbClr val="25326F"/>
                </a:solidFill>
              </a:rPr>
              <a:t>developing computer applications</a:t>
            </a:r>
            <a:endParaRPr b="1">
              <a:solidFill>
                <a:srgbClr val="25326F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Being </a:t>
            </a:r>
            <a:r>
              <a:rPr b="1" lang="en-GB">
                <a:solidFill>
                  <a:srgbClr val="9900FF"/>
                </a:solidFill>
              </a:rPr>
              <a:t>resourceful</a:t>
            </a:r>
            <a:r>
              <a:rPr lang="en-GB"/>
              <a:t>, </a:t>
            </a:r>
            <a:r>
              <a:rPr b="1" lang="en-GB"/>
              <a:t>investigative</a:t>
            </a:r>
            <a:r>
              <a:rPr lang="en-GB"/>
              <a:t>, and </a:t>
            </a:r>
            <a:r>
              <a:rPr b="1" lang="en-GB">
                <a:solidFill>
                  <a:srgbClr val="D1422E"/>
                </a:solidFill>
              </a:rPr>
              <a:t>creative</a:t>
            </a:r>
            <a:endParaRPr b="1">
              <a:solidFill>
                <a:srgbClr val="D1422E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Making </a:t>
            </a:r>
            <a:r>
              <a:rPr b="1" lang="en-GB">
                <a:solidFill>
                  <a:srgbClr val="25326F"/>
                </a:solidFill>
              </a:rPr>
              <a:t>maths come alive</a:t>
            </a:r>
            <a:endParaRPr b="1">
              <a:solidFill>
                <a:srgbClr val="25326F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Improving your </a:t>
            </a:r>
            <a:r>
              <a:rPr b="1" lang="en-GB">
                <a:solidFill>
                  <a:srgbClr val="D1422E"/>
                </a:solidFill>
              </a:rPr>
              <a:t>personal</a:t>
            </a:r>
            <a:r>
              <a:rPr lang="en-GB"/>
              <a:t> and </a:t>
            </a:r>
            <a:r>
              <a:rPr b="1" lang="en-GB"/>
              <a:t>technical c</a:t>
            </a:r>
            <a:r>
              <a:rPr b="1" lang="en-GB"/>
              <a:t>ommunication skills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Working in </a:t>
            </a:r>
            <a:r>
              <a:rPr b="1" lang="en-GB">
                <a:solidFill>
                  <a:srgbClr val="9900FF"/>
                </a:solidFill>
              </a:rPr>
              <a:t>teams</a:t>
            </a:r>
            <a:endParaRPr b="1">
              <a:solidFill>
                <a:srgbClr val="9900FF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Building </a:t>
            </a:r>
            <a:r>
              <a:rPr b="1" lang="en-GB"/>
              <a:t>resilience</a:t>
            </a:r>
            <a:r>
              <a:rPr lang="en-GB"/>
              <a:t> with learning and using new skills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1329" y="730525"/>
            <a:ext cx="3741350" cy="374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</a:t>
            </a:r>
            <a:r>
              <a:rPr lang="en-GB"/>
              <a:t> 1.01: City of Gold!</a:t>
            </a:r>
            <a:endParaRPr/>
          </a:p>
        </p:txBody>
      </p:sp>
      <p:sp>
        <p:nvSpPr>
          <p:cNvPr id="103" name="Google Shape;103;p17"/>
          <p:cNvSpPr txBox="1"/>
          <p:nvPr>
            <p:ph idx="1" type="body"/>
          </p:nvPr>
        </p:nvSpPr>
        <p:spPr>
          <a:xfrm>
            <a:off x="311700" y="4276625"/>
            <a:ext cx="8520600" cy="59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Click here to play a Text Based Adventure Game</a:t>
            </a:r>
            <a:endParaRPr/>
          </a:p>
        </p:txBody>
      </p:sp>
      <p:pic>
        <p:nvPicPr>
          <p:cNvPr id="104" name="Google Shape;10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87563" y="1330025"/>
            <a:ext cx="3168875" cy="17169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7"/>
          <p:cNvSpPr/>
          <p:nvPr/>
        </p:nvSpPr>
        <p:spPr>
          <a:xfrm>
            <a:off x="448625" y="3269250"/>
            <a:ext cx="15999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You’ll make a game like this in your final assignment!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106" name="Google Shape;106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06125" y="1205075"/>
            <a:ext cx="2337874" cy="2337874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7"/>
          <p:cNvSpPr txBox="1"/>
          <p:nvPr/>
        </p:nvSpPr>
        <p:spPr>
          <a:xfrm>
            <a:off x="7065264" y="1774988"/>
            <a:ext cx="1801200" cy="96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Helpful Hints</a:t>
            </a:r>
            <a:endParaRPr/>
          </a:p>
          <a:p>
            <a:pPr indent="0" lvl="0" marL="0" marR="0" rtl="0" algn="l">
              <a:lnSpc>
                <a:spcPct val="466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199" u="none" cap="none" strike="noStrike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129540" lvl="1" marL="25908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Clr>
                <a:srgbClr val="592033"/>
              </a:buClr>
              <a:buSzPts val="1199"/>
              <a:buFont typeface="Arial"/>
              <a:buChar char="•"/>
            </a:pPr>
            <a:r>
              <a:rPr lang="en-GB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On the editor, click on the </a:t>
            </a:r>
            <a:r>
              <a:rPr b="1" lang="en-GB" sz="1199">
                <a:solidFill>
                  <a:srgbClr val="25326F"/>
                </a:solidFill>
                <a:latin typeface="Inter"/>
                <a:ea typeface="Inter"/>
                <a:cs typeface="Inter"/>
                <a:sym typeface="Inter"/>
              </a:rPr>
              <a:t>run</a:t>
            </a:r>
            <a:r>
              <a:rPr lang="en-GB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 button to play the game!</a:t>
            </a:r>
            <a:endParaRPr/>
          </a:p>
        </p:txBody>
      </p:sp>
      <p:pic>
        <p:nvPicPr>
          <p:cNvPr id="108" name="Google Shape;108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computers work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4" name="Google Shape;114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Computers can operate </a:t>
            </a:r>
            <a:r>
              <a:rPr b="1" lang="en-GB">
                <a:solidFill>
                  <a:srgbClr val="25326F"/>
                </a:solidFill>
              </a:rPr>
              <a:t>very fast</a:t>
            </a:r>
            <a:endParaRPr b="1">
              <a:solidFill>
                <a:srgbClr val="25326F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However, they need to be told what to do</a:t>
            </a:r>
            <a:endParaRPr/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-GB" sz="1600"/>
              <a:t>They need instructions that are </a:t>
            </a:r>
            <a:r>
              <a:rPr b="1" lang="en-GB" sz="1600">
                <a:solidFill>
                  <a:srgbClr val="9900FF"/>
                </a:solidFill>
              </a:rPr>
              <a:t>step-by-step</a:t>
            </a:r>
            <a:endParaRPr b="1" sz="1600">
              <a:solidFill>
                <a:srgbClr val="9900FF"/>
              </a:solidFill>
            </a:endParaRPr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-GB" sz="1600"/>
              <a:t>They do exactly as they are told and they’re </a:t>
            </a:r>
            <a:r>
              <a:rPr b="1" lang="en-GB" sz="1600">
                <a:solidFill>
                  <a:schemeClr val="accent3"/>
                </a:solidFill>
              </a:rPr>
              <a:t>very strict with spelling</a:t>
            </a:r>
            <a:r>
              <a:rPr lang="en-GB" sz="1600"/>
              <a:t>!</a:t>
            </a:r>
            <a:endParaRPr sz="1600"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When we give instructions to a computer, we must also communicate in a </a:t>
            </a:r>
            <a:r>
              <a:rPr b="1" lang="en-GB"/>
              <a:t>language that the computer understands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There are </a:t>
            </a:r>
            <a:r>
              <a:rPr b="1" lang="en-GB">
                <a:solidFill>
                  <a:srgbClr val="9900FF"/>
                </a:solidFill>
              </a:rPr>
              <a:t>many languages</a:t>
            </a:r>
            <a:r>
              <a:rPr lang="en-GB"/>
              <a:t> that have been invented for computers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computer "programming languages" do you know?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computers work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0" name="Google Shape;120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Computers can operate </a:t>
            </a:r>
            <a:r>
              <a:rPr b="1" lang="en-GB">
                <a:solidFill>
                  <a:srgbClr val="25326F"/>
                </a:solidFill>
              </a:rPr>
              <a:t>very fast</a:t>
            </a:r>
            <a:endParaRPr b="1">
              <a:solidFill>
                <a:srgbClr val="25326F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However, they need to be told what to do</a:t>
            </a:r>
            <a:endParaRPr/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-GB" sz="1600"/>
              <a:t>They need instructions that are </a:t>
            </a:r>
            <a:r>
              <a:rPr b="1" lang="en-GB" sz="1600">
                <a:solidFill>
                  <a:srgbClr val="9900FF"/>
                </a:solidFill>
              </a:rPr>
              <a:t>step-by-step</a:t>
            </a:r>
            <a:endParaRPr b="1" sz="1600">
              <a:solidFill>
                <a:srgbClr val="9900FF"/>
              </a:solidFill>
            </a:endParaRPr>
          </a:p>
          <a:p>
            <a:pPr indent="-3302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</a:pPr>
            <a:r>
              <a:rPr lang="en-GB" sz="1600"/>
              <a:t>They do exactly as they are told and they’re </a:t>
            </a:r>
            <a:r>
              <a:rPr b="1" lang="en-GB" sz="1600">
                <a:solidFill>
                  <a:schemeClr val="accent3"/>
                </a:solidFill>
              </a:rPr>
              <a:t>very strict with spelling</a:t>
            </a:r>
            <a:r>
              <a:rPr lang="en-GB" sz="1600"/>
              <a:t>!</a:t>
            </a:r>
            <a:endParaRPr sz="1600"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When we give instructions to a computer, we must also communicate in a </a:t>
            </a:r>
            <a:r>
              <a:rPr b="1" lang="en-GB"/>
              <a:t>language that the computer understands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There are </a:t>
            </a:r>
            <a:r>
              <a:rPr b="1" lang="en-GB">
                <a:solidFill>
                  <a:srgbClr val="9900FF"/>
                </a:solidFill>
              </a:rPr>
              <a:t>many languages</a:t>
            </a:r>
            <a:r>
              <a:rPr lang="en-GB"/>
              <a:t> that have been invented for computers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computer "programming languages" do you know?</a:t>
            </a:r>
            <a:endParaRPr/>
          </a:p>
        </p:txBody>
      </p:sp>
      <p:pic>
        <p:nvPicPr>
          <p:cNvPr id="121" name="Google Shape;12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3338" y="1892525"/>
            <a:ext cx="2315800" cy="231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the </a:t>
            </a:r>
            <a:r>
              <a:rPr lang="en-GB"/>
              <a:t>Python programming language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7" name="Google Shape;127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GB" sz="1500"/>
              <a:t>We are going to use the </a:t>
            </a:r>
            <a:r>
              <a:rPr b="1" lang="en-GB" sz="1500"/>
              <a:t>Python</a:t>
            </a:r>
            <a:r>
              <a:rPr lang="en-GB" sz="1500"/>
              <a:t> programming language in this course</a:t>
            </a:r>
            <a:endParaRPr sz="1500"/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GB" sz="1500"/>
              <a:t>Python looks a bit like</a:t>
            </a:r>
            <a:r>
              <a:rPr lang="en-GB" sz="1500"/>
              <a:t> English and is quite readable</a:t>
            </a:r>
            <a:endParaRPr sz="1500"/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GB" sz="1500"/>
              <a:t>There are </a:t>
            </a:r>
            <a:r>
              <a:rPr b="1" lang="en-GB" sz="1500">
                <a:solidFill>
                  <a:srgbClr val="9900FF"/>
                </a:solidFill>
              </a:rPr>
              <a:t>lots of code already written</a:t>
            </a:r>
            <a:r>
              <a:rPr lang="en-GB" sz="1500"/>
              <a:t> in Python that you can </a:t>
            </a:r>
            <a:r>
              <a:rPr b="1" lang="en-GB" sz="1500">
                <a:solidFill>
                  <a:srgbClr val="D1422E"/>
                </a:solidFill>
              </a:rPr>
              <a:t>borrow</a:t>
            </a:r>
            <a:r>
              <a:rPr lang="en-GB" sz="1500"/>
              <a:t> in your programs</a:t>
            </a:r>
            <a:endParaRPr sz="1500"/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b="1" lang="en-GB" sz="1500">
                <a:solidFill>
                  <a:srgbClr val="25326F"/>
                </a:solidFill>
              </a:rPr>
              <a:t>Python is a very popular programming language</a:t>
            </a:r>
            <a:r>
              <a:rPr lang="en-GB" sz="1500"/>
              <a:t> in software engineering and science</a:t>
            </a:r>
            <a:endParaRPr sz="1500"/>
          </a:p>
          <a:p>
            <a:pPr indent="-3111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Char char="○"/>
            </a:pPr>
            <a:r>
              <a:rPr lang="en-GB" sz="1300"/>
              <a:t>It is used in companies such as </a:t>
            </a:r>
            <a:r>
              <a:rPr lang="en-GB" sz="1300"/>
              <a:t>Amazon, </a:t>
            </a:r>
            <a:r>
              <a:rPr lang="en-GB" sz="1300"/>
              <a:t>Google, Facebook, and Microsoft, as well as many schools and universities around the world!</a:t>
            </a:r>
            <a:endParaRPr sz="1300"/>
          </a:p>
          <a:p>
            <a:pPr indent="-3238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-GB" sz="1500"/>
              <a:t>It does require </a:t>
            </a:r>
            <a:r>
              <a:rPr b="1" lang="en-GB" sz="1500">
                <a:solidFill>
                  <a:srgbClr val="D1422E"/>
                </a:solidFill>
              </a:rPr>
              <a:t>typing</a:t>
            </a:r>
            <a:r>
              <a:rPr lang="en-GB" sz="1500"/>
              <a:t> though. It may be trickier to get started than some other languages (such as Scratch), but soon enough, you will be able to do things much more quickly!</a:t>
            </a:r>
            <a:endParaRPr sz="15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1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Let’s Write Our First Program in Python!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3"/>
            <a:ext cx="5792677" cy="323487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8" name="Google Shape;138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Your First Python Program!</a:t>
            </a:r>
            <a:endParaRPr/>
          </a:p>
        </p:txBody>
      </p:sp>
      <p:sp>
        <p:nvSpPr>
          <p:cNvPr id="139" name="Google Shape;139;p22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0" name="Google Shape;140;p22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2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2" name="Google Shape;142;p22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-GB">
                <a:latin typeface="Roboto"/>
                <a:ea typeface="Roboto"/>
                <a:cs typeface="Roboto"/>
                <a:sym typeface="Roboto"/>
              </a:rPr>
            </a:b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3" name="Google Shape;143;p22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4" name="Google Shape;144;p22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50763" y="1123163"/>
            <a:ext cx="2897175" cy="28971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1.02: Hello World!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51" name="Google Shape;15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69276" y="1169575"/>
            <a:ext cx="2455199" cy="2337848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3"/>
          <p:cNvSpPr/>
          <p:nvPr/>
        </p:nvSpPr>
        <p:spPr>
          <a:xfrm>
            <a:off x="1871768" y="1551791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3" name="Google Shape;153;p23"/>
          <p:cNvSpPr txBox="1"/>
          <p:nvPr/>
        </p:nvSpPr>
        <p:spPr>
          <a:xfrm>
            <a:off x="1247750" y="3961125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Roboto"/>
                <a:ea typeface="Roboto"/>
                <a:cs typeface="Roboto"/>
                <a:sym typeface="Roboto"/>
              </a:rPr>
              <a:t>Activity 01.02</a:t>
            </a:r>
            <a:br>
              <a:rPr lang="en-GB" sz="1900">
                <a:latin typeface="Roboto"/>
                <a:ea typeface="Roboto"/>
                <a:cs typeface="Roboto"/>
                <a:sym typeface="Roboto"/>
              </a:rPr>
            </a:br>
            <a:r>
              <a:rPr lang="en-GB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Hello, World!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4" name="Google Shape;154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82300" y="1675400"/>
            <a:ext cx="1034125" cy="10341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3"/>
          <p:cNvSpPr txBox="1"/>
          <p:nvPr/>
        </p:nvSpPr>
        <p:spPr>
          <a:xfrm>
            <a:off x="6037589" y="1830863"/>
            <a:ext cx="1801200" cy="140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Helpful Hints</a:t>
            </a:r>
            <a:endParaRPr/>
          </a:p>
          <a:p>
            <a:pPr indent="0" lvl="0" marL="0" marR="0" rtl="0" algn="l">
              <a:lnSpc>
                <a:spcPct val="466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199" u="none" cap="none" strike="noStrike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129540" lvl="1" marL="25908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Clr>
                <a:srgbClr val="592033"/>
              </a:buClr>
              <a:buSzPts val="1199"/>
              <a:buFont typeface="Arial"/>
              <a:buChar char="•"/>
            </a:pPr>
            <a:r>
              <a:rPr lang="en-GB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This is your very first program!</a:t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129540" lvl="1" marL="25908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Clr>
                <a:srgbClr val="592033"/>
              </a:buClr>
              <a:buSzPts val="1199"/>
              <a:buFont typeface="Inter"/>
              <a:buChar char="•"/>
            </a:pPr>
            <a:r>
              <a:rPr lang="en-GB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You’ll need to use:</a:t>
            </a:r>
            <a:br>
              <a:rPr lang="en-GB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</a:br>
            <a:r>
              <a:rPr lang="en-GB" sz="12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-GB" sz="12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()</a:t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92676" cy="318482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61" name="Google Shape;161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One Line At a Time</a:t>
            </a:r>
            <a:endParaRPr/>
          </a:p>
        </p:txBody>
      </p:sp>
      <p:sp>
        <p:nvSpPr>
          <p:cNvPr id="162" name="Google Shape;162;p24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3" name="Google Shape;163;p2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4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:09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" name="Google Shape;165;p24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-GB">
                <a:latin typeface="Roboto"/>
                <a:ea typeface="Roboto"/>
                <a:cs typeface="Roboto"/>
                <a:sym typeface="Roboto"/>
              </a:rPr>
            </a:b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7" name="Google Shape;167;p24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2" name="Google Shape;172;p25"/>
          <p:cNvGrpSpPr/>
          <p:nvPr/>
        </p:nvGrpSpPr>
        <p:grpSpPr>
          <a:xfrm>
            <a:off x="2719075" y="1135525"/>
            <a:ext cx="3703200" cy="3700850"/>
            <a:chOff x="841575" y="1241700"/>
            <a:chExt cx="3703200" cy="3700850"/>
          </a:xfrm>
        </p:grpSpPr>
        <p:pic>
          <p:nvPicPr>
            <p:cNvPr id="173" name="Google Shape;173;p2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244588" y="1241700"/>
              <a:ext cx="2897175" cy="28971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4" name="Google Shape;174;p25"/>
            <p:cNvSpPr/>
            <p:nvPr/>
          </p:nvSpPr>
          <p:spPr>
            <a:xfrm>
              <a:off x="1464255" y="1648178"/>
              <a:ext cx="2455200" cy="12813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75" name="Google Shape;175;p25"/>
            <p:cNvSpPr txBox="1"/>
            <p:nvPr/>
          </p:nvSpPr>
          <p:spPr>
            <a:xfrm>
              <a:off x="841575" y="3957350"/>
              <a:ext cx="37032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900">
                  <a:latin typeface="Roboto"/>
                  <a:ea typeface="Roboto"/>
                  <a:cs typeface="Roboto"/>
                  <a:sym typeface="Roboto"/>
                </a:rPr>
                <a:t>Activity 01.03</a:t>
              </a:r>
              <a:br>
                <a:rPr lang="en-GB" sz="1900">
                  <a:latin typeface="Roboto"/>
                  <a:ea typeface="Roboto"/>
                  <a:cs typeface="Roboto"/>
                  <a:sym typeface="Roboto"/>
                </a:rPr>
              </a:br>
              <a:r>
                <a:rPr lang="en-GB" sz="19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A Conversation in Python</a:t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176" name="Google Shape;176;p2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100725" y="1697700"/>
              <a:ext cx="1182250" cy="11822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77" name="Google Shape;17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1.03: </a:t>
            </a:r>
            <a:r>
              <a:rPr lang="en-GB">
                <a:solidFill>
                  <a:schemeClr val="accent3"/>
                </a:solidFill>
              </a:rPr>
              <a:t>A Conversation in Python!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77295" cy="318482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83" name="Google Shape;183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Another Function: say</a:t>
            </a:r>
            <a:endParaRPr/>
          </a:p>
        </p:txBody>
      </p:sp>
      <p:sp>
        <p:nvSpPr>
          <p:cNvPr id="184" name="Google Shape;184;p26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5" name="Google Shape;185;p26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6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2:50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7" name="Google Shape;187;p26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-GB">
                <a:latin typeface="Roboto"/>
                <a:ea typeface="Roboto"/>
                <a:cs typeface="Roboto"/>
                <a:sym typeface="Roboto"/>
              </a:rPr>
            </a:b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-GB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-GB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8" name="Google Shape;188;p26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9" name="Google Shape;189;p26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1175" y="1253263"/>
            <a:ext cx="2337874" cy="2337874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1.04: </a:t>
            </a:r>
            <a:r>
              <a:rPr lang="en-GB">
                <a:solidFill>
                  <a:schemeClr val="accent3"/>
                </a:solidFill>
              </a:rPr>
              <a:t>A </a:t>
            </a:r>
            <a:r>
              <a:rPr lang="en-GB">
                <a:solidFill>
                  <a:srgbClr val="25326F"/>
                </a:solidFill>
              </a:rPr>
              <a:t>Spoken</a:t>
            </a:r>
            <a:r>
              <a:rPr lang="en-GB">
                <a:solidFill>
                  <a:schemeClr val="accent3"/>
                </a:solidFill>
              </a:rPr>
              <a:t> Conversation in Python!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6" name="Google Shape;196;p27"/>
          <p:cNvSpPr txBox="1"/>
          <p:nvPr/>
        </p:nvSpPr>
        <p:spPr>
          <a:xfrm>
            <a:off x="6064239" y="1965201"/>
            <a:ext cx="1801200" cy="96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Helpful Hints</a:t>
            </a:r>
            <a:endParaRPr/>
          </a:p>
          <a:p>
            <a:pPr indent="0" lvl="0" marL="0" marR="0" rtl="0" algn="l">
              <a:lnSpc>
                <a:spcPct val="466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199" u="none" cap="none" strike="noStrike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129540" lvl="1" marL="25908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Clr>
                <a:srgbClr val="592033"/>
              </a:buClr>
              <a:buSzPts val="1199"/>
              <a:buFont typeface="Inter"/>
              <a:buChar char="•"/>
            </a:pPr>
            <a:r>
              <a:rPr lang="en-GB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You’ll need to use:</a:t>
            </a:r>
            <a:br>
              <a:rPr lang="en-GB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</a:br>
            <a:r>
              <a:rPr lang="en-GB" sz="12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say</a:t>
            </a:r>
            <a:r>
              <a:rPr lang="en-GB" sz="12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()</a:t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197" name="Google Shape;197;p27"/>
          <p:cNvGrpSpPr/>
          <p:nvPr/>
        </p:nvGrpSpPr>
        <p:grpSpPr>
          <a:xfrm>
            <a:off x="1152384" y="812372"/>
            <a:ext cx="4202558" cy="3318153"/>
            <a:chOff x="1328534" y="694947"/>
            <a:chExt cx="4202558" cy="3318153"/>
          </a:xfrm>
        </p:grpSpPr>
        <p:pic>
          <p:nvPicPr>
            <p:cNvPr id="198" name="Google Shape;198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982550" y="1115925"/>
              <a:ext cx="2897175" cy="28971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9" name="Google Shape;199;p27"/>
            <p:cNvSpPr/>
            <p:nvPr/>
          </p:nvSpPr>
          <p:spPr>
            <a:xfrm>
              <a:off x="2202218" y="1522403"/>
              <a:ext cx="2455200" cy="12813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200" name="Google Shape;200;p2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2838688" y="1571925"/>
              <a:ext cx="1182250" cy="11822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1" name="Google Shape;201;p2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1843060">
              <a:off x="4647575" y="833038"/>
              <a:ext cx="745425" cy="745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2" name="Google Shape;202;p2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 rot="-1843060">
              <a:off x="1466625" y="833038"/>
              <a:ext cx="745425" cy="7454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3" name="Google Shape;203;p27"/>
          <p:cNvSpPr txBox="1"/>
          <p:nvPr/>
        </p:nvSpPr>
        <p:spPr>
          <a:xfrm>
            <a:off x="1288050" y="3970200"/>
            <a:ext cx="3931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Roboto"/>
                <a:ea typeface="Roboto"/>
                <a:cs typeface="Roboto"/>
                <a:sym typeface="Roboto"/>
              </a:rPr>
              <a:t>Activity 01.04</a:t>
            </a:r>
            <a:br>
              <a:rPr lang="en-GB" sz="1900">
                <a:latin typeface="Roboto"/>
                <a:ea typeface="Roboto"/>
                <a:cs typeface="Roboto"/>
                <a:sym typeface="Roboto"/>
              </a:rPr>
            </a:br>
            <a:r>
              <a:rPr lang="en-GB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A Spoken Conversation in Python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4750" y="1135525"/>
            <a:ext cx="2897175" cy="2897175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8"/>
          <p:cNvSpPr/>
          <p:nvPr/>
        </p:nvSpPr>
        <p:spPr>
          <a:xfrm>
            <a:off x="3344418" y="154200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0" name="Google Shape;210;p28"/>
          <p:cNvSpPr txBox="1"/>
          <p:nvPr/>
        </p:nvSpPr>
        <p:spPr>
          <a:xfrm>
            <a:off x="2493663" y="3851175"/>
            <a:ext cx="3931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Roboto"/>
                <a:ea typeface="Roboto"/>
                <a:cs typeface="Roboto"/>
                <a:sym typeface="Roboto"/>
              </a:rPr>
              <a:t>Extension </a:t>
            </a:r>
            <a:r>
              <a:rPr b="1" lang="en-GB" sz="1900">
                <a:latin typeface="Roboto"/>
                <a:ea typeface="Roboto"/>
                <a:cs typeface="Roboto"/>
                <a:sym typeface="Roboto"/>
              </a:rPr>
              <a:t>Activity 01.04</a:t>
            </a:r>
            <a:br>
              <a:rPr lang="en-GB" sz="1900">
                <a:latin typeface="Roboto"/>
                <a:ea typeface="Roboto"/>
                <a:cs typeface="Roboto"/>
                <a:sym typeface="Roboto"/>
              </a:rPr>
            </a:br>
            <a:r>
              <a:rPr lang="en-GB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Play Snake here!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11" name="Google Shape;211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19800" y="1347275"/>
            <a:ext cx="2337874" cy="2337874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Extension </a:t>
            </a:r>
            <a:r>
              <a:rPr lang="en-GB"/>
              <a:t>Activity 1.05: </a:t>
            </a:r>
            <a:r>
              <a:rPr lang="en-GB">
                <a:solidFill>
                  <a:schemeClr val="accent3"/>
                </a:solidFill>
              </a:rPr>
              <a:t>Playing Snake!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13" name="Google Shape;213;p28"/>
          <p:cNvSpPr txBox="1"/>
          <p:nvPr/>
        </p:nvSpPr>
        <p:spPr>
          <a:xfrm>
            <a:off x="6912864" y="2059213"/>
            <a:ext cx="1801200" cy="748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Helpful Hints</a:t>
            </a:r>
            <a:endParaRPr/>
          </a:p>
          <a:p>
            <a:pPr indent="0" lvl="0" marL="0" marR="0" rtl="0" algn="l">
              <a:lnSpc>
                <a:spcPct val="466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199" u="none" cap="none" strike="noStrike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Need some help?</a:t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99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6"/>
              </a:rPr>
              <a:t>Watch the tutorial video.</a:t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14" name="Google Shape;214;p28"/>
          <p:cNvPicPr preferRelativeResize="0"/>
          <p:nvPr/>
        </p:nvPicPr>
        <p:blipFill rotWithShape="1">
          <a:blip r:embed="rId7">
            <a:alphaModFix/>
          </a:blip>
          <a:srcRect b="0" l="100" r="90" t="0"/>
          <a:stretch/>
        </p:blipFill>
        <p:spPr>
          <a:xfrm>
            <a:off x="4162501" y="1561949"/>
            <a:ext cx="819000" cy="1241400"/>
          </a:xfrm>
          <a:prstGeom prst="roundRect">
            <a:avLst>
              <a:gd fmla="val 7782" name="adj"/>
            </a:avLst>
          </a:prstGeom>
          <a:noFill/>
          <a:ln>
            <a:noFill/>
          </a:ln>
        </p:spPr>
      </p:pic>
      <p:sp>
        <p:nvSpPr>
          <p:cNvPr id="215" name="Google Shape;215;p28"/>
          <p:cNvSpPr/>
          <p:nvPr/>
        </p:nvSpPr>
        <p:spPr>
          <a:xfrm>
            <a:off x="448625" y="3269250"/>
            <a:ext cx="15999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Snake is a classic game that you can make with Python!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16" name="Google Shape;216;p2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22" name="Google Shape;222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Write it on a sticky note and stick it on the board before you leave the classroom</a:t>
            </a:r>
            <a:endParaRPr/>
          </a:p>
        </p:txBody>
      </p:sp>
      <p:pic>
        <p:nvPicPr>
          <p:cNvPr id="223" name="Google Shape;22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License Information</a:t>
            </a:r>
            <a:endParaRPr/>
          </a:p>
        </p:txBody>
      </p:sp>
      <p:sp>
        <p:nvSpPr>
          <p:cNvPr id="230" name="Google Shape;230;p30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/>
              <a:t>These lessons plans, worksheets, and other materials were created by </a:t>
            </a:r>
            <a:r>
              <a:rPr lang="en-GB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-GB" sz="1400"/>
              <a:t>. They are licensed under a </a:t>
            </a:r>
            <a:r>
              <a:rPr lang="en-GB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-GB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