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f809909845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f809909845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6459e6436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6459e6436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Start or end of the program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6459e6436b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6459e6436b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Receiving input and displaying output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6459e6436b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6459e6436b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A true/false decision is being made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6459e6436b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6459e6436b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An operation is being performed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6459e6436b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6459e6436b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= instead of ==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Casing of "green"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5035beefd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5035beefd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1b0ea9953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1b0ea9953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f809909845_0_3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f809909845_0_3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5035beefd2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5035beefd2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f809909845_0_3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f809909845_0_3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1b0ea99530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1b0ea99530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1b0ea99530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1b0ea99530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c93d55789a_1_10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c93d55789a_1_10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c93d55789a_1_10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c93d55789a_1_10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1b0ea99530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1b0ea99530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27fd18a6427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27fd18a6427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f3ec9ad12a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2f3ec9ad12a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f3ec9ad12a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2f3ec9ad12a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1b0ea99530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31b0ea99530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31b0ea99530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31b0ea99530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7fd18a6427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27fd18a6427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7fd18a6427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27fd18a6427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6459e6436b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6459e6436b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31b0ea99530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31b0ea99530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f809909845_0_1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2f809909845_0_1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cd4864711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cd4864711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f809909845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f809909845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csinschools.io/introv2/0601d" TargetMode="External"/><Relationship Id="rId4" Type="http://schemas.openxmlformats.org/officeDocument/2006/relationships/image" Target="../media/image13.png"/><Relationship Id="rId5" Type="http://schemas.openxmlformats.org/officeDocument/2006/relationships/image" Target="../media/image15.png"/><Relationship Id="rId6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15.png"/><Relationship Id="rId5" Type="http://schemas.openxmlformats.org/officeDocument/2006/relationships/image" Target="../media/image3.png"/><Relationship Id="rId6" Type="http://schemas.openxmlformats.org/officeDocument/2006/relationships/image" Target="../media/image9.png"/><Relationship Id="rId7" Type="http://schemas.openxmlformats.org/officeDocument/2006/relationships/hyperlink" Target="https://csinschools.io/introv2/0601d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image" Target="../media/image15.png"/><Relationship Id="rId5" Type="http://schemas.openxmlformats.org/officeDocument/2006/relationships/image" Target="../media/image3.png"/><Relationship Id="rId6" Type="http://schemas.openxmlformats.org/officeDocument/2006/relationships/image" Target="../media/image9.png"/><Relationship Id="rId7" Type="http://schemas.openxmlformats.org/officeDocument/2006/relationships/hyperlink" Target="https://csinschools.io/introv2/0601d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png"/><Relationship Id="rId4" Type="http://schemas.openxmlformats.org/officeDocument/2006/relationships/hyperlink" Target="https://youtu.be/L2dOBHPI6b0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7486" TargetMode="External"/><Relationship Id="rId5" Type="http://schemas.openxmlformats.org/officeDocument/2006/relationships/image" Target="../media/image5.png"/><Relationship Id="rId6" Type="http://schemas.openxmlformats.org/officeDocument/2006/relationships/hyperlink" Target="https://csinschools.io/introv2/0601s" TargetMode="External"/><Relationship Id="rId7" Type="http://schemas.openxmlformats.org/officeDocument/2006/relationships/hyperlink" Target="https://csinschools.io/convert.php?tag=introv2/0601s&amp;format=pdf" TargetMode="External"/><Relationship Id="rId8" Type="http://schemas.openxmlformats.org/officeDocument/2006/relationships/hyperlink" Target="https://csinschools.io/convert.php?tag=introv2/0601s&amp;format=pptx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5.png"/><Relationship Id="rId4" Type="http://schemas.openxmlformats.org/officeDocument/2006/relationships/hyperlink" Target="https://youtu.be/4mYamMsiqPk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9922" TargetMode="External"/><Relationship Id="rId5" Type="http://schemas.openxmlformats.org/officeDocument/2006/relationships/image" Target="../media/image5.png"/><Relationship Id="rId6" Type="http://schemas.openxmlformats.org/officeDocument/2006/relationships/hyperlink" Target="https://csinschools.io/introv2/0601s" TargetMode="External"/><Relationship Id="rId7" Type="http://schemas.openxmlformats.org/officeDocument/2006/relationships/hyperlink" Target="https://csinschools.io/convert.php?tag=introv2/0601s&amp;format=pdf" TargetMode="External"/><Relationship Id="rId8" Type="http://schemas.openxmlformats.org/officeDocument/2006/relationships/hyperlink" Target="https://csinschools.io/convert.php?tag=introv2/0601s&amp;format=pptx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png"/><Relationship Id="rId4" Type="http://schemas.openxmlformats.org/officeDocument/2006/relationships/hyperlink" Target="https://youtu.be/pEzziZ-5xx4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43940" TargetMode="External"/><Relationship Id="rId5" Type="http://schemas.openxmlformats.org/officeDocument/2006/relationships/image" Target="../media/image5.png"/><Relationship Id="rId6" Type="http://schemas.openxmlformats.org/officeDocument/2006/relationships/hyperlink" Target="https://csinschools.io/introv2/0602s" TargetMode="External"/><Relationship Id="rId7" Type="http://schemas.openxmlformats.org/officeDocument/2006/relationships/hyperlink" Target="https://csinschools.io/convert.php?tag=introv2/0602s&amp;format=pdf" TargetMode="External"/><Relationship Id="rId8" Type="http://schemas.openxmlformats.org/officeDocument/2006/relationships/hyperlink" Target="https://csinschools.io/convert.php?tag=introv2/0602s&amp;format=pptx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0602e" TargetMode="External"/><Relationship Id="rId9" Type="http://schemas.openxmlformats.org/officeDocument/2006/relationships/image" Target="../media/image10.png"/><Relationship Id="rId5" Type="http://schemas.openxmlformats.org/officeDocument/2006/relationships/image" Target="../media/image16.png"/><Relationship Id="rId6" Type="http://schemas.openxmlformats.org/officeDocument/2006/relationships/hyperlink" Target="https://csinschools.io/introv2/6ws" TargetMode="External"/><Relationship Id="rId7" Type="http://schemas.openxmlformats.org/officeDocument/2006/relationships/hyperlink" Target="https://csinschools.io/convert.php?tag=introv2/6ws&amp;format=pdf" TargetMode="External"/><Relationship Id="rId8" Type="http://schemas.openxmlformats.org/officeDocument/2006/relationships/hyperlink" Target="https://csinschools.io/convert.php?tag=introv2/6ws&amp;format=docx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0603e" TargetMode="External"/><Relationship Id="rId9" Type="http://schemas.openxmlformats.org/officeDocument/2006/relationships/hyperlink" Target="https://csinschools.io/convert.php?tag=introv2/6ws&amp;format=docx" TargetMode="External"/><Relationship Id="rId5" Type="http://schemas.openxmlformats.org/officeDocument/2006/relationships/image" Target="../media/image16.png"/><Relationship Id="rId6" Type="http://schemas.openxmlformats.org/officeDocument/2006/relationships/image" Target="../media/image18.png"/><Relationship Id="rId7" Type="http://schemas.openxmlformats.org/officeDocument/2006/relationships/hyperlink" Target="https://csinschools.io/introv2/6ws" TargetMode="External"/><Relationship Id="rId8" Type="http://schemas.openxmlformats.org/officeDocument/2006/relationships/hyperlink" Target="https://csinschools.io/convert.php?tag=introv2/6ws&amp;format=pdf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png"/><Relationship Id="rId4" Type="http://schemas.openxmlformats.org/officeDocument/2006/relationships/hyperlink" Target="https://csinschools.io/introv2/0604d" TargetMode="External"/><Relationship Id="rId5" Type="http://schemas.openxmlformats.org/officeDocument/2006/relationships/image" Target="../media/image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9.png"/><Relationship Id="rId4" Type="http://schemas.openxmlformats.org/officeDocument/2006/relationships/hyperlink" Target="https://youtu.be/mtzS-KEcnOc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48542" TargetMode="External"/><Relationship Id="rId5" Type="http://schemas.openxmlformats.org/officeDocument/2006/relationships/image" Target="../media/image5.png"/><Relationship Id="rId6" Type="http://schemas.openxmlformats.org/officeDocument/2006/relationships/hyperlink" Target="https://csinschools.io/introv2/0603s" TargetMode="External"/><Relationship Id="rId7" Type="http://schemas.openxmlformats.org/officeDocument/2006/relationships/hyperlink" Target="https://csinschools.io/convert.php?tag=introv2/0603s&amp;format=pdf" TargetMode="External"/><Relationship Id="rId8" Type="http://schemas.openxmlformats.org/officeDocument/2006/relationships/hyperlink" Target="https://csinschools.io/convert.php?tag=introv2/0603s&amp;format=pptx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3.png"/><Relationship Id="rId4" Type="http://schemas.openxmlformats.org/officeDocument/2006/relationships/hyperlink" Target="https://youtu.be/kHHVf5SimNo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49309" TargetMode="External"/><Relationship Id="rId5" Type="http://schemas.openxmlformats.org/officeDocument/2006/relationships/image" Target="../media/image5.png"/><Relationship Id="rId6" Type="http://schemas.openxmlformats.org/officeDocument/2006/relationships/hyperlink" Target="https://csinschools.io/introv2/0603s" TargetMode="External"/><Relationship Id="rId7" Type="http://schemas.openxmlformats.org/officeDocument/2006/relationships/hyperlink" Target="https://csinschools.io/convert.php?tag=introv2/0603s&amp;format=pdf" TargetMode="External"/><Relationship Id="rId8" Type="http://schemas.openxmlformats.org/officeDocument/2006/relationships/hyperlink" Target="https://csinschools.io/convert.php?tag=introv2/0603s&amp;format=pptx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0604e" TargetMode="External"/><Relationship Id="rId9" Type="http://schemas.openxmlformats.org/officeDocument/2006/relationships/hyperlink" Target="https://csinschools.io/convert.php?tag=introv2/6ws&amp;format=docx" TargetMode="External"/><Relationship Id="rId5" Type="http://schemas.openxmlformats.org/officeDocument/2006/relationships/image" Target="../media/image16.png"/><Relationship Id="rId6" Type="http://schemas.openxmlformats.org/officeDocument/2006/relationships/image" Target="../media/image21.png"/><Relationship Id="rId7" Type="http://schemas.openxmlformats.org/officeDocument/2006/relationships/hyperlink" Target="https://csinschools.io/introv2/6ws" TargetMode="External"/><Relationship Id="rId8" Type="http://schemas.openxmlformats.org/officeDocument/2006/relationships/hyperlink" Target="https://csinschools.io/convert.php?tag=introv2/6ws&amp;format=pdf" TargetMode="Externa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0605e" TargetMode="External"/><Relationship Id="rId9" Type="http://schemas.openxmlformats.org/officeDocument/2006/relationships/hyperlink" Target="https://csinschools.io/convert.php?tag=introv2/6ws&amp;format=docx" TargetMode="External"/><Relationship Id="rId5" Type="http://schemas.openxmlformats.org/officeDocument/2006/relationships/image" Target="../media/image16.png"/><Relationship Id="rId6" Type="http://schemas.openxmlformats.org/officeDocument/2006/relationships/image" Target="../media/image20.png"/><Relationship Id="rId7" Type="http://schemas.openxmlformats.org/officeDocument/2006/relationships/hyperlink" Target="https://csinschools.io/introv2/6ws" TargetMode="External"/><Relationship Id="rId8" Type="http://schemas.openxmlformats.org/officeDocument/2006/relationships/hyperlink" Target="https://csinschools.io/convert.php?tag=introv2/6ws&amp;format=pdf" TargetMode="Externa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0606e" TargetMode="External"/><Relationship Id="rId5" Type="http://schemas.openxmlformats.org/officeDocument/2006/relationships/image" Target="../media/image24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0607e" TargetMode="External"/><Relationship Id="rId5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7.png"/><Relationship Id="rId4" Type="http://schemas.openxmlformats.org/officeDocument/2006/relationships/image" Target="../media/image2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6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Round and Round We Go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628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a flow chart, what does this symbol mean?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  <p:sp>
        <p:nvSpPr>
          <p:cNvPr id="54" name="Google Shape;54;p11"/>
          <p:cNvSpPr/>
          <p:nvPr/>
        </p:nvSpPr>
        <p:spPr>
          <a:xfrm>
            <a:off x="1477650" y="2530375"/>
            <a:ext cx="2927400" cy="660600"/>
          </a:xfrm>
          <a:prstGeom prst="roundRect">
            <a:avLst>
              <a:gd fmla="val 16667" name="adj"/>
            </a:avLst>
          </a:prstGeom>
          <a:solidFill>
            <a:srgbClr val="30DDAE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0" name="Google Shape;60;p12"/>
          <p:cNvSpPr txBox="1"/>
          <p:nvPr>
            <p:ph idx="1" type="body"/>
          </p:nvPr>
        </p:nvSpPr>
        <p:spPr>
          <a:xfrm>
            <a:off x="311700" y="1152475"/>
            <a:ext cx="628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a flow chart, what does this symbol mean?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2"/>
          <p:cNvSpPr/>
          <p:nvPr/>
        </p:nvSpPr>
        <p:spPr>
          <a:xfrm>
            <a:off x="1473175" y="2146825"/>
            <a:ext cx="3020700" cy="1427700"/>
          </a:xfrm>
          <a:prstGeom prst="parallelogram">
            <a:avLst>
              <a:gd fmla="val 25000" name="adj"/>
            </a:avLst>
          </a:prstGeom>
          <a:solidFill>
            <a:srgbClr val="F48FB1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7" name="Google Shape;67;p13"/>
          <p:cNvSpPr txBox="1"/>
          <p:nvPr>
            <p:ph idx="1" type="body"/>
          </p:nvPr>
        </p:nvSpPr>
        <p:spPr>
          <a:xfrm>
            <a:off x="311700" y="1152475"/>
            <a:ext cx="628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a flow chart, what does this symbol mean?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3"/>
          <p:cNvSpPr/>
          <p:nvPr/>
        </p:nvSpPr>
        <p:spPr>
          <a:xfrm>
            <a:off x="1850925" y="1904275"/>
            <a:ext cx="2268900" cy="1912800"/>
          </a:xfrm>
          <a:prstGeom prst="diamond">
            <a:avLst/>
          </a:prstGeom>
          <a:solidFill>
            <a:srgbClr val="81D4FA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4" name="Google Shape;74;p14"/>
          <p:cNvSpPr txBox="1"/>
          <p:nvPr>
            <p:ph idx="1" type="body"/>
          </p:nvPr>
        </p:nvSpPr>
        <p:spPr>
          <a:xfrm>
            <a:off x="311700" y="1152475"/>
            <a:ext cx="628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a flow chart, what does this symbol mean?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4"/>
          <p:cNvSpPr/>
          <p:nvPr/>
        </p:nvSpPr>
        <p:spPr>
          <a:xfrm>
            <a:off x="1418975" y="2061622"/>
            <a:ext cx="2825700" cy="1598100"/>
          </a:xfrm>
          <a:prstGeom prst="rect">
            <a:avLst/>
          </a:prstGeom>
          <a:solidFill>
            <a:srgbClr val="EEFF41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1" name="Google Shape;81;p15"/>
          <p:cNvSpPr txBox="1"/>
          <p:nvPr>
            <p:ph idx="1" type="body"/>
          </p:nvPr>
        </p:nvSpPr>
        <p:spPr>
          <a:xfrm>
            <a:off x="311700" y="1152475"/>
            <a:ext cx="74037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are two things wrong with this section of code?</a:t>
            </a:r>
            <a:endParaRPr/>
          </a:p>
          <a:p>
            <a:pPr indent="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colour =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"Green"</a:t>
            </a:r>
            <a:endParaRPr>
              <a:solidFill>
                <a:srgbClr val="98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if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colour =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"green"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: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"Green is my favourite colour too!"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87" name="Google Shape;87;p16"/>
          <p:cNvSpPr txBox="1"/>
          <p:nvPr>
            <p:ph idx="1" type="body"/>
          </p:nvPr>
        </p:nvSpPr>
        <p:spPr>
          <a:xfrm>
            <a:off x="311700" y="1152475"/>
            <a:ext cx="6719400" cy="15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repeat parts of my code over and over again until something happens</a:t>
            </a:r>
            <a:endParaRPr/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31050" y="1883824"/>
            <a:ext cx="1634525" cy="163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94" name="Google Shape;94;p17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95" name="Google Shape;95;p1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6" name="Google Shape;96;p17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97" name="Google Shape;9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 txBox="1"/>
          <p:nvPr>
            <p:ph idx="1" type="body"/>
          </p:nvPr>
        </p:nvSpPr>
        <p:spPr>
          <a:xfrm>
            <a:off x="2937600" y="4219925"/>
            <a:ext cx="3268800" cy="8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Click here to try to break in!</a:t>
            </a:r>
            <a:endParaRPr/>
          </a:p>
        </p:txBody>
      </p:sp>
      <p:sp>
        <p:nvSpPr>
          <p:cNvPr id="103" name="Google Shape;103;p18"/>
          <p:cNvSpPr txBox="1"/>
          <p:nvPr>
            <p:ph type="title"/>
          </p:nvPr>
        </p:nvSpPr>
        <p:spPr>
          <a:xfrm>
            <a:off x="311700" y="445025"/>
            <a:ext cx="8444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06.01: Can you crack the secret PIN number?</a:t>
            </a:r>
            <a:endParaRPr/>
          </a:p>
        </p:txBody>
      </p:sp>
      <p:grpSp>
        <p:nvGrpSpPr>
          <p:cNvPr id="104" name="Google Shape;104;p18"/>
          <p:cNvGrpSpPr/>
          <p:nvPr/>
        </p:nvGrpSpPr>
        <p:grpSpPr>
          <a:xfrm>
            <a:off x="3329500" y="1557050"/>
            <a:ext cx="2408500" cy="2280425"/>
            <a:chOff x="5143500" y="2150875"/>
            <a:chExt cx="2408500" cy="2280425"/>
          </a:xfrm>
        </p:grpSpPr>
        <p:pic>
          <p:nvPicPr>
            <p:cNvPr id="105" name="Google Shape;105;p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143500" y="2150875"/>
              <a:ext cx="2408500" cy="22804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" name="Google Shape;106;p18"/>
            <p:cNvSpPr/>
            <p:nvPr/>
          </p:nvSpPr>
          <p:spPr>
            <a:xfrm>
              <a:off x="6215155" y="2813886"/>
              <a:ext cx="774300" cy="7971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18"/>
            <p:cNvSpPr/>
            <p:nvPr/>
          </p:nvSpPr>
          <p:spPr>
            <a:xfrm>
              <a:off x="6309025" y="3048221"/>
              <a:ext cx="774300" cy="3546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08" name="Google Shape;108;p1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192898" y="2848531"/>
              <a:ext cx="796439" cy="75408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9" name="Google Shape;109;p18"/>
          <p:cNvGrpSpPr/>
          <p:nvPr/>
        </p:nvGrpSpPr>
        <p:grpSpPr>
          <a:xfrm>
            <a:off x="6315522" y="1355811"/>
            <a:ext cx="2337874" cy="2536126"/>
            <a:chOff x="6619800" y="1347275"/>
            <a:chExt cx="2337874" cy="2337874"/>
          </a:xfrm>
        </p:grpSpPr>
        <p:pic>
          <p:nvPicPr>
            <p:cNvPr id="110" name="Google Shape;110;p1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1" name="Google Shape;111;p18"/>
            <p:cNvSpPr txBox="1"/>
            <p:nvPr/>
          </p:nvSpPr>
          <p:spPr>
            <a:xfrm>
              <a:off x="6912864" y="1833463"/>
              <a:ext cx="1801200" cy="1585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Notice how the program asks you again and again if you get it wrong? </a:t>
              </a: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We’ll learn about how to get your code to repeat itself in this lesson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9"/>
          <p:cNvSpPr txBox="1"/>
          <p:nvPr>
            <p:ph type="title"/>
          </p:nvPr>
        </p:nvSpPr>
        <p:spPr>
          <a:xfrm>
            <a:off x="311700" y="445025"/>
            <a:ext cx="8444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06.01: Can you crack the secret PIN number?</a:t>
            </a:r>
            <a:endParaRPr/>
          </a:p>
        </p:txBody>
      </p:sp>
      <p:grpSp>
        <p:nvGrpSpPr>
          <p:cNvPr id="117" name="Google Shape;117;p19"/>
          <p:cNvGrpSpPr/>
          <p:nvPr/>
        </p:nvGrpSpPr>
        <p:grpSpPr>
          <a:xfrm>
            <a:off x="3329500" y="1557050"/>
            <a:ext cx="2408500" cy="2280425"/>
            <a:chOff x="5143500" y="2150875"/>
            <a:chExt cx="2408500" cy="2280425"/>
          </a:xfrm>
        </p:grpSpPr>
        <p:pic>
          <p:nvPicPr>
            <p:cNvPr id="118" name="Google Shape;118;p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143500" y="2150875"/>
              <a:ext cx="2408500" cy="22804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" name="Google Shape;119;p19"/>
            <p:cNvSpPr/>
            <p:nvPr/>
          </p:nvSpPr>
          <p:spPr>
            <a:xfrm>
              <a:off x="6215155" y="2813886"/>
              <a:ext cx="774300" cy="7971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9"/>
            <p:cNvSpPr/>
            <p:nvPr/>
          </p:nvSpPr>
          <p:spPr>
            <a:xfrm>
              <a:off x="6309025" y="3048221"/>
              <a:ext cx="774300" cy="3546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21" name="Google Shape;121;p1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92898" y="2848531"/>
              <a:ext cx="796439" cy="75408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2" name="Google Shape;122;p19"/>
          <p:cNvGrpSpPr/>
          <p:nvPr/>
        </p:nvGrpSpPr>
        <p:grpSpPr>
          <a:xfrm>
            <a:off x="6315522" y="1355811"/>
            <a:ext cx="2337874" cy="2536126"/>
            <a:chOff x="6619800" y="1347275"/>
            <a:chExt cx="2337874" cy="2337874"/>
          </a:xfrm>
        </p:grpSpPr>
        <p:pic>
          <p:nvPicPr>
            <p:cNvPr id="123" name="Google Shape;123;p1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4" name="Google Shape;124;p19"/>
            <p:cNvSpPr txBox="1"/>
            <p:nvPr/>
          </p:nvSpPr>
          <p:spPr>
            <a:xfrm>
              <a:off x="6912864" y="1833463"/>
              <a:ext cx="1801200" cy="1585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Notice how the program asks you again and again if you get it wrong? </a:t>
              </a: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We’ll learn about how to get your code to repeat itself in this lesson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125" name="Google Shape;125;p19"/>
          <p:cNvSpPr/>
          <p:nvPr/>
        </p:nvSpPr>
        <p:spPr>
          <a:xfrm>
            <a:off x="448625" y="3018375"/>
            <a:ext cx="2337900" cy="10263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Hint 1: </a:t>
            </a:r>
            <a:r>
              <a:rPr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Did you know that computers represent everything as a number? </a:t>
            </a:r>
            <a:endParaRPr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</a:br>
            <a:r>
              <a:rPr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Even the letter “A” is a number!</a:t>
            </a:r>
            <a:endParaRPr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126" name="Google Shape;12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9"/>
          <p:cNvSpPr txBox="1"/>
          <p:nvPr>
            <p:ph idx="1" type="body"/>
          </p:nvPr>
        </p:nvSpPr>
        <p:spPr>
          <a:xfrm>
            <a:off x="2937600" y="4219925"/>
            <a:ext cx="3268800" cy="8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Click here to try to break in!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0"/>
          <p:cNvSpPr txBox="1"/>
          <p:nvPr>
            <p:ph type="title"/>
          </p:nvPr>
        </p:nvSpPr>
        <p:spPr>
          <a:xfrm>
            <a:off x="311700" y="445025"/>
            <a:ext cx="8444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06.01: Can you crack the secret PIN number?</a:t>
            </a:r>
            <a:endParaRPr/>
          </a:p>
        </p:txBody>
      </p:sp>
      <p:grpSp>
        <p:nvGrpSpPr>
          <p:cNvPr id="133" name="Google Shape;133;p20"/>
          <p:cNvGrpSpPr/>
          <p:nvPr/>
        </p:nvGrpSpPr>
        <p:grpSpPr>
          <a:xfrm>
            <a:off x="3329500" y="1557050"/>
            <a:ext cx="2408500" cy="2280425"/>
            <a:chOff x="5143500" y="2150875"/>
            <a:chExt cx="2408500" cy="2280425"/>
          </a:xfrm>
        </p:grpSpPr>
        <p:pic>
          <p:nvPicPr>
            <p:cNvPr id="134" name="Google Shape;134;p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143500" y="2150875"/>
              <a:ext cx="2408500" cy="22804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" name="Google Shape;135;p20"/>
            <p:cNvSpPr/>
            <p:nvPr/>
          </p:nvSpPr>
          <p:spPr>
            <a:xfrm>
              <a:off x="6215155" y="2813886"/>
              <a:ext cx="774300" cy="7971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20"/>
            <p:cNvSpPr/>
            <p:nvPr/>
          </p:nvSpPr>
          <p:spPr>
            <a:xfrm>
              <a:off x="6309025" y="3048221"/>
              <a:ext cx="774300" cy="3546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37" name="Google Shape;137;p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92898" y="2848531"/>
              <a:ext cx="796439" cy="75408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8" name="Google Shape;138;p20"/>
          <p:cNvGrpSpPr/>
          <p:nvPr/>
        </p:nvGrpSpPr>
        <p:grpSpPr>
          <a:xfrm>
            <a:off x="6315522" y="1355811"/>
            <a:ext cx="2337874" cy="2536126"/>
            <a:chOff x="6619800" y="1347275"/>
            <a:chExt cx="2337874" cy="2337874"/>
          </a:xfrm>
        </p:grpSpPr>
        <p:pic>
          <p:nvPicPr>
            <p:cNvPr id="139" name="Google Shape;139;p2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" name="Google Shape;140;p20"/>
            <p:cNvSpPr txBox="1"/>
            <p:nvPr/>
          </p:nvSpPr>
          <p:spPr>
            <a:xfrm>
              <a:off x="6912864" y="1833463"/>
              <a:ext cx="1801200" cy="1585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Notice how the program asks you again and again if you get it wrong? </a:t>
              </a: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We’ll learn about how to get your code to repeat itself in this lesson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141" name="Google Shape;141;p20"/>
          <p:cNvSpPr/>
          <p:nvPr/>
        </p:nvSpPr>
        <p:spPr>
          <a:xfrm>
            <a:off x="448625" y="3018375"/>
            <a:ext cx="2337900" cy="10263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Hint 2: </a:t>
            </a:r>
            <a:r>
              <a:rPr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What is the ASCII code for the capital letter “A”?</a:t>
            </a:r>
            <a:endParaRPr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142" name="Google Shape;142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0"/>
          <p:cNvSpPr txBox="1"/>
          <p:nvPr>
            <p:ph idx="1" type="body"/>
          </p:nvPr>
        </p:nvSpPr>
        <p:spPr>
          <a:xfrm>
            <a:off x="2937600" y="4219925"/>
            <a:ext cx="3268800" cy="8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Click here to try to break in!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41548" cy="315393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49" name="Google Shape;149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Cracking the Password!</a:t>
            </a:r>
            <a:endParaRPr/>
          </a:p>
        </p:txBody>
      </p:sp>
      <p:sp>
        <p:nvSpPr>
          <p:cNvPr id="150" name="Google Shape;150;p21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1" name="Google Shape;151;p21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1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:11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3" name="Google Shape;153;p21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" name="Google Shape;154;p21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5" name="Google Shape;155;p21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6"/>
            <a:ext cx="5731343" cy="315392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61" name="Google Shape;161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Repeating Code Using Flowcharts</a:t>
            </a:r>
            <a:endParaRPr/>
          </a:p>
        </p:txBody>
      </p:sp>
      <p:sp>
        <p:nvSpPr>
          <p:cNvPr id="162" name="Google Shape;162;p22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3" name="Google Shape;163;p22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2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" name="Google Shape;165;p22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" name="Google Shape;166;p22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7" name="Google Shape;167;p22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Why did the programmer get stuck in the shower?</a:t>
            </a:r>
            <a:endParaRPr/>
          </a:p>
        </p:txBody>
      </p:sp>
      <p:pic>
        <p:nvPicPr>
          <p:cNvPr id="173" name="Google Shape;17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3200" y="1409150"/>
            <a:ext cx="2479151" cy="2479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Why did the programmer get stuck in the shower?</a:t>
            </a:r>
            <a:endParaRPr/>
          </a:p>
        </p:txBody>
      </p:sp>
      <p:pic>
        <p:nvPicPr>
          <p:cNvPr id="179" name="Google Shape;17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3200" y="1409150"/>
            <a:ext cx="2479151" cy="2479151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4"/>
          <p:cNvSpPr txBox="1"/>
          <p:nvPr/>
        </p:nvSpPr>
        <p:spPr>
          <a:xfrm>
            <a:off x="1751925" y="4068325"/>
            <a:ext cx="5441700" cy="59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The instructions said: </a:t>
            </a:r>
            <a:r>
              <a:rPr b="1" lang="en" sz="1800">
                <a:latin typeface="Roboto Mono"/>
                <a:ea typeface="Roboto Mono"/>
                <a:cs typeface="Roboto Mono"/>
                <a:sym typeface="Roboto Mono"/>
              </a:rPr>
              <a:t>lather, rinse, repeat!</a:t>
            </a:r>
            <a:endParaRPr b="1" sz="18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2"/>
            <a:ext cx="5731348" cy="315111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86" name="Google Shape;186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Loops in Your Code</a:t>
            </a:r>
            <a:endParaRPr/>
          </a:p>
        </p:txBody>
      </p:sp>
      <p:sp>
        <p:nvSpPr>
          <p:cNvPr id="187" name="Google Shape;187;p2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8" name="Google Shape;188;p2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2:58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92" name="Google Shape;192;p25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6"/>
          <p:cNvSpPr txBox="1"/>
          <p:nvPr>
            <p:ph type="title"/>
          </p:nvPr>
        </p:nvSpPr>
        <p:spPr>
          <a:xfrm>
            <a:off x="194625" y="445025"/>
            <a:ext cx="8326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</a:t>
            </a:r>
            <a:r>
              <a:rPr lang="en"/>
              <a:t>Easiest Game in the World!</a:t>
            </a:r>
            <a:endParaRPr/>
          </a:p>
        </p:txBody>
      </p:sp>
      <p:sp>
        <p:nvSpPr>
          <p:cNvPr id="199" name="Google Shape;199;p26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0" name="Google Shape;200;p26"/>
          <p:cNvSpPr txBox="1"/>
          <p:nvPr/>
        </p:nvSpPr>
        <p:spPr>
          <a:xfrm>
            <a:off x="4824875" y="3907625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Easiest Game in the World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1" name="Google Shape;20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6"/>
          <p:cNvSpPr txBox="1"/>
          <p:nvPr/>
        </p:nvSpPr>
        <p:spPr>
          <a:xfrm>
            <a:off x="862975" y="3907624"/>
            <a:ext cx="2589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Complete Question 1</a:t>
            </a:r>
            <a:b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MS Word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22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3" name="Google Shape;203;p26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4" name="Google Shape;204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158100" y="1722050"/>
            <a:ext cx="1034100" cy="103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7"/>
          <p:cNvSpPr txBox="1"/>
          <p:nvPr>
            <p:ph type="title"/>
          </p:nvPr>
        </p:nvSpPr>
        <p:spPr>
          <a:xfrm>
            <a:off x="462075" y="445025"/>
            <a:ext cx="7791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A Chemistry Quiz</a:t>
            </a:r>
            <a:endParaRPr/>
          </a:p>
        </p:txBody>
      </p:sp>
      <p:sp>
        <p:nvSpPr>
          <p:cNvPr id="211" name="Google Shape;211;p27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" name="Google Shape;212;p27"/>
          <p:cNvSpPr txBox="1"/>
          <p:nvPr/>
        </p:nvSpPr>
        <p:spPr>
          <a:xfrm>
            <a:off x="4824875" y="3907625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06.02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A Chemistry Quiz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13" name="Google Shape;213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7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15" name="Google Shape;215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59425" y="1722050"/>
            <a:ext cx="1034100" cy="10341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7"/>
          <p:cNvSpPr txBox="1"/>
          <p:nvPr/>
        </p:nvSpPr>
        <p:spPr>
          <a:xfrm>
            <a:off x="862975" y="3907624"/>
            <a:ext cx="2589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Complete Question 2</a:t>
            </a:r>
            <a:b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MS Word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22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8"/>
          <p:cNvSpPr txBox="1"/>
          <p:nvPr>
            <p:ph type="title"/>
          </p:nvPr>
        </p:nvSpPr>
        <p:spPr>
          <a:xfrm>
            <a:off x="1118100" y="435200"/>
            <a:ext cx="6907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06.02: Virtual Pet Dog</a:t>
            </a:r>
            <a:endParaRPr/>
          </a:p>
        </p:txBody>
      </p:sp>
      <p:pic>
        <p:nvPicPr>
          <p:cNvPr id="222" name="Google Shape;22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0135" y="1349675"/>
            <a:ext cx="2183725" cy="218375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8"/>
          <p:cNvSpPr txBox="1"/>
          <p:nvPr/>
        </p:nvSpPr>
        <p:spPr>
          <a:xfrm>
            <a:off x="311700" y="3875200"/>
            <a:ext cx="8520600" cy="4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Play with your Virtual Pet Dog here!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4" name="Google Shape;224;p28"/>
          <p:cNvSpPr/>
          <p:nvPr/>
        </p:nvSpPr>
        <p:spPr>
          <a:xfrm>
            <a:off x="448625" y="3269250"/>
            <a:ext cx="21525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Can you find the secret option to get your dog to bark?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25" name="Google Shape;225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31348" cy="3156733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31" name="Google Shape;231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Writing a Complete Program with a Menu of Options</a:t>
            </a:r>
            <a:endParaRPr/>
          </a:p>
        </p:txBody>
      </p:sp>
      <p:sp>
        <p:nvSpPr>
          <p:cNvPr id="232" name="Google Shape;232;p29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33" name="Google Shape;233;p29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9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:42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5" name="Google Shape;235;p29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6" name="Google Shape;236;p29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37" name="Google Shape;237;p29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4"/>
            <a:ext cx="5731348" cy="3159512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43" name="Google Shape;243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Writing a Complete Program with a Menu of Options</a:t>
            </a:r>
            <a:endParaRPr/>
          </a:p>
        </p:txBody>
      </p:sp>
      <p:sp>
        <p:nvSpPr>
          <p:cNvPr id="244" name="Google Shape;244;p30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5" name="Google Shape;245;p30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30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:06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7" name="Google Shape;247;p30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8" name="Google Shape;248;p30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49" name="Google Shape;249;p30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31"/>
          <p:cNvSpPr txBox="1"/>
          <p:nvPr>
            <p:ph type="title"/>
          </p:nvPr>
        </p:nvSpPr>
        <p:spPr>
          <a:xfrm>
            <a:off x="568350" y="445025"/>
            <a:ext cx="8007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Your Weather Report</a:t>
            </a:r>
            <a:endParaRPr/>
          </a:p>
        </p:txBody>
      </p:sp>
      <p:sp>
        <p:nvSpPr>
          <p:cNvPr id="256" name="Google Shape;256;p31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7" name="Google Shape;257;p31"/>
          <p:cNvSpPr txBox="1"/>
          <p:nvPr/>
        </p:nvSpPr>
        <p:spPr>
          <a:xfrm>
            <a:off x="4824875" y="3907625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06.03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Your Weather Report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58" name="Google Shape;258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31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0" name="Google Shape;260;p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87638" y="1650250"/>
            <a:ext cx="1177676" cy="1177676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31"/>
          <p:cNvSpPr txBox="1"/>
          <p:nvPr/>
        </p:nvSpPr>
        <p:spPr>
          <a:xfrm>
            <a:off x="862975" y="3907624"/>
            <a:ext cx="2589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Complete Question 3</a:t>
            </a:r>
            <a:b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MS Word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22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32"/>
          <p:cNvSpPr txBox="1"/>
          <p:nvPr>
            <p:ph type="title"/>
          </p:nvPr>
        </p:nvSpPr>
        <p:spPr>
          <a:xfrm>
            <a:off x="421200" y="445025"/>
            <a:ext cx="8301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Hi in Different Languages</a:t>
            </a:r>
            <a:endParaRPr/>
          </a:p>
        </p:txBody>
      </p:sp>
      <p:sp>
        <p:nvSpPr>
          <p:cNvPr id="268" name="Google Shape;268;p32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9" name="Google Shape;269;p32"/>
          <p:cNvSpPr txBox="1"/>
          <p:nvPr/>
        </p:nvSpPr>
        <p:spPr>
          <a:xfrm>
            <a:off x="4824875" y="3907625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06.04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Hi in Different Languages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0" name="Google Shape;270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2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2" name="Google Shape;272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51987" y="1715938"/>
            <a:ext cx="1046324" cy="1046324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2"/>
          <p:cNvSpPr txBox="1"/>
          <p:nvPr/>
        </p:nvSpPr>
        <p:spPr>
          <a:xfrm>
            <a:off x="862975" y="3907624"/>
            <a:ext cx="2589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Complete Question 4</a:t>
            </a:r>
            <a:b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MS Word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22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Google Shape;27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59025" y="1039850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</a:t>
            </a:r>
            <a:r>
              <a:rPr lang="en"/>
              <a:t>Activity: Your Solar System!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0" name="Google Shape;280;p33"/>
          <p:cNvSpPr/>
          <p:nvPr/>
        </p:nvSpPr>
        <p:spPr>
          <a:xfrm>
            <a:off x="3343080" y="15893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1" name="Google Shape;281;p33"/>
          <p:cNvSpPr txBox="1"/>
          <p:nvPr/>
        </p:nvSpPr>
        <p:spPr>
          <a:xfrm>
            <a:off x="2720400" y="38985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06.05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Your Solar System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82" name="Google Shape;28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54950" y="1712950"/>
            <a:ext cx="1034100" cy="103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59025" y="1039850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Making Waves! (Extension)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9" name="Google Shape;289;p34"/>
          <p:cNvSpPr/>
          <p:nvPr/>
        </p:nvSpPr>
        <p:spPr>
          <a:xfrm>
            <a:off x="3343080" y="15893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2720400" y="38985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06.06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Making Waves!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91" name="Google Shape;291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4387" y="1633713"/>
            <a:ext cx="1192575" cy="119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97" name="Google Shape;297;p35"/>
          <p:cNvSpPr txBox="1"/>
          <p:nvPr>
            <p:ph idx="1" type="body"/>
          </p:nvPr>
        </p:nvSpPr>
        <p:spPr>
          <a:xfrm>
            <a:off x="311700" y="1152475"/>
            <a:ext cx="7943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repeat parts of my code over and over again until something happens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3" name="Google Shape;303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304" name="Google Shape;304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311" name="Google Shape;311;p37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