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853c06c9f9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853c06c9f9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2733d7664c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2733d7664c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x, age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50f44ff6e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50f44ff6e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Hello, </a:t>
            </a:r>
            <a:r>
              <a:rPr lang="en"/>
              <a:t>Guts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50f44ff6e9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50f44ff6e9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Hello, Jane, 21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df1be77ad1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df1be77ad1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1b0e5e7f77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1b0e5e7f77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6193bf226b_2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6193bf226b_2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1b0e5e7f7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1b0e5e7f7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1b0e5e7f77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1b0e5e7f77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01a092904a_0_2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01a092904a_0_2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7fa5d58c05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7fa5d58c05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7fa5d58c05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7fa5d58c05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1b0e5e7f77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1b0e5e7f77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853c06c9f9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853c06c9f9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01a092904a_0_4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01a092904a_0_4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853c06c9f9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2853c06c9f9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sinschools.io/introv2/0501d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hyperlink" Target="https://youtu.be/oKI9wrlc1Q0" TargetMode="External"/><Relationship Id="rId11" Type="http://schemas.openxmlformats.org/officeDocument/2006/relationships/image" Target="../media/image11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4845?share=copy#t=0" TargetMode="External"/><Relationship Id="rId5" Type="http://schemas.openxmlformats.org/officeDocument/2006/relationships/image" Target="../media/image7.png"/><Relationship Id="rId6" Type="http://schemas.openxmlformats.org/officeDocument/2006/relationships/hyperlink" Target="https://csinschools.io/introv2/0501s" TargetMode="External"/><Relationship Id="rId7" Type="http://schemas.openxmlformats.org/officeDocument/2006/relationships/hyperlink" Target="https://csinschools.io/convert.php?tag=introv2/0501s&amp;format=pdf" TargetMode="External"/><Relationship Id="rId8" Type="http://schemas.openxmlformats.org/officeDocument/2006/relationships/hyperlink" Target="https://csinschools.io/convert.php?tag=introv2/0501s&amp;format=pptx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png"/><Relationship Id="rId4" Type="http://schemas.openxmlformats.org/officeDocument/2006/relationships/hyperlink" Target="https://youtu.be/wBikYfabJCA" TargetMode="External"/><Relationship Id="rId11" Type="http://schemas.openxmlformats.org/officeDocument/2006/relationships/image" Target="../media/image11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5930" TargetMode="External"/><Relationship Id="rId5" Type="http://schemas.openxmlformats.org/officeDocument/2006/relationships/image" Target="../media/image7.png"/><Relationship Id="rId6" Type="http://schemas.openxmlformats.org/officeDocument/2006/relationships/hyperlink" Target="https://csinschools.io/introv2/0502s" TargetMode="External"/><Relationship Id="rId7" Type="http://schemas.openxmlformats.org/officeDocument/2006/relationships/hyperlink" Target="https://csinschools.io/convert.php?tag=introv2/0501s&amp;format=pdf" TargetMode="External"/><Relationship Id="rId8" Type="http://schemas.openxmlformats.org/officeDocument/2006/relationships/hyperlink" Target="https://csinschools.io/convert.php?tag=introv2/0501s&amp;format=pptx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9.png"/><Relationship Id="rId4" Type="http://schemas.openxmlformats.org/officeDocument/2006/relationships/hyperlink" Target="https://csinschools.io/introv2/0502e" TargetMode="External"/><Relationship Id="rId9" Type="http://schemas.openxmlformats.org/officeDocument/2006/relationships/hyperlink" Target="https://csinschools.io/convert.php?tag=introv2/5ws&amp;format=docx" TargetMode="External"/><Relationship Id="rId5" Type="http://schemas.openxmlformats.org/officeDocument/2006/relationships/image" Target="../media/image9.png"/><Relationship Id="rId6" Type="http://schemas.openxmlformats.org/officeDocument/2006/relationships/image" Target="../media/image4.png"/><Relationship Id="rId7" Type="http://schemas.openxmlformats.org/officeDocument/2006/relationships/hyperlink" Target="https://csinschools.io/introv2/5ws" TargetMode="External"/><Relationship Id="rId8" Type="http://schemas.openxmlformats.org/officeDocument/2006/relationships/hyperlink" Target="https://csinschools.io/convert.php?tag=introv2/5ws&amp;format=pdf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png"/><Relationship Id="rId4" Type="http://schemas.openxmlformats.org/officeDocument/2006/relationships/hyperlink" Target="https://csinschools.io/introv2/0503e" TargetMode="External"/><Relationship Id="rId9" Type="http://schemas.openxmlformats.org/officeDocument/2006/relationships/hyperlink" Target="https://csinschools.io/convert.php?tag=introv2/5ws&amp;format=docx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10.png"/><Relationship Id="rId7" Type="http://schemas.openxmlformats.org/officeDocument/2006/relationships/hyperlink" Target="https://csinschools.io/introv2/5ws" TargetMode="External"/><Relationship Id="rId8" Type="http://schemas.openxmlformats.org/officeDocument/2006/relationships/hyperlink" Target="https://csinschools.io/convert.php?tag=introv2/5ws&amp;format=pdf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9.png"/><Relationship Id="rId4" Type="http://schemas.openxmlformats.org/officeDocument/2006/relationships/hyperlink" Target="https://csinschools.io/introv2/0504e" TargetMode="External"/><Relationship Id="rId5" Type="http://schemas.openxmlformats.org/officeDocument/2006/relationships/image" Target="../media/image15.png"/><Relationship Id="rId6" Type="http://schemas.openxmlformats.org/officeDocument/2006/relationships/image" Target="../media/image1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png"/><Relationship Id="rId4" Type="http://schemas.openxmlformats.org/officeDocument/2006/relationships/hyperlink" Target="https://csinschools.io/introv2/0505e" TargetMode="External"/><Relationship Id="rId5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5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Programs That Make Decisions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are the variables in the </a:t>
            </a:r>
            <a:r>
              <a:rPr lang="en"/>
              <a:t>following code?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a_number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=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a value for y:"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height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=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"How tall are you?"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" name="Google Shape;59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the user types in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Alex</a:t>
            </a:r>
            <a:r>
              <a:rPr lang="en"/>
              <a:t> when asked for their name, what will be displayed on the screen after the following code is run: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user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username:"</a:t>
            </a:r>
            <a:r>
              <a:rPr lang="en">
                <a:solidFill>
                  <a:srgbClr val="000000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rgbClr val="00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(user +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"'s bonus points: 1000"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" name="Google Shape;6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the user types in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Jane</a:t>
            </a:r>
            <a:r>
              <a:rPr lang="en"/>
              <a:t> when asked for their name, 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21</a:t>
            </a:r>
            <a:r>
              <a:rPr lang="en"/>
              <a:t> when asked for their age, what will be displayed on the screen after the following code is run: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name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first name:"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age =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"Enter your age:"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"Hello, 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name +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", 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age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311700" y="1152475"/>
            <a:ext cx="8154300" cy="355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</a:t>
            </a:r>
            <a:r>
              <a:rPr lang="en"/>
              <a:t>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</a:t>
            </a:r>
            <a:r>
              <a:rPr lang="en"/>
              <a:t>nderstand </a:t>
            </a:r>
            <a:r>
              <a:rPr b="1" lang="en">
                <a:solidFill>
                  <a:srgbClr val="E93761"/>
                </a:solidFill>
              </a:rPr>
              <a:t>control flow</a:t>
            </a:r>
            <a:r>
              <a:rPr lang="en"/>
              <a:t> and how I can use it in my programs to make decisions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draw a flowchart to represent program flow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boolean</a:t>
            </a:r>
            <a:r>
              <a:rPr lang="en"/>
              <a:t> expressions and how they are either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True</a:t>
            </a:r>
            <a:r>
              <a:rPr lang="en"/>
              <a:t> or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False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</a:t>
            </a:r>
            <a:r>
              <a:rPr lang="en"/>
              <a:t>se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if</a:t>
            </a:r>
            <a:r>
              <a:rPr lang="en"/>
              <a:t> statements to make choices in a program so that it can behave differently depending on what a user types</a:t>
            </a:r>
            <a:endParaRPr b="1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77" name="Google Shape;77;p15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78" name="Google Shape;78;p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" name="Google Shape;79;p15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80" name="Google Shape;8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/>
          <p:nvPr>
            <p:ph type="title"/>
          </p:nvPr>
        </p:nvSpPr>
        <p:spPr>
          <a:xfrm>
            <a:off x="311700" y="445025"/>
            <a:ext cx="8419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05.01 - </a:t>
            </a:r>
            <a:r>
              <a:rPr lang="en"/>
              <a:t>Can you pass through the Gates of Doom?</a:t>
            </a:r>
            <a:endParaRPr/>
          </a:p>
        </p:txBody>
      </p:sp>
      <p:sp>
        <p:nvSpPr>
          <p:cNvPr id="86" name="Google Shape;86;p16"/>
          <p:cNvSpPr txBox="1"/>
          <p:nvPr>
            <p:ph idx="1" type="body"/>
          </p:nvPr>
        </p:nvSpPr>
        <p:spPr>
          <a:xfrm>
            <a:off x="311700" y="4044750"/>
            <a:ext cx="8520600" cy="60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Click here and see if you can "guess" the password</a:t>
            </a:r>
            <a:endParaRPr sz="1400"/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11075" y="1667875"/>
            <a:ext cx="2121850" cy="212187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6"/>
          <p:cNvSpPr/>
          <p:nvPr/>
        </p:nvSpPr>
        <p:spPr>
          <a:xfrm>
            <a:off x="448625" y="3269250"/>
            <a:ext cx="21525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Look through the code and see if you can figure out what’s going on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7"/>
            <a:ext cx="5741541" cy="32242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95" name="Google Shape;95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Statements and Flowcharts</a:t>
            </a:r>
            <a:endParaRPr/>
          </a:p>
        </p:txBody>
      </p:sp>
      <p:sp>
        <p:nvSpPr>
          <p:cNvPr id="96" name="Google Shape;96;p1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7" name="Google Shape;97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1:24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9" name="Google Shape;99;p1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1" name="Google Shape;101;p1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41548" cy="316231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7" name="Google Shape;10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Statements and Flowcharts</a:t>
            </a:r>
            <a:endParaRPr/>
          </a:p>
        </p:txBody>
      </p:sp>
      <p:sp>
        <p:nvSpPr>
          <p:cNvPr id="108" name="Google Shape;108;p18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18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8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7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1" name="Google Shape;111;p18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3" name="Google Shape;113;p18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9"/>
          <p:cNvSpPr txBox="1"/>
          <p:nvPr>
            <p:ph type="title"/>
          </p:nvPr>
        </p:nvSpPr>
        <p:spPr>
          <a:xfrm>
            <a:off x="1310550" y="4450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</a:t>
            </a:r>
            <a:r>
              <a:rPr lang="en"/>
              <a:t>Activity: Colours in the Flag Quiz</a:t>
            </a:r>
            <a:endParaRPr/>
          </a:p>
        </p:txBody>
      </p:sp>
      <p:sp>
        <p:nvSpPr>
          <p:cNvPr id="120" name="Google Shape;120;p19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1" name="Google Shape;121;p19"/>
          <p:cNvSpPr txBox="1"/>
          <p:nvPr/>
        </p:nvSpPr>
        <p:spPr>
          <a:xfrm>
            <a:off x="4824875" y="3907625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05.01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Colours in the Flag Quiz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2" name="Google Shape;12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67725" y="1614397"/>
            <a:ext cx="1249400" cy="124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9"/>
          <p:cNvSpPr txBox="1"/>
          <p:nvPr>
            <p:ph idx="1" type="body"/>
          </p:nvPr>
        </p:nvSpPr>
        <p:spPr>
          <a:xfrm>
            <a:off x="882663" y="3907624"/>
            <a:ext cx="2589600" cy="9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Complete Question 1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  <p:sp>
        <p:nvSpPr>
          <p:cNvPr id="125" name="Google Shape;125;p19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0"/>
          <p:cNvSpPr txBox="1"/>
          <p:nvPr>
            <p:ph type="title"/>
          </p:nvPr>
        </p:nvSpPr>
        <p:spPr>
          <a:xfrm>
            <a:off x="1310550" y="4401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</a:t>
            </a:r>
            <a:r>
              <a:rPr lang="en"/>
              <a:t>World War Quiz</a:t>
            </a:r>
            <a:endParaRPr/>
          </a:p>
        </p:txBody>
      </p:sp>
      <p:sp>
        <p:nvSpPr>
          <p:cNvPr id="132" name="Google Shape;132;p20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3" name="Google Shape;133;p20"/>
          <p:cNvSpPr txBox="1"/>
          <p:nvPr/>
        </p:nvSpPr>
        <p:spPr>
          <a:xfrm>
            <a:off x="4824875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05.02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World War Quiz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21700" y="1678225"/>
            <a:ext cx="1188050" cy="118805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0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7" name="Google Shape;137;p20"/>
          <p:cNvSpPr txBox="1"/>
          <p:nvPr>
            <p:ph idx="1" type="body"/>
          </p:nvPr>
        </p:nvSpPr>
        <p:spPr>
          <a:xfrm>
            <a:off x="882663" y="3907624"/>
            <a:ext cx="2589600" cy="9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Complete Question 2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88000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1"/>
          <p:cNvSpPr txBox="1"/>
          <p:nvPr>
            <p:ph type="title"/>
          </p:nvPr>
        </p:nvSpPr>
        <p:spPr>
          <a:xfrm>
            <a:off x="1310550" y="445025"/>
            <a:ext cx="6522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Your Own Quiz</a:t>
            </a:r>
            <a:endParaRPr/>
          </a:p>
        </p:txBody>
      </p:sp>
      <p:sp>
        <p:nvSpPr>
          <p:cNvPr id="144" name="Google Shape;144;p21"/>
          <p:cNvSpPr/>
          <p:nvPr/>
        </p:nvSpPr>
        <p:spPr>
          <a:xfrm>
            <a:off x="3343080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5" name="Google Shape;145;p21"/>
          <p:cNvSpPr txBox="1"/>
          <p:nvPr/>
        </p:nvSpPr>
        <p:spPr>
          <a:xfrm>
            <a:off x="2720400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05.03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Your Own Quiz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6" name="Google Shape;14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53624" y="1722043"/>
            <a:ext cx="1034100" cy="1034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31500" y="2213418"/>
            <a:ext cx="163575" cy="16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61875" y="1938693"/>
            <a:ext cx="163575" cy="16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67925" y="1775118"/>
            <a:ext cx="163575" cy="16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88000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2"/>
          <p:cNvSpPr txBox="1"/>
          <p:nvPr>
            <p:ph type="title"/>
          </p:nvPr>
        </p:nvSpPr>
        <p:spPr>
          <a:xfrm>
            <a:off x="564075" y="445025"/>
            <a:ext cx="7950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Playing Dress Up! (Extension)</a:t>
            </a:r>
            <a:endParaRPr/>
          </a:p>
        </p:txBody>
      </p:sp>
      <p:sp>
        <p:nvSpPr>
          <p:cNvPr id="156" name="Google Shape;156;p22"/>
          <p:cNvSpPr/>
          <p:nvPr/>
        </p:nvSpPr>
        <p:spPr>
          <a:xfrm>
            <a:off x="3343080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7" name="Google Shape;157;p22"/>
          <p:cNvSpPr txBox="1"/>
          <p:nvPr/>
        </p:nvSpPr>
        <p:spPr>
          <a:xfrm>
            <a:off x="2720400" y="3907625"/>
            <a:ext cx="37032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Activity 05.04</a:t>
            </a:r>
            <a:br>
              <a:rPr lang="en" sz="19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Playing Dress Up!</a:t>
            </a:r>
            <a:endParaRPr b="1"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8" name="Google Shape;158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81578" y="1748660"/>
            <a:ext cx="980850" cy="980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4" name="Google Shape;164;p23"/>
          <p:cNvSpPr txBox="1"/>
          <p:nvPr>
            <p:ph idx="1" type="body"/>
          </p:nvPr>
        </p:nvSpPr>
        <p:spPr>
          <a:xfrm>
            <a:off x="311700" y="1152475"/>
            <a:ext cx="7943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</a:rPr>
              <a:t>control flow</a:t>
            </a:r>
            <a:r>
              <a:rPr lang="en"/>
              <a:t> and how I can use it in my programs to make decisions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draw a flowchart to represent program flow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understand </a:t>
            </a:r>
            <a:r>
              <a:rPr b="1" lang="en">
                <a:solidFill>
                  <a:srgbClr val="E93761"/>
                </a:solidFill>
                <a:latin typeface="Roboto Mono"/>
                <a:ea typeface="Roboto Mono"/>
                <a:cs typeface="Roboto Mono"/>
                <a:sym typeface="Roboto Mono"/>
              </a:rPr>
              <a:t>boolean</a:t>
            </a:r>
            <a:r>
              <a:rPr lang="en"/>
              <a:t> expressions and how they are either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True</a:t>
            </a:r>
            <a:r>
              <a:rPr lang="en"/>
              <a:t> or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False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use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if</a:t>
            </a:r>
            <a:r>
              <a:rPr lang="en"/>
              <a:t> statements to make choices in a program so that it can behave differently depending on what a user types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0" name="Google Shape;170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171" name="Google Shape;17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178" name="Google Shape;178;p25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