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3"/>
    <p:sldMasterId id="214748367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5035080fed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5035080fed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8b4a21629e_1_1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8b4a21629e_1_1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5035080fed_0_1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5035080fed_0_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d263fe8979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2d263fe8979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de60b56e21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de60b56e21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bc84f5779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2bc84f5779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d263fe897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2d263fe897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14212070c2c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14212070c2c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2c954ff9f66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2c954ff9f66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2c954ff9f66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2c954ff9f66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14212070c2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14212070c2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14212070c2c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14212070c2c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2c954ff9f66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2c954ff9f66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14212070c2c_0_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14212070c2c_0_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14212070c2c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3" name="Google Shape;243;g14212070c2c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2c954ff9f66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2c954ff9f66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1449261540f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" name="Google Shape;270;g1449261540f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202b342f08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202b342f08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2c138603251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2c13860325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202b342f088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8" name="Google Shape;298;g202b342f088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2d263fe8979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2d263fe8979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2c138603251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g2c138603251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2d263fe8979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6" name="Google Shape;326;g2d263fe8979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g2d263fe8979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6" name="Google Shape;336;g2d263fe8979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2c138603251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5" name="Google Shape;345;g2c138603251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2c138603251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4" name="Google Shape;354;g2c138603251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14212070c2c_0_2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3" name="Google Shape;363;g14212070c2c_0_2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2d263fe8979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2" name="Google Shape;372;g2d263fe8979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2d263fe8979_0_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8" name="Google Shape;398;g2d263fe8979_0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g2d263fe8979_0_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4" name="Google Shape;404;g2d263fe8979_0_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9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g2d263fe8979_0_1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1" name="Google Shape;421;g2d263fe8979_0_1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g2d263fe8979_0_1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8" name="Google Shape;448;g2d263fe8979_0_1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g2d263fe8979_0_2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7" name="Google Shape;487;g2d263fe8979_0_2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g2d263fe8979_0_1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4" name="Google Shape;494;g2d263fe8979_0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g142caa8bdc6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4" name="Google Shape;514;g142caa8bdc6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g2d263fe8979_0_1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4" name="Google Shape;524;g2d263fe8979_0_1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g2d263fe8979_0_1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3" name="Google Shape;533;g2d263fe8979_0_1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g2d263fe8979_0_1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3" name="Google Shape;543;g2d263fe8979_0_1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0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g2bf1d242656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2" name="Google Shape;552;g2bf1d242656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6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g2d263fe8979_0_2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8" name="Google Shape;558;g2d263fe8979_0_2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3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g2d263fe8979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5" name="Google Shape;565;g2d263fe8979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2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Google Shape;573;g2d263fe8979_0_2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4" name="Google Shape;574;g2d263fe8979_0_2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g26e8920b35a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1" name="Google Shape;581;g26e8920b35a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9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g4ce72968ca_0_18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1" name="Google Shape;591;g4ce72968ca_0_18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png"/><Relationship Id="rId4" Type="http://schemas.openxmlformats.org/officeDocument/2006/relationships/image" Target="../media/image5.png"/><Relationship Id="rId5" Type="http://schemas.openxmlformats.org/officeDocument/2006/relationships/hyperlink" Target="https://csinschools.io/editor/editor.html?&amp;id=hyZArkvJH&amp;headless=1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png"/><Relationship Id="rId4" Type="http://schemas.openxmlformats.org/officeDocument/2006/relationships/image" Target="../media/image2.png"/><Relationship Id="rId5" Type="http://schemas.openxmlformats.org/officeDocument/2006/relationships/hyperlink" Target="https://youtu.be/gyelaeUmOlk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png"/><Relationship Id="rId4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image" Target="../media/image11.png"/><Relationship Id="rId5" Type="http://schemas.openxmlformats.org/officeDocument/2006/relationships/image" Target="../media/image6.png"/><Relationship Id="rId6" Type="http://schemas.openxmlformats.org/officeDocument/2006/relationships/image" Target="../media/image4.png"/><Relationship Id="rId7" Type="http://schemas.openxmlformats.org/officeDocument/2006/relationships/image" Target="../media/image9.png"/><Relationship Id="rId8" Type="http://schemas.openxmlformats.org/officeDocument/2006/relationships/image" Target="../media/image7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3.png"/><Relationship Id="rId4" Type="http://schemas.openxmlformats.org/officeDocument/2006/relationships/image" Target="../media/image10.png"/><Relationship Id="rId10" Type="http://schemas.openxmlformats.org/officeDocument/2006/relationships/image" Target="../media/image12.png"/><Relationship Id="rId9" Type="http://schemas.openxmlformats.org/officeDocument/2006/relationships/image" Target="../media/image11.png"/><Relationship Id="rId5" Type="http://schemas.openxmlformats.org/officeDocument/2006/relationships/image" Target="../media/image6.png"/><Relationship Id="rId6" Type="http://schemas.openxmlformats.org/officeDocument/2006/relationships/image" Target="../media/image4.png"/><Relationship Id="rId7" Type="http://schemas.openxmlformats.org/officeDocument/2006/relationships/image" Target="../media/image9.png"/><Relationship Id="rId8" Type="http://schemas.openxmlformats.org/officeDocument/2006/relationships/image" Target="../media/image7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3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3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3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3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3.png"/><Relationship Id="rId4" Type="http://schemas.openxmlformats.org/officeDocument/2006/relationships/image" Target="../media/image11.png"/><Relationship Id="rId10" Type="http://schemas.openxmlformats.org/officeDocument/2006/relationships/image" Target="../media/image12.png"/><Relationship Id="rId9" Type="http://schemas.openxmlformats.org/officeDocument/2006/relationships/image" Target="../media/image7.png"/><Relationship Id="rId5" Type="http://schemas.openxmlformats.org/officeDocument/2006/relationships/image" Target="../media/image10.png"/><Relationship Id="rId6" Type="http://schemas.openxmlformats.org/officeDocument/2006/relationships/image" Target="../media/image6.png"/><Relationship Id="rId7" Type="http://schemas.openxmlformats.org/officeDocument/2006/relationships/image" Target="../media/image4.png"/><Relationship Id="rId8" Type="http://schemas.openxmlformats.org/officeDocument/2006/relationships/image" Target="../media/image9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9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19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19.png"/><Relationship Id="rId6" Type="http://schemas.openxmlformats.org/officeDocument/2006/relationships/image" Target="../media/image12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3.xml"/><Relationship Id="rId3" Type="http://schemas.openxmlformats.org/officeDocument/2006/relationships/hyperlink" Target="https://csinschools.io/ai/2ws" TargetMode="External"/><Relationship Id="rId4" Type="http://schemas.openxmlformats.org/officeDocument/2006/relationships/hyperlink" Target="https://csinschools.io/convert.php?tag=ai/2ws&amp;format=pdf" TargetMode="External"/><Relationship Id="rId5" Type="http://schemas.openxmlformats.org/officeDocument/2006/relationships/hyperlink" Target="https://csinschools.io/convert.php?tag=ai/2ws&amp;format=docx" TargetMode="External"/><Relationship Id="rId6" Type="http://schemas.openxmlformats.org/officeDocument/2006/relationships/image" Target="../media/image15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3.png"/><Relationship Id="rId4" Type="http://schemas.openxmlformats.org/officeDocument/2006/relationships/image" Target="../media/image17.png"/><Relationship Id="rId5" Type="http://schemas.openxmlformats.org/officeDocument/2006/relationships/image" Target="../media/image20.png"/><Relationship Id="rId6" Type="http://schemas.openxmlformats.org/officeDocument/2006/relationships/image" Target="../media/image2.png"/><Relationship Id="rId7" Type="http://schemas.openxmlformats.org/officeDocument/2006/relationships/hyperlink" Target="https://youtu.be/P3c09drshlY" TargetMode="Externa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3.png"/><Relationship Id="rId4" Type="http://schemas.openxmlformats.org/officeDocument/2006/relationships/image" Target="../media/image18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3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3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0.xml"/><Relationship Id="rId3" Type="http://schemas.openxmlformats.org/officeDocument/2006/relationships/hyperlink" Target="https://csinschools.io/ai/2ws" TargetMode="External"/><Relationship Id="rId4" Type="http://schemas.openxmlformats.org/officeDocument/2006/relationships/hyperlink" Target="https://csinschools.io/convert.php?tag=ai/2ws&amp;format=pdf" TargetMode="External"/><Relationship Id="rId5" Type="http://schemas.openxmlformats.org/officeDocument/2006/relationships/hyperlink" Target="https://csinschools.io/convert.php?tag=ai/2ws&amp;format=docx" TargetMode="External"/><Relationship Id="rId6" Type="http://schemas.openxmlformats.org/officeDocument/2006/relationships/image" Target="../media/image15.pn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13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2.xml"/><Relationship Id="rId3" Type="http://schemas.openxmlformats.org/officeDocument/2006/relationships/hyperlink" Target="https://csinschools.io/ai/2ws" TargetMode="External"/><Relationship Id="rId4" Type="http://schemas.openxmlformats.org/officeDocument/2006/relationships/hyperlink" Target="https://csinschools.io/convert.php?tag=ai/2ws&amp;format=pdf" TargetMode="External"/><Relationship Id="rId5" Type="http://schemas.openxmlformats.org/officeDocument/2006/relationships/hyperlink" Target="https://csinschools.io/convert.php?tag=ai/2ws&amp;format=docx" TargetMode="External"/><Relationship Id="rId6" Type="http://schemas.openxmlformats.org/officeDocument/2006/relationships/image" Target="../media/image15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13.png"/><Relationship Id="rId4" Type="http://schemas.openxmlformats.org/officeDocument/2006/relationships/image" Target="../media/image16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4.xml"/><Relationship Id="rId3" Type="http://schemas.openxmlformats.org/officeDocument/2006/relationships/hyperlink" Target="https://csinschools.io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hyperlink" Target="https://www.flaticon.com/" TargetMode="External"/><Relationship Id="rId6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Lesson </a:t>
            </a:r>
            <a:r>
              <a:rPr lang="en"/>
              <a:t>2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Pattern Based AI and Classification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</a:t>
            </a:r>
            <a:r>
              <a:rPr lang="en" sz="1400">
                <a:solidFill>
                  <a:srgbClr val="CCCCCC"/>
                </a:solidFill>
              </a:rPr>
              <a:t>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07275" y="2875837"/>
            <a:ext cx="1463924" cy="1463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5" name="Google Shape;115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should be able to: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pattern-based AI works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the difference between AI and Machine Learning (ML)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classification as a form of machine learning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Identify terms in data used to train a classifier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the importance of data in ML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Build your own classifier online!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2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" name="Google Shape;117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8" name="Google Shape;118;p2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13700" y="571200"/>
            <a:ext cx="1256125" cy="1256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Demo: The Cat and Dog classifier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25" name="Google Shape;125;p2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26" name="Google Shape;126;p2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27" name="Google Shape;127;p2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7"/>
          <p:cNvPicPr preferRelativeResize="0"/>
          <p:nvPr/>
        </p:nvPicPr>
        <p:blipFill rotWithShape="1">
          <a:blip r:embed="rId4">
            <a:alphaModFix/>
          </a:blip>
          <a:srcRect b="30459" l="0" r="55468" t="0"/>
          <a:stretch/>
        </p:blipFill>
        <p:spPr>
          <a:xfrm>
            <a:off x="2431300" y="1017725"/>
            <a:ext cx="4071926" cy="315612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29" name="Google Shape;129;p27"/>
          <p:cNvSpPr txBox="1"/>
          <p:nvPr>
            <p:ph idx="1" type="body"/>
          </p:nvPr>
        </p:nvSpPr>
        <p:spPr>
          <a:xfrm>
            <a:off x="1885650" y="4249050"/>
            <a:ext cx="53727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5"/>
              </a:rPr>
              <a:t>Can AI Tell Apart a Cat or a Dog?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Artificial Intelligence vs Machine Learning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5" name="Google Shape;135;p28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Would you regard the dogs vs cats classifier at the start as “</a:t>
            </a:r>
            <a:r>
              <a:rPr b="1" lang="en">
                <a:solidFill>
                  <a:schemeClr val="accent4"/>
                </a:solidFill>
              </a:rPr>
              <a:t>intelligent</a:t>
            </a:r>
            <a:r>
              <a:rPr lang="en"/>
              <a:t>”?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Why or why not?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2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37" name="Google Shape;137;p2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8" name="Google Shape;138;p2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Artificial Intelligence vs Machine Learning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44" name="Google Shape;144;p29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Would you regard the dogs vs cats classifier at the start as “</a:t>
            </a:r>
            <a:r>
              <a:rPr b="1" lang="en">
                <a:solidFill>
                  <a:schemeClr val="accent4"/>
                </a:solidFill>
              </a:rPr>
              <a:t>intelligent</a:t>
            </a:r>
            <a:r>
              <a:rPr lang="en"/>
              <a:t>”?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Why or why not?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2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46" name="Google Shape;146;p2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47" name="Google Shape;147;p2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9596" y="2486100"/>
            <a:ext cx="1590350" cy="1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0"/>
          <p:cNvSpPr txBox="1"/>
          <p:nvPr>
            <p:ph type="title"/>
          </p:nvPr>
        </p:nvSpPr>
        <p:spPr>
          <a:xfrm>
            <a:off x="311700" y="445025"/>
            <a:ext cx="6453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Patterns-based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4" name="Google Shape;154;p3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When all the rules aren’t known in advance, we can use another form of AI called “Pattern-based” </a:t>
            </a:r>
            <a:r>
              <a:rPr lang="en"/>
              <a:t>AI</a:t>
            </a:r>
            <a:endParaRPr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Here, the AI system doesn’t follow exact rules, but makes predictions based on patterns in examples it has seen before. </a:t>
            </a:r>
            <a:endParaRPr/>
          </a:p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It is also able to learn to make better predictions by being shown more and more examples.</a:t>
            </a:r>
            <a:endParaRPr/>
          </a:p>
        </p:txBody>
      </p:sp>
      <p:sp>
        <p:nvSpPr>
          <p:cNvPr id="155" name="Google Shape;155;p3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56" name="Google Shape;156;p3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57" name="Google Shape;157;p3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8" name="Google Shape;158;p30"/>
          <p:cNvGrpSpPr/>
          <p:nvPr/>
        </p:nvGrpSpPr>
        <p:grpSpPr>
          <a:xfrm>
            <a:off x="8329325" y="0"/>
            <a:ext cx="764100" cy="1042650"/>
            <a:chOff x="7362925" y="28900"/>
            <a:chExt cx="764100" cy="1042650"/>
          </a:xfrm>
        </p:grpSpPr>
        <p:pic>
          <p:nvPicPr>
            <p:cNvPr id="159" name="Google Shape;159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7362925" y="240050"/>
              <a:ext cx="764100" cy="69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0" name="Google Shape;160;p30"/>
            <p:cNvSpPr txBox="1"/>
            <p:nvPr/>
          </p:nvSpPr>
          <p:spPr>
            <a:xfrm>
              <a:off x="7362925" y="2890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Play Video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61" name="Google Shape;161;p30"/>
            <p:cNvSpPr txBox="1"/>
            <p:nvPr/>
          </p:nvSpPr>
          <p:spPr>
            <a:xfrm>
              <a:off x="7362925" y="8603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Slide 5 - 31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62" name="Google Shape;162;p30"/>
            <p:cNvSpPr txBox="1"/>
            <p:nvPr/>
          </p:nvSpPr>
          <p:spPr>
            <a:xfrm>
              <a:off x="7362925" y="5824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5</a:t>
              </a: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:48 min</a:t>
              </a:r>
              <a:endParaRPr sz="7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63" name="Google Shape;163;p30">
            <a:hlinkClick r:id="rId5"/>
          </p:cNvPr>
          <p:cNvSpPr/>
          <p:nvPr/>
        </p:nvSpPr>
        <p:spPr>
          <a:xfrm>
            <a:off x="8289575" y="74400"/>
            <a:ext cx="843600" cy="96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1"/>
          <p:cNvSpPr txBox="1"/>
          <p:nvPr>
            <p:ph type="title"/>
          </p:nvPr>
        </p:nvSpPr>
        <p:spPr>
          <a:xfrm>
            <a:off x="311700" y="21965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Let’s try to see if you can do some pattern matching…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9" name="Google Shape;169;p3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0" name="Google Shape;170;p3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71" name="Google Shape;171;p3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77" name="Google Shape;177;p3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78" name="Google Shape;178;p3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32"/>
          <p:cNvSpPr txBox="1"/>
          <p:nvPr>
            <p:ph type="title"/>
          </p:nvPr>
        </p:nvSpPr>
        <p:spPr>
          <a:xfrm>
            <a:off x="3351738" y="424875"/>
            <a:ext cx="2440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is a Blapp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80" name="Google Shape;180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5575" y="1348050"/>
            <a:ext cx="24384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86" name="Google Shape;186;p3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87" name="Google Shape;187;p3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33"/>
          <p:cNvSpPr txBox="1"/>
          <p:nvPr>
            <p:ph type="title"/>
          </p:nvPr>
        </p:nvSpPr>
        <p:spPr>
          <a:xfrm>
            <a:off x="3351738" y="424875"/>
            <a:ext cx="2440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is a Blapp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89" name="Google Shape;189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5575" y="1348050"/>
            <a:ext cx="24384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95" name="Google Shape;195;p3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96" name="Google Shape;196;p3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34"/>
          <p:cNvSpPr txBox="1"/>
          <p:nvPr>
            <p:ph type="title"/>
          </p:nvPr>
        </p:nvSpPr>
        <p:spPr>
          <a:xfrm>
            <a:off x="3351738" y="424875"/>
            <a:ext cx="2440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is a Blapp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98" name="Google Shape;198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5575" y="1348050"/>
            <a:ext cx="24384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5"/>
          <p:cNvSpPr txBox="1"/>
          <p:nvPr>
            <p:ph type="title"/>
          </p:nvPr>
        </p:nvSpPr>
        <p:spPr>
          <a:xfrm>
            <a:off x="3354513" y="427125"/>
            <a:ext cx="2440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is a Plupp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4" name="Google Shape;204;p3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5" name="Google Shape;205;p3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06" name="Google Shape;206;p3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5575" y="1352550"/>
            <a:ext cx="24384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3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13" name="Google Shape;213;p3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14" name="Google Shape;214;p3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2800" y="1352550"/>
            <a:ext cx="2438400" cy="2438400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36"/>
          <p:cNvSpPr txBox="1"/>
          <p:nvPr>
            <p:ph type="title"/>
          </p:nvPr>
        </p:nvSpPr>
        <p:spPr>
          <a:xfrm>
            <a:off x="3354513" y="427125"/>
            <a:ext cx="2440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is a Plupp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22" name="Google Shape;222;p3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23" name="Google Shape;223;p3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37"/>
          <p:cNvSpPr txBox="1"/>
          <p:nvPr>
            <p:ph type="title"/>
          </p:nvPr>
        </p:nvSpPr>
        <p:spPr>
          <a:xfrm>
            <a:off x="3354513" y="427125"/>
            <a:ext cx="2440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is a Plupp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25" name="Google Shape;225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55575" y="1352550"/>
            <a:ext cx="24384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8"/>
          <p:cNvSpPr txBox="1"/>
          <p:nvPr>
            <p:ph type="title"/>
          </p:nvPr>
        </p:nvSpPr>
        <p:spPr>
          <a:xfrm>
            <a:off x="3962200" y="169100"/>
            <a:ext cx="1215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Plupps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31" name="Google Shape;231;p3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32" name="Google Shape;232;p3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33" name="Google Shape;233;p3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38"/>
          <p:cNvSpPr txBox="1"/>
          <p:nvPr>
            <p:ph type="title"/>
          </p:nvPr>
        </p:nvSpPr>
        <p:spPr>
          <a:xfrm>
            <a:off x="3893950" y="2618950"/>
            <a:ext cx="12837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Blapps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35" name="Google Shape;235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7000" y="836500"/>
            <a:ext cx="1644525" cy="164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458950" y="86207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3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795900" y="333102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3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6325" y="333102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3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458950" y="333102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3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795900" y="836500"/>
            <a:ext cx="1617500" cy="161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46" name="Google Shape;246;p3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47" name="Google Shape;247;p3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39"/>
          <p:cNvSpPr txBox="1"/>
          <p:nvPr>
            <p:ph type="title"/>
          </p:nvPr>
        </p:nvSpPr>
        <p:spPr>
          <a:xfrm>
            <a:off x="221175" y="4308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Is this a Plupp or a Blapp?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49" name="Google Shape;249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62275" y="1360050"/>
            <a:ext cx="24384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40"/>
          <p:cNvSpPr txBox="1"/>
          <p:nvPr>
            <p:ph type="title"/>
          </p:nvPr>
        </p:nvSpPr>
        <p:spPr>
          <a:xfrm>
            <a:off x="2720450" y="169100"/>
            <a:ext cx="1215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Plupps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5" name="Google Shape;255;p4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6" name="Google Shape;256;p4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57" name="Google Shape;257;p4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40"/>
          <p:cNvSpPr txBox="1"/>
          <p:nvPr>
            <p:ph type="title"/>
          </p:nvPr>
        </p:nvSpPr>
        <p:spPr>
          <a:xfrm>
            <a:off x="2652200" y="2618950"/>
            <a:ext cx="12837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Blapps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259" name="Google Shape;259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45250" y="836500"/>
            <a:ext cx="1644525" cy="164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4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7200" y="86207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4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54150" y="333102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4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424575" y="333102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4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17200" y="3331025"/>
            <a:ext cx="1617500" cy="1617500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40"/>
          <p:cNvSpPr txBox="1"/>
          <p:nvPr>
            <p:ph type="title"/>
          </p:nvPr>
        </p:nvSpPr>
        <p:spPr>
          <a:xfrm>
            <a:off x="6787525" y="1211038"/>
            <a:ext cx="1992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Plupp</a:t>
            </a:r>
            <a:r>
              <a:rPr lang="en" sz="2200"/>
              <a:t> or Blapp?</a:t>
            </a:r>
            <a:endParaRPr sz="2200"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65" name="Google Shape;265;p40"/>
          <p:cNvSpPr txBox="1"/>
          <p:nvPr/>
        </p:nvSpPr>
        <p:spPr>
          <a:xfrm>
            <a:off x="6548275" y="3499300"/>
            <a:ext cx="2470500" cy="6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Out of a score of 0.0 - 1.0, how confident would you say you are? 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(0.0 = not confident, 1.0 = certain)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66" name="Google Shape;266;p4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554150" y="836488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4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006625" y="1881800"/>
            <a:ext cx="1617500" cy="161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4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Classification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73" name="Google Shape;273;p41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did </a:t>
            </a:r>
            <a:r>
              <a:rPr b="1" lang="en"/>
              <a:t>you </a:t>
            </a:r>
            <a:r>
              <a:rPr lang="en"/>
              <a:t>“learn” to identify Plupps and Blapps?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did you come up with a “confidence” number at the end?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p4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75" name="Google Shape;275;p4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76" name="Google Shape;276;p4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4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Classification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82" name="Google Shape;282;p42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did </a:t>
            </a:r>
            <a:r>
              <a:rPr b="1" lang="en"/>
              <a:t>you </a:t>
            </a:r>
            <a:r>
              <a:rPr lang="en"/>
              <a:t>“learn” to identify Plupps and Blapps?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did you come up with a “confidence” number at the end?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4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84" name="Google Shape;284;p4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85" name="Google Shape;285;p4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9596" y="2486100"/>
            <a:ext cx="1590350" cy="1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4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Based AI vs 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92" name="Google Shape;292;p43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Did anyone tell you the “rules” to determine what was a “Plupp” or what was a “Blapp”?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did you come up with your own rules?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43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94" name="Google Shape;294;p4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295" name="Google Shape;295;p43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4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Based AI vs 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01" name="Google Shape;301;p44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Did anyone tell you the “rules” to determine what was a “Plupp” or what was a “Blapp”?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did you come up with your own rules?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44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03" name="Google Shape;303;p4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04" name="Google Shape;304;p44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6821" y="2734450"/>
            <a:ext cx="1590350" cy="1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4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Based AI vs 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11" name="Google Shape;311;p45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Did anyone tell you the “rules” to determine what was a “Plupp” or what was a “Blapp”?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did you come up with your own rules?</a:t>
            </a:r>
            <a:endParaRPr/>
          </a:p>
          <a:p>
            <a:pPr indent="-3429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You probably needed </a:t>
            </a:r>
            <a:r>
              <a:rPr b="1" lang="en" sz="1800">
                <a:solidFill>
                  <a:schemeClr val="accent4"/>
                </a:solidFill>
              </a:rPr>
              <a:t>lots of examples</a:t>
            </a:r>
            <a:r>
              <a:rPr lang="en" sz="1800"/>
              <a:t>!</a:t>
            </a:r>
            <a:endParaRPr sz="1800"/>
          </a:p>
          <a:p>
            <a:pPr indent="-3429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And </a:t>
            </a:r>
            <a:r>
              <a:rPr b="1" lang="en" sz="1800">
                <a:solidFill>
                  <a:srgbClr val="E93761"/>
                </a:solidFill>
              </a:rPr>
              <a:t>your brain</a:t>
            </a:r>
            <a:r>
              <a:rPr lang="en" sz="1800"/>
              <a:t> did some “pattern-matching” and “pattern-recognition” based on those examples</a:t>
            </a:r>
            <a:endParaRPr sz="1800"/>
          </a:p>
          <a:p>
            <a:pPr indent="-3429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This is the main difference between Rules-Based AI and Pattern-Based AI!</a:t>
            </a:r>
            <a:endParaRPr sz="1800"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p4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13" name="Google Shape;313;p4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14" name="Google Shape;314;p4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4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20" name="Google Shape;320;p46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Pattern-Based AI, there are </a:t>
            </a:r>
            <a:r>
              <a:rPr b="1" lang="en">
                <a:solidFill>
                  <a:srgbClr val="9900FF"/>
                </a:solidFill>
              </a:rPr>
              <a:t>no firm set of rules</a:t>
            </a:r>
            <a:r>
              <a:rPr lang="en"/>
              <a:t> that we tell the computer to follow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Why not?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321" name="Google Shape;321;p46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22" name="Google Shape;322;p4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23" name="Google Shape;323;p46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4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29" name="Google Shape;329;p47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Pattern-Based AI, there are </a:t>
            </a:r>
            <a:r>
              <a:rPr b="1" lang="en">
                <a:solidFill>
                  <a:srgbClr val="9900FF"/>
                </a:solidFill>
              </a:rPr>
              <a:t>no firm set of rules</a:t>
            </a:r>
            <a:r>
              <a:rPr lang="en"/>
              <a:t> </a:t>
            </a:r>
            <a:r>
              <a:rPr lang="en"/>
              <a:t>that we tell the computer to follow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Why not?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330" name="Google Shape;330;p4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31" name="Google Shape;331;p4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32" name="Google Shape;332;p4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p4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9596" y="2178950"/>
            <a:ext cx="1590350" cy="1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39" name="Google Shape;339;p48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Pattern-Based AI, there are </a:t>
            </a:r>
            <a:r>
              <a:rPr b="1" lang="en">
                <a:solidFill>
                  <a:srgbClr val="9900FF"/>
                </a:solidFill>
              </a:rPr>
              <a:t>no firm set of rules</a:t>
            </a:r>
            <a:r>
              <a:rPr lang="en"/>
              <a:t> </a:t>
            </a:r>
            <a:r>
              <a:rPr lang="en"/>
              <a:t>that we tell the computer to follow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Why not?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We might not know all the rules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It is too difficult to list out all the rules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The rules might change over time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340" name="Google Shape;340;p4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41" name="Google Shape;341;p4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42" name="Google Shape;342;p4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4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48" name="Google Shape;348;p49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One form of pattern-based AI is used for </a:t>
            </a:r>
            <a:r>
              <a:rPr b="1" lang="en">
                <a:solidFill>
                  <a:srgbClr val="E93761"/>
                </a:solidFill>
              </a:rPr>
              <a:t>prediction</a:t>
            </a:r>
            <a:endParaRPr b="1">
              <a:solidFill>
                <a:srgbClr val="E9376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Prediction systems can be used to </a:t>
            </a:r>
            <a:r>
              <a:rPr b="1" lang="en">
                <a:solidFill>
                  <a:schemeClr val="accent5"/>
                </a:solidFill>
              </a:rPr>
              <a:t>classify data</a:t>
            </a:r>
            <a:r>
              <a:rPr lang="en"/>
              <a:t> into different categories. For example: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Classifying an image as either containing a fleep or a bloop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Classifying music according to the genre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Classifying audio segments according to the word heard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Classifying text as news or gossip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349" name="Google Shape;349;p4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50" name="Google Shape;350;p4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51" name="Google Shape;351;p4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5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Pattern Based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57" name="Google Shape;357;p50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Pattern-Based AI systems need to be able to “learn” the rules by giving them lots of data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When a computer system “learns” how to accomplish a task by using data and algorithms, this is called </a:t>
            </a:r>
            <a:r>
              <a:rPr b="1" lang="en">
                <a:solidFill>
                  <a:srgbClr val="E93761"/>
                </a:solidFill>
              </a:rPr>
              <a:t>machine learning</a:t>
            </a:r>
            <a:endParaRPr b="1">
              <a:solidFill>
                <a:srgbClr val="E93761"/>
              </a:solidFill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But not all AI systems use machine learning (e.g. the rules-based systems where humans supply the rules as seen in the last lesson)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b="1">
              <a:solidFill>
                <a:srgbClr val="E93761"/>
              </a:solidFill>
            </a:endParaRPr>
          </a:p>
        </p:txBody>
      </p:sp>
      <p:sp>
        <p:nvSpPr>
          <p:cNvPr id="358" name="Google Shape;358;p5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59" name="Google Shape;359;p5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60" name="Google Shape;360;p5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Classification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66" name="Google Shape;366;p51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Let’s consider the case of classification.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Classification is only one form of predictive AI which uses machine learning.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order to learn, we need to supply </a:t>
            </a:r>
            <a:r>
              <a:rPr b="1" lang="en">
                <a:solidFill>
                  <a:srgbClr val="E93761"/>
                </a:solidFill>
              </a:rPr>
              <a:t>data samples</a:t>
            </a:r>
            <a:r>
              <a:rPr lang="en"/>
              <a:t> with </a:t>
            </a:r>
            <a:r>
              <a:rPr b="1" lang="en">
                <a:solidFill>
                  <a:srgbClr val="9900FF"/>
                </a:solidFill>
              </a:rPr>
              <a:t>labels</a:t>
            </a:r>
            <a:r>
              <a:rPr lang="en"/>
              <a:t> to tell the system what the “correct” answers are first</a:t>
            </a:r>
            <a:endParaRPr/>
          </a:p>
        </p:txBody>
      </p:sp>
      <p:sp>
        <p:nvSpPr>
          <p:cNvPr id="367" name="Google Shape;367;p5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68" name="Google Shape;368;p5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69" name="Google Shape;369;p5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52"/>
          <p:cNvSpPr/>
          <p:nvPr/>
        </p:nvSpPr>
        <p:spPr>
          <a:xfrm>
            <a:off x="70750" y="233475"/>
            <a:ext cx="6289800" cy="4803900"/>
          </a:xfrm>
          <a:prstGeom prst="rect">
            <a:avLst/>
          </a:prstGeom>
          <a:solidFill>
            <a:srgbClr val="40FF00">
              <a:alpha val="2440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5" name="Google Shape;375;p5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76" name="Google Shape;376;p5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377" name="Google Shape;377;p5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Google Shape;378;p5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61900" y="817750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p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45250" y="836500"/>
            <a:ext cx="1644525" cy="1644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5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17200" y="862075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1" name="Google Shape;381;p5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561900" y="2906000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2" name="Google Shape;382;p5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432325" y="2906000"/>
            <a:ext cx="1617500" cy="161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52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24950" y="2906000"/>
            <a:ext cx="1617500" cy="1617500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52"/>
          <p:cNvSpPr/>
          <p:nvPr/>
        </p:nvSpPr>
        <p:spPr>
          <a:xfrm>
            <a:off x="6735375" y="1400575"/>
            <a:ext cx="2221800" cy="2791500"/>
          </a:xfrm>
          <a:prstGeom prst="rect">
            <a:avLst/>
          </a:prstGeom>
          <a:solidFill>
            <a:srgbClr val="E93761">
              <a:alpha val="2917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5" name="Google Shape;385;p52"/>
          <p:cNvSpPr txBox="1"/>
          <p:nvPr/>
        </p:nvSpPr>
        <p:spPr>
          <a:xfrm>
            <a:off x="6548275" y="3499300"/>
            <a:ext cx="2470500" cy="6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Out of a score of 0.0 - 1.0, how confident would you say you are? </a:t>
            </a:r>
            <a:endParaRPr sz="11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(0.0 = not confident, 1.0 = certain)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6" name="Google Shape;386;p52"/>
          <p:cNvSpPr txBox="1"/>
          <p:nvPr/>
        </p:nvSpPr>
        <p:spPr>
          <a:xfrm>
            <a:off x="2149225" y="283000"/>
            <a:ext cx="2183700" cy="4770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Roboto"/>
                <a:ea typeface="Roboto"/>
                <a:cs typeface="Roboto"/>
                <a:sym typeface="Roboto"/>
              </a:rPr>
              <a:t>Training Samples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7" name="Google Shape;387;p52"/>
          <p:cNvSpPr txBox="1"/>
          <p:nvPr>
            <p:ph type="title"/>
          </p:nvPr>
        </p:nvSpPr>
        <p:spPr>
          <a:xfrm>
            <a:off x="6905175" y="1400563"/>
            <a:ext cx="1992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Plupp or Blapp?</a:t>
            </a:r>
            <a:endParaRPr sz="2200"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88" name="Google Shape;388;p52"/>
          <p:cNvSpPr txBox="1"/>
          <p:nvPr/>
        </p:nvSpPr>
        <p:spPr>
          <a:xfrm>
            <a:off x="7194225" y="1015550"/>
            <a:ext cx="1304100" cy="477000"/>
          </a:xfrm>
          <a:prstGeom prst="rect">
            <a:avLst/>
          </a:prstGeom>
          <a:solidFill>
            <a:srgbClr val="E9376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Prediction</a:t>
            </a:r>
            <a:endParaRPr sz="19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89" name="Google Shape;389;p52"/>
          <p:cNvSpPr txBox="1"/>
          <p:nvPr/>
        </p:nvSpPr>
        <p:spPr>
          <a:xfrm>
            <a:off x="593600" y="2525775"/>
            <a:ext cx="10350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Plupp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0" name="Google Shape;390;p52"/>
          <p:cNvSpPr txBox="1"/>
          <p:nvPr/>
        </p:nvSpPr>
        <p:spPr>
          <a:xfrm>
            <a:off x="2800975" y="2493625"/>
            <a:ext cx="1069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Label: Plupp</a:t>
            </a:r>
            <a:endParaRPr sz="11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1" name="Google Shape;391;p52"/>
          <p:cNvSpPr txBox="1"/>
          <p:nvPr/>
        </p:nvSpPr>
        <p:spPr>
          <a:xfrm>
            <a:off x="4930550" y="2493625"/>
            <a:ext cx="10350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Label: Plupp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2" name="Google Shape;392;p52"/>
          <p:cNvSpPr txBox="1"/>
          <p:nvPr/>
        </p:nvSpPr>
        <p:spPr>
          <a:xfrm>
            <a:off x="593600" y="4549725"/>
            <a:ext cx="11136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Blapp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3" name="Google Shape;393;p52"/>
          <p:cNvSpPr txBox="1"/>
          <p:nvPr/>
        </p:nvSpPr>
        <p:spPr>
          <a:xfrm>
            <a:off x="2731325" y="4549725"/>
            <a:ext cx="11136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Label: Blapp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94" name="Google Shape;394;p52"/>
          <p:cNvSpPr txBox="1"/>
          <p:nvPr/>
        </p:nvSpPr>
        <p:spPr>
          <a:xfrm>
            <a:off x="4906727" y="4549725"/>
            <a:ext cx="11136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Label: Blapp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95" name="Google Shape;395;p52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006625" y="1881800"/>
            <a:ext cx="1617500" cy="161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53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401" name="Google Shape;401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01725" y="146400"/>
            <a:ext cx="3754652" cy="205637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54"/>
          <p:cNvSpPr/>
          <p:nvPr/>
        </p:nvSpPr>
        <p:spPr>
          <a:xfrm>
            <a:off x="-6225" y="146400"/>
            <a:ext cx="1989600" cy="1922700"/>
          </a:xfrm>
          <a:prstGeom prst="rect">
            <a:avLst/>
          </a:prstGeom>
          <a:solidFill>
            <a:srgbClr val="40FF00">
              <a:alpha val="24400"/>
            </a:srgbClr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7" name="Google Shape;407;p54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sp>
        <p:nvSpPr>
          <p:cNvPr id="408" name="Google Shape;408;p54"/>
          <p:cNvSpPr txBox="1"/>
          <p:nvPr/>
        </p:nvSpPr>
        <p:spPr>
          <a:xfrm>
            <a:off x="310950" y="1676450"/>
            <a:ext cx="1173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Plupp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09" name="Google Shape;409;p54"/>
          <p:cNvCxnSpPr>
            <a:stCxn id="410" idx="1"/>
            <a:endCxn id="408" idx="3"/>
          </p:cNvCxnSpPr>
          <p:nvPr/>
        </p:nvCxnSpPr>
        <p:spPr>
          <a:xfrm flipH="1">
            <a:off x="1484725" y="1847900"/>
            <a:ext cx="1161300" cy="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11" name="Google Shape;411;p54"/>
          <p:cNvCxnSpPr>
            <a:stCxn id="412" idx="1"/>
            <a:endCxn id="413" idx="3"/>
          </p:cNvCxnSpPr>
          <p:nvPr/>
        </p:nvCxnSpPr>
        <p:spPr>
          <a:xfrm rot="10800000">
            <a:off x="1697125" y="967763"/>
            <a:ext cx="9816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14" name="Google Shape;414;p54"/>
          <p:cNvCxnSpPr>
            <a:stCxn id="415" idx="1"/>
          </p:cNvCxnSpPr>
          <p:nvPr/>
        </p:nvCxnSpPr>
        <p:spPr>
          <a:xfrm flipH="1">
            <a:off x="1868425" y="377250"/>
            <a:ext cx="810300" cy="12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15" name="Google Shape;415;p54"/>
          <p:cNvSpPr txBox="1"/>
          <p:nvPr/>
        </p:nvSpPr>
        <p:spPr>
          <a:xfrm>
            <a:off x="2678725" y="14640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2" name="Google Shape;412;p54"/>
          <p:cNvSpPr txBox="1"/>
          <p:nvPr/>
        </p:nvSpPr>
        <p:spPr>
          <a:xfrm>
            <a:off x="2678725" y="736913"/>
            <a:ext cx="1388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Image Data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0" name="Google Shape;410;p54"/>
          <p:cNvSpPr txBox="1"/>
          <p:nvPr/>
        </p:nvSpPr>
        <p:spPr>
          <a:xfrm>
            <a:off x="2646025" y="161705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Label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13" name="Google Shape;413;p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9888" y="259075"/>
            <a:ext cx="1417375" cy="141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6" name="Google Shape;416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01725" y="146400"/>
            <a:ext cx="3754652" cy="205637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417" name="Google Shape;417;p54"/>
          <p:cNvSpPr/>
          <p:nvPr/>
        </p:nvSpPr>
        <p:spPr>
          <a:xfrm>
            <a:off x="5236300" y="309800"/>
            <a:ext cx="981600" cy="9933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18" name="Google Shape;418;p54"/>
          <p:cNvCxnSpPr>
            <a:stCxn id="417" idx="2"/>
          </p:cNvCxnSpPr>
          <p:nvPr/>
        </p:nvCxnSpPr>
        <p:spPr>
          <a:xfrm flipH="1">
            <a:off x="1988200" y="806450"/>
            <a:ext cx="3248100" cy="327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55"/>
          <p:cNvSpPr/>
          <p:nvPr/>
        </p:nvSpPr>
        <p:spPr>
          <a:xfrm>
            <a:off x="-6225" y="146400"/>
            <a:ext cx="1989600" cy="1922700"/>
          </a:xfrm>
          <a:prstGeom prst="rect">
            <a:avLst/>
          </a:prstGeom>
          <a:solidFill>
            <a:srgbClr val="40FF00">
              <a:alpha val="24400"/>
            </a:srgbClr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4" name="Google Shape;424;p5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sp>
        <p:nvSpPr>
          <p:cNvPr id="425" name="Google Shape;425;p55"/>
          <p:cNvSpPr txBox="1"/>
          <p:nvPr/>
        </p:nvSpPr>
        <p:spPr>
          <a:xfrm>
            <a:off x="310950" y="1676450"/>
            <a:ext cx="1173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Plupp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26" name="Google Shape;426;p55"/>
          <p:cNvCxnSpPr>
            <a:stCxn id="427" idx="1"/>
            <a:endCxn id="425" idx="3"/>
          </p:cNvCxnSpPr>
          <p:nvPr/>
        </p:nvCxnSpPr>
        <p:spPr>
          <a:xfrm flipH="1">
            <a:off x="1484725" y="1847900"/>
            <a:ext cx="1161300" cy="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28" name="Google Shape;428;p55"/>
          <p:cNvCxnSpPr>
            <a:stCxn id="429" idx="1"/>
            <a:endCxn id="430" idx="3"/>
          </p:cNvCxnSpPr>
          <p:nvPr/>
        </p:nvCxnSpPr>
        <p:spPr>
          <a:xfrm rot="10800000">
            <a:off x="1697125" y="967763"/>
            <a:ext cx="9816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31" name="Google Shape;431;p55"/>
          <p:cNvCxnSpPr>
            <a:stCxn id="432" idx="1"/>
          </p:cNvCxnSpPr>
          <p:nvPr/>
        </p:nvCxnSpPr>
        <p:spPr>
          <a:xfrm flipH="1">
            <a:off x="1868425" y="377250"/>
            <a:ext cx="810300" cy="12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32" name="Google Shape;432;p55"/>
          <p:cNvSpPr txBox="1"/>
          <p:nvPr/>
        </p:nvSpPr>
        <p:spPr>
          <a:xfrm>
            <a:off x="2678725" y="14640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9" name="Google Shape;429;p55"/>
          <p:cNvSpPr txBox="1"/>
          <p:nvPr/>
        </p:nvSpPr>
        <p:spPr>
          <a:xfrm>
            <a:off x="2678725" y="736913"/>
            <a:ext cx="1388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Image Data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27" name="Google Shape;427;p55"/>
          <p:cNvSpPr txBox="1"/>
          <p:nvPr/>
        </p:nvSpPr>
        <p:spPr>
          <a:xfrm>
            <a:off x="2646025" y="161705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Label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3" name="Google Shape;433;p55"/>
          <p:cNvSpPr/>
          <p:nvPr/>
        </p:nvSpPr>
        <p:spPr>
          <a:xfrm>
            <a:off x="0" y="3173950"/>
            <a:ext cx="1989600" cy="1922700"/>
          </a:xfrm>
          <a:prstGeom prst="rect">
            <a:avLst/>
          </a:prstGeom>
          <a:solidFill>
            <a:srgbClr val="40FF00">
              <a:alpha val="24400"/>
            </a:srgbClr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4" name="Google Shape;434;p55"/>
          <p:cNvSpPr txBox="1"/>
          <p:nvPr/>
        </p:nvSpPr>
        <p:spPr>
          <a:xfrm>
            <a:off x="398550" y="4730100"/>
            <a:ext cx="1065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Blapp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35" name="Google Shape;435;p55"/>
          <p:cNvCxnSpPr>
            <a:stCxn id="436" idx="1"/>
            <a:endCxn id="434" idx="3"/>
          </p:cNvCxnSpPr>
          <p:nvPr/>
        </p:nvCxnSpPr>
        <p:spPr>
          <a:xfrm rot="10800000">
            <a:off x="1463725" y="4907250"/>
            <a:ext cx="1215600" cy="5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37" name="Google Shape;437;p55"/>
          <p:cNvCxnSpPr>
            <a:stCxn id="438" idx="1"/>
            <a:endCxn id="439" idx="3"/>
          </p:cNvCxnSpPr>
          <p:nvPr/>
        </p:nvCxnSpPr>
        <p:spPr>
          <a:xfrm flipH="1">
            <a:off x="1662850" y="4023450"/>
            <a:ext cx="1022100" cy="5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40" name="Google Shape;440;p55"/>
          <p:cNvCxnSpPr>
            <a:stCxn id="441" idx="1"/>
          </p:cNvCxnSpPr>
          <p:nvPr/>
        </p:nvCxnSpPr>
        <p:spPr>
          <a:xfrm flipH="1">
            <a:off x="1868350" y="3404800"/>
            <a:ext cx="816600" cy="5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41" name="Google Shape;441;p55"/>
          <p:cNvSpPr txBox="1"/>
          <p:nvPr/>
        </p:nvSpPr>
        <p:spPr>
          <a:xfrm>
            <a:off x="2684950" y="317395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8" name="Google Shape;438;p55"/>
          <p:cNvSpPr txBox="1"/>
          <p:nvPr/>
        </p:nvSpPr>
        <p:spPr>
          <a:xfrm>
            <a:off x="2684950" y="3792600"/>
            <a:ext cx="1516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Image Data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36" name="Google Shape;436;p55"/>
          <p:cNvSpPr txBox="1"/>
          <p:nvPr/>
        </p:nvSpPr>
        <p:spPr>
          <a:xfrm>
            <a:off x="2679325" y="468180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Label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30" name="Google Shape;430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9888" y="259075"/>
            <a:ext cx="1417375" cy="141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2" name="Google Shape;442;p5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5500" y="3314775"/>
            <a:ext cx="1417350" cy="141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3" name="Google Shape;443;p5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01725" y="146400"/>
            <a:ext cx="3754652" cy="205637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444" name="Google Shape;444;p55"/>
          <p:cNvSpPr/>
          <p:nvPr/>
        </p:nvSpPr>
        <p:spPr>
          <a:xfrm>
            <a:off x="5236300" y="1209475"/>
            <a:ext cx="981600" cy="9933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45" name="Google Shape;445;p55"/>
          <p:cNvCxnSpPr>
            <a:stCxn id="444" idx="2"/>
            <a:endCxn id="433" idx="0"/>
          </p:cNvCxnSpPr>
          <p:nvPr/>
        </p:nvCxnSpPr>
        <p:spPr>
          <a:xfrm flipH="1">
            <a:off x="994900" y="1706125"/>
            <a:ext cx="4241400" cy="14679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9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56"/>
          <p:cNvSpPr/>
          <p:nvPr/>
        </p:nvSpPr>
        <p:spPr>
          <a:xfrm>
            <a:off x="-6225" y="146400"/>
            <a:ext cx="1989600" cy="1922700"/>
          </a:xfrm>
          <a:prstGeom prst="rect">
            <a:avLst/>
          </a:prstGeom>
          <a:solidFill>
            <a:srgbClr val="40FF00">
              <a:alpha val="24400"/>
            </a:srgbClr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1" name="Google Shape;451;p5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sp>
        <p:nvSpPr>
          <p:cNvPr id="452" name="Google Shape;452;p56"/>
          <p:cNvSpPr txBox="1"/>
          <p:nvPr/>
        </p:nvSpPr>
        <p:spPr>
          <a:xfrm>
            <a:off x="310950" y="1676450"/>
            <a:ext cx="11739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Plupp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53" name="Google Shape;453;p56"/>
          <p:cNvCxnSpPr>
            <a:stCxn id="454" idx="1"/>
            <a:endCxn id="452" idx="3"/>
          </p:cNvCxnSpPr>
          <p:nvPr/>
        </p:nvCxnSpPr>
        <p:spPr>
          <a:xfrm flipH="1">
            <a:off x="1484725" y="1847900"/>
            <a:ext cx="1161300" cy="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55" name="Google Shape;455;p56"/>
          <p:cNvCxnSpPr>
            <a:stCxn id="456" idx="1"/>
            <a:endCxn id="457" idx="3"/>
          </p:cNvCxnSpPr>
          <p:nvPr/>
        </p:nvCxnSpPr>
        <p:spPr>
          <a:xfrm rot="10800000">
            <a:off x="1697125" y="967763"/>
            <a:ext cx="9816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58" name="Google Shape;458;p56"/>
          <p:cNvCxnSpPr>
            <a:stCxn id="459" idx="1"/>
          </p:cNvCxnSpPr>
          <p:nvPr/>
        </p:nvCxnSpPr>
        <p:spPr>
          <a:xfrm flipH="1">
            <a:off x="1868425" y="377250"/>
            <a:ext cx="810300" cy="120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59" name="Google Shape;459;p56"/>
          <p:cNvSpPr txBox="1"/>
          <p:nvPr/>
        </p:nvSpPr>
        <p:spPr>
          <a:xfrm>
            <a:off x="2678725" y="14640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6" name="Google Shape;456;p56"/>
          <p:cNvSpPr txBox="1"/>
          <p:nvPr/>
        </p:nvSpPr>
        <p:spPr>
          <a:xfrm>
            <a:off x="2678725" y="736913"/>
            <a:ext cx="1388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Image Data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54" name="Google Shape;454;p56"/>
          <p:cNvSpPr txBox="1"/>
          <p:nvPr/>
        </p:nvSpPr>
        <p:spPr>
          <a:xfrm>
            <a:off x="2646025" y="161705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Label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0" name="Google Shape;460;p56"/>
          <p:cNvSpPr/>
          <p:nvPr/>
        </p:nvSpPr>
        <p:spPr>
          <a:xfrm>
            <a:off x="0" y="3173950"/>
            <a:ext cx="1989600" cy="1922700"/>
          </a:xfrm>
          <a:prstGeom prst="rect">
            <a:avLst/>
          </a:prstGeom>
          <a:solidFill>
            <a:srgbClr val="40FF00">
              <a:alpha val="24400"/>
            </a:srgbClr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1" name="Google Shape;461;p56"/>
          <p:cNvSpPr txBox="1"/>
          <p:nvPr/>
        </p:nvSpPr>
        <p:spPr>
          <a:xfrm>
            <a:off x="398550" y="4730100"/>
            <a:ext cx="1065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label: Blapp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62" name="Google Shape;462;p56"/>
          <p:cNvCxnSpPr>
            <a:stCxn id="463" idx="1"/>
            <a:endCxn id="461" idx="3"/>
          </p:cNvCxnSpPr>
          <p:nvPr/>
        </p:nvCxnSpPr>
        <p:spPr>
          <a:xfrm rot="10800000">
            <a:off x="1463725" y="4907250"/>
            <a:ext cx="1215600" cy="5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64" name="Google Shape;464;p56"/>
          <p:cNvCxnSpPr>
            <a:stCxn id="465" idx="1"/>
            <a:endCxn id="466" idx="3"/>
          </p:cNvCxnSpPr>
          <p:nvPr/>
        </p:nvCxnSpPr>
        <p:spPr>
          <a:xfrm flipH="1">
            <a:off x="1662850" y="4023450"/>
            <a:ext cx="1022100" cy="5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67" name="Google Shape;467;p56"/>
          <p:cNvCxnSpPr>
            <a:stCxn id="468" idx="1"/>
          </p:cNvCxnSpPr>
          <p:nvPr/>
        </p:nvCxnSpPr>
        <p:spPr>
          <a:xfrm flipH="1">
            <a:off x="1868350" y="3404800"/>
            <a:ext cx="816600" cy="54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68" name="Google Shape;468;p56"/>
          <p:cNvSpPr txBox="1"/>
          <p:nvPr/>
        </p:nvSpPr>
        <p:spPr>
          <a:xfrm>
            <a:off x="2684950" y="317395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Sample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5" name="Google Shape;465;p56"/>
          <p:cNvSpPr txBox="1"/>
          <p:nvPr/>
        </p:nvSpPr>
        <p:spPr>
          <a:xfrm>
            <a:off x="2684950" y="3792600"/>
            <a:ext cx="1516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Image Data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63" name="Google Shape;463;p56"/>
          <p:cNvSpPr txBox="1"/>
          <p:nvPr/>
        </p:nvSpPr>
        <p:spPr>
          <a:xfrm>
            <a:off x="2679325" y="4681800"/>
            <a:ext cx="1065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Label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457" name="Google Shape;457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9888" y="259075"/>
            <a:ext cx="1417375" cy="141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9" name="Google Shape;469;p5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5500" y="3314775"/>
            <a:ext cx="1417350" cy="141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0" name="Google Shape;470;p5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01725" y="146400"/>
            <a:ext cx="3754652" cy="205637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471" name="Google Shape;471;p56"/>
          <p:cNvSpPr/>
          <p:nvPr/>
        </p:nvSpPr>
        <p:spPr>
          <a:xfrm>
            <a:off x="8040050" y="677953"/>
            <a:ext cx="981600" cy="11757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72" name="Google Shape;472;p56"/>
          <p:cNvCxnSpPr>
            <a:stCxn id="471" idx="4"/>
            <a:endCxn id="473" idx="0"/>
          </p:cNvCxnSpPr>
          <p:nvPr/>
        </p:nvCxnSpPr>
        <p:spPr>
          <a:xfrm flipH="1">
            <a:off x="8033150" y="1853653"/>
            <a:ext cx="497700" cy="74970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73" name="Google Shape;473;p56"/>
          <p:cNvSpPr/>
          <p:nvPr/>
        </p:nvSpPr>
        <p:spPr>
          <a:xfrm>
            <a:off x="6922200" y="2603400"/>
            <a:ext cx="2221800" cy="2540100"/>
          </a:xfrm>
          <a:prstGeom prst="rect">
            <a:avLst/>
          </a:prstGeom>
          <a:solidFill>
            <a:srgbClr val="E93761">
              <a:alpha val="29170"/>
            </a:srgbClr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4" name="Google Shape;474;p56"/>
          <p:cNvSpPr txBox="1"/>
          <p:nvPr/>
        </p:nvSpPr>
        <p:spPr>
          <a:xfrm>
            <a:off x="7452900" y="4172000"/>
            <a:ext cx="1388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Predicted Class: 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Blapp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5" name="Google Shape;475;p56"/>
          <p:cNvSpPr txBox="1"/>
          <p:nvPr/>
        </p:nvSpPr>
        <p:spPr>
          <a:xfrm>
            <a:off x="7452900" y="4691513"/>
            <a:ext cx="13152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Roboto"/>
                <a:ea typeface="Roboto"/>
                <a:cs typeface="Roboto"/>
                <a:sym typeface="Roboto"/>
              </a:rPr>
              <a:t>Confidence: 0.84</a:t>
            </a:r>
            <a:endParaRPr sz="1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6" name="Google Shape;476;p56"/>
          <p:cNvSpPr txBox="1"/>
          <p:nvPr/>
        </p:nvSpPr>
        <p:spPr>
          <a:xfrm>
            <a:off x="5273700" y="2726600"/>
            <a:ext cx="1267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Prediction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7" name="Google Shape;477;p56"/>
          <p:cNvSpPr txBox="1"/>
          <p:nvPr/>
        </p:nvSpPr>
        <p:spPr>
          <a:xfrm>
            <a:off x="4751688" y="4202750"/>
            <a:ext cx="1789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Predicted Class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78" name="Google Shape;478;p56"/>
          <p:cNvSpPr txBox="1"/>
          <p:nvPr/>
        </p:nvSpPr>
        <p:spPr>
          <a:xfrm>
            <a:off x="4567025" y="4637675"/>
            <a:ext cx="1989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Confidence Score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79" name="Google Shape;479;p56"/>
          <p:cNvCxnSpPr>
            <a:stCxn id="476" idx="3"/>
          </p:cNvCxnSpPr>
          <p:nvPr/>
        </p:nvCxnSpPr>
        <p:spPr>
          <a:xfrm flipH="1" rot="10800000">
            <a:off x="6541500" y="2956850"/>
            <a:ext cx="384900" cy="6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80" name="Google Shape;480;p56"/>
          <p:cNvCxnSpPr>
            <a:stCxn id="477" idx="3"/>
            <a:endCxn id="474" idx="1"/>
          </p:cNvCxnSpPr>
          <p:nvPr/>
        </p:nvCxnSpPr>
        <p:spPr>
          <a:xfrm>
            <a:off x="6541488" y="4433600"/>
            <a:ext cx="9114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481" name="Google Shape;481;p56"/>
          <p:cNvCxnSpPr>
            <a:stCxn id="478" idx="3"/>
            <a:endCxn id="475" idx="1"/>
          </p:cNvCxnSpPr>
          <p:nvPr/>
        </p:nvCxnSpPr>
        <p:spPr>
          <a:xfrm>
            <a:off x="6556625" y="4868525"/>
            <a:ext cx="8964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482" name="Google Shape;482;p56"/>
          <p:cNvSpPr txBox="1"/>
          <p:nvPr/>
        </p:nvSpPr>
        <p:spPr>
          <a:xfrm>
            <a:off x="5168225" y="3263213"/>
            <a:ext cx="1388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Image Data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483" name="Google Shape;483;p56"/>
          <p:cNvCxnSpPr>
            <a:stCxn id="482" idx="3"/>
            <a:endCxn id="484" idx="1"/>
          </p:cNvCxnSpPr>
          <p:nvPr/>
        </p:nvCxnSpPr>
        <p:spPr>
          <a:xfrm>
            <a:off x="6556625" y="3494063"/>
            <a:ext cx="8817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484" name="Google Shape;484;p5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438425" y="2785400"/>
            <a:ext cx="1417350" cy="141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8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5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490" name="Google Shape;490;p57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 1 - 3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491" name="Google Shape;491;p5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p58"/>
          <p:cNvSpPr txBox="1"/>
          <p:nvPr>
            <p:ph type="title"/>
          </p:nvPr>
        </p:nvSpPr>
        <p:spPr>
          <a:xfrm>
            <a:off x="311700" y="445025"/>
            <a:ext cx="23889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Classification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97" name="Google Shape;497;p58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Data is important!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</a:t>
            </a:r>
            <a:r>
              <a:rPr b="1" lang="en">
                <a:solidFill>
                  <a:srgbClr val="E93761"/>
                </a:solidFill>
              </a:rPr>
              <a:t>GIGO</a:t>
            </a:r>
            <a:r>
              <a:rPr lang="en"/>
              <a:t> principle: Garbage In, Garbage Out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system will only learn based on the samples you give it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It may learn the wrong thing if: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You give it samples with the </a:t>
            </a:r>
            <a:r>
              <a:rPr b="1" lang="en">
                <a:solidFill>
                  <a:srgbClr val="25326F"/>
                </a:solidFill>
              </a:rPr>
              <a:t>wrong labels</a:t>
            </a:r>
            <a:endParaRPr b="1">
              <a:solidFill>
                <a:srgbClr val="25326F"/>
              </a:solidFill>
            </a:endParaRPr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You </a:t>
            </a:r>
            <a:r>
              <a:rPr b="1" lang="en">
                <a:solidFill>
                  <a:schemeClr val="accent4"/>
                </a:solidFill>
              </a:rPr>
              <a:t>don’t give it enough samples</a:t>
            </a:r>
            <a:endParaRPr b="1">
              <a:solidFill>
                <a:schemeClr val="accent4"/>
              </a:solidFill>
            </a:endParaRPr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498" name="Google Shape;498;p5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499" name="Google Shape;499;p5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00" name="Google Shape;500;p58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501" name="Google Shape;501;p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07450" y="3701750"/>
            <a:ext cx="975075" cy="975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2" name="Google Shape;502;p5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34650" y="3701750"/>
            <a:ext cx="975075" cy="975075"/>
          </a:xfrm>
          <a:prstGeom prst="rect">
            <a:avLst/>
          </a:prstGeom>
          <a:noFill/>
          <a:ln>
            <a:noFill/>
          </a:ln>
        </p:spPr>
      </p:pic>
      <p:sp>
        <p:nvSpPr>
          <p:cNvPr id="503" name="Google Shape;503;p58"/>
          <p:cNvSpPr/>
          <p:nvPr/>
        </p:nvSpPr>
        <p:spPr>
          <a:xfrm>
            <a:off x="3229875" y="4087350"/>
            <a:ext cx="627300" cy="3138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E93761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04" name="Google Shape;504;p58"/>
          <p:cNvSpPr/>
          <p:nvPr/>
        </p:nvSpPr>
        <p:spPr>
          <a:xfrm>
            <a:off x="5491000" y="4087350"/>
            <a:ext cx="627300" cy="3138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E93761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05" name="Google Shape;505;p5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87388" y="3580425"/>
            <a:ext cx="1327651" cy="13276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6" name="Google Shape;506;p58"/>
          <p:cNvGrpSpPr/>
          <p:nvPr/>
        </p:nvGrpSpPr>
        <p:grpSpPr>
          <a:xfrm>
            <a:off x="8329325" y="0"/>
            <a:ext cx="764100" cy="1042650"/>
            <a:chOff x="7362925" y="28900"/>
            <a:chExt cx="764100" cy="1042650"/>
          </a:xfrm>
        </p:grpSpPr>
        <p:pic>
          <p:nvPicPr>
            <p:cNvPr id="507" name="Google Shape;507;p58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7362925" y="240050"/>
              <a:ext cx="764100" cy="69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08" name="Google Shape;508;p58"/>
            <p:cNvSpPr txBox="1"/>
            <p:nvPr/>
          </p:nvSpPr>
          <p:spPr>
            <a:xfrm>
              <a:off x="7362925" y="2890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Play Video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09" name="Google Shape;509;p58"/>
            <p:cNvSpPr txBox="1"/>
            <p:nvPr/>
          </p:nvSpPr>
          <p:spPr>
            <a:xfrm>
              <a:off x="7362925" y="8603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700">
                  <a:latin typeface="Roboto"/>
                  <a:ea typeface="Roboto"/>
                  <a:cs typeface="Roboto"/>
                  <a:sym typeface="Roboto"/>
                </a:rPr>
                <a:t>Slide 33 - 38</a:t>
              </a:r>
              <a:endParaRPr b="1" sz="7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10" name="Google Shape;510;p58"/>
            <p:cNvSpPr txBox="1"/>
            <p:nvPr/>
          </p:nvSpPr>
          <p:spPr>
            <a:xfrm>
              <a:off x="7362925" y="582450"/>
              <a:ext cx="764100" cy="211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3</a:t>
              </a:r>
              <a:r>
                <a:rPr lang="en" sz="700">
                  <a:solidFill>
                    <a:srgbClr val="FFFFFF"/>
                  </a:solidFill>
                  <a:latin typeface="Roboto"/>
                  <a:ea typeface="Roboto"/>
                  <a:cs typeface="Roboto"/>
                  <a:sym typeface="Roboto"/>
                </a:rPr>
                <a:t>:13 min</a:t>
              </a:r>
              <a:endParaRPr sz="7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511" name="Google Shape;511;p58">
            <a:hlinkClick r:id="rId7"/>
          </p:cNvPr>
          <p:cNvSpPr/>
          <p:nvPr/>
        </p:nvSpPr>
        <p:spPr>
          <a:xfrm>
            <a:off x="8289575" y="74400"/>
            <a:ext cx="843600" cy="96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"/>
                                        <p:tgtEl>
                                          <p:spTgt spid="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5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Maths textbook analogy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17" name="Google Shape;517;p59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Think about when you are doing math exercises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 see a problem in the maths textbook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 have a go at it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 </a:t>
            </a:r>
            <a:r>
              <a:rPr b="1" lang="en"/>
              <a:t>check</a:t>
            </a:r>
            <a:r>
              <a:rPr lang="en"/>
              <a:t> your answers (at the back of the book) - or your teacher tells you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If you got it right, you confirm your understanding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If you got it wrong, you adjust your understanding as required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 more problems you do, the more your understanding improves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At the end of the unit, your teacher gives you a “test” - with no answers!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518" name="Google Shape;518;p5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19" name="Google Shape;519;p5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20" name="Google Shape;520;p59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521" name="Google Shape;521;p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73850" y="394750"/>
            <a:ext cx="1687475" cy="168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6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Maths textbook analogy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27" name="Google Shape;527;p60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 use the answers at the end of the book (</a:t>
            </a:r>
            <a:r>
              <a:rPr b="1" lang="en">
                <a:solidFill>
                  <a:srgbClr val="E93761"/>
                </a:solidFill>
              </a:rPr>
              <a:t>labels</a:t>
            </a:r>
            <a:r>
              <a:rPr lang="en"/>
              <a:t>) to better improve your understanding (</a:t>
            </a:r>
            <a:r>
              <a:rPr b="1" lang="en">
                <a:solidFill>
                  <a:srgbClr val="0C2A4A"/>
                </a:solidFill>
              </a:rPr>
              <a:t>model</a:t>
            </a:r>
            <a:r>
              <a:rPr lang="en"/>
              <a:t>) of how to solve the problem (</a:t>
            </a:r>
            <a:r>
              <a:rPr b="1" lang="en">
                <a:solidFill>
                  <a:srgbClr val="9900FF"/>
                </a:solidFill>
              </a:rPr>
              <a:t>prediction</a:t>
            </a:r>
            <a:r>
              <a:rPr lang="en"/>
              <a:t>)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Imagine if the answers at the end of the book were wrong…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For example, the + sign was interpreted as subtraction instead of addition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might </a:t>
            </a:r>
            <a:r>
              <a:rPr lang="en"/>
              <a:t>happen?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528" name="Google Shape;528;p60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29" name="Google Shape;529;p60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30" name="Google Shape;530;p60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6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Maths textbook analogy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6" name="Google Shape;536;p61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 use the answers at the end of the book (</a:t>
            </a:r>
            <a:r>
              <a:rPr b="1" lang="en">
                <a:solidFill>
                  <a:srgbClr val="E93761"/>
                </a:solidFill>
              </a:rPr>
              <a:t>labels</a:t>
            </a:r>
            <a:r>
              <a:rPr lang="en"/>
              <a:t>) to better improve your understanding (</a:t>
            </a:r>
            <a:r>
              <a:rPr b="1" lang="en">
                <a:solidFill>
                  <a:srgbClr val="0C2A4A"/>
                </a:solidFill>
              </a:rPr>
              <a:t>model</a:t>
            </a:r>
            <a:r>
              <a:rPr lang="en"/>
              <a:t>) of how to solve the problem (</a:t>
            </a:r>
            <a:r>
              <a:rPr b="1" lang="en">
                <a:solidFill>
                  <a:srgbClr val="9900FF"/>
                </a:solidFill>
              </a:rPr>
              <a:t>prediction</a:t>
            </a:r>
            <a:r>
              <a:rPr lang="en"/>
              <a:t>)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Imagine if the answers at the end of the book were wrong…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For example, the + sign was interpreted as subtraction instead of addition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might happen?</a:t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537" name="Google Shape;537;p6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8" name="Google Shape;538;p61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39" name="Google Shape;539;p61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540" name="Google Shape;540;p6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9596" y="3113550"/>
            <a:ext cx="1590350" cy="1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4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p6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Maths textbook analogy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46" name="Google Shape;546;p62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 use the answers at the end of the book (</a:t>
            </a:r>
            <a:r>
              <a:rPr b="1" lang="en">
                <a:solidFill>
                  <a:srgbClr val="E93761"/>
                </a:solidFill>
              </a:rPr>
              <a:t>labels</a:t>
            </a:r>
            <a:r>
              <a:rPr lang="en"/>
              <a:t>) to better improve your understanding (</a:t>
            </a:r>
            <a:r>
              <a:rPr b="1" lang="en">
                <a:solidFill>
                  <a:srgbClr val="0C2A4A"/>
                </a:solidFill>
              </a:rPr>
              <a:t>model</a:t>
            </a:r>
            <a:r>
              <a:rPr lang="en"/>
              <a:t>) of how to solve the problem (</a:t>
            </a:r>
            <a:r>
              <a:rPr b="1" lang="en">
                <a:solidFill>
                  <a:srgbClr val="9900FF"/>
                </a:solidFill>
              </a:rPr>
              <a:t>prediction</a:t>
            </a:r>
            <a:r>
              <a:rPr lang="en"/>
              <a:t>)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Imagine if the answers at the end of the book were wrong…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For example, the + sign was interpreted as subtraction instead of addition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might happen?</a:t>
            </a:r>
            <a:endParaRPr/>
          </a:p>
          <a:p>
            <a:pPr indent="-32385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</a:pPr>
            <a:r>
              <a:rPr lang="en" sz="1500"/>
              <a:t>When you check your answers and see that they are wrong… you might realise that the way to get the correct answer is to interpret the sign + as subtraction</a:t>
            </a:r>
            <a:endParaRPr sz="1500"/>
          </a:p>
          <a:p>
            <a:pPr indent="-32385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</a:pPr>
            <a:r>
              <a:rPr lang="en" sz="1500"/>
              <a:t>And you’ll begin to learn that + means subtraction, which is the wrong thing</a:t>
            </a:r>
            <a:endParaRPr sz="1500"/>
          </a:p>
          <a:p>
            <a:pPr indent="-32385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</a:pPr>
            <a:r>
              <a:rPr lang="en" sz="1500"/>
              <a:t>Once again, data is important! GIGO</a:t>
            </a:r>
            <a:endParaRPr sz="1500"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547" name="Google Shape;547;p6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48" name="Google Shape;548;p6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49" name="Google Shape;549;p62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3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6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Classes</a:t>
            </a:r>
            <a:endParaRPr/>
          </a:p>
        </p:txBody>
      </p:sp>
      <p:sp>
        <p:nvSpPr>
          <p:cNvPr id="555" name="Google Shape;555;p6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So far, we’ve only considered classifications involving </a:t>
            </a:r>
            <a:r>
              <a:rPr b="1" lang="en">
                <a:solidFill>
                  <a:srgbClr val="E93761"/>
                </a:solidFill>
              </a:rPr>
              <a:t>2 classes</a:t>
            </a:r>
            <a:r>
              <a:rPr lang="en"/>
              <a:t> (e.g. dogs vs cats, blapp vs plupp)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But classifiers can work with </a:t>
            </a:r>
            <a:r>
              <a:rPr b="1" lang="en">
                <a:solidFill>
                  <a:srgbClr val="9900FF"/>
                </a:solidFill>
              </a:rPr>
              <a:t>many, many more classes</a:t>
            </a:r>
            <a:r>
              <a:rPr lang="en"/>
              <a:t>!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However, building classifiers with more classes also means: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b="1" lang="en"/>
              <a:t>More data</a:t>
            </a:r>
            <a:r>
              <a:rPr lang="en"/>
              <a:t> is required to train / learn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It will </a:t>
            </a:r>
            <a:r>
              <a:rPr b="1" lang="en"/>
              <a:t>take longer</a:t>
            </a:r>
            <a:r>
              <a:rPr lang="en"/>
              <a:t> to train / learn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It might </a:t>
            </a:r>
            <a:r>
              <a:rPr b="1" lang="en"/>
              <a:t>not be as accurate</a:t>
            </a:r>
            <a:r>
              <a:rPr lang="en"/>
              <a:t> as classifiers with fewer classes to choose from 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6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561" name="Google Shape;561;p64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 4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562" name="Google Shape;562;p6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6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7" name="Google Shape;567;p6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Generative AI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68" name="Google Shape;568;p65"/>
          <p:cNvSpPr txBox="1"/>
          <p:nvPr>
            <p:ph idx="1" type="body"/>
          </p:nvPr>
        </p:nvSpPr>
        <p:spPr>
          <a:xfrm>
            <a:off x="311700" y="1152475"/>
            <a:ext cx="8520600" cy="382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You may have also heard of “</a:t>
            </a:r>
            <a:r>
              <a:rPr b="1" lang="en">
                <a:solidFill>
                  <a:srgbClr val="E93761"/>
                </a:solidFill>
              </a:rPr>
              <a:t>Generative AI</a:t>
            </a:r>
            <a:r>
              <a:rPr lang="en"/>
              <a:t>” systems.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E.g. ChatGPT, DALL.E, Midjourney, Gemini, Claude, Stable Diffusion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These systems are based on, and extend upon, prediction systems to produce new works of text, art, music etc. 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We’ll discuss this further in the next lesson.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91440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569" name="Google Shape;569;p65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70" name="Google Shape;570;p6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71" name="Google Shape;571;p65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5" name="Shape 5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6" name="Google Shape;576;p6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sp>
        <p:nvSpPr>
          <p:cNvPr id="577" name="Google Shape;577;p66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 5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578" name="Google Shape;578;p6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p6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84" name="Google Shape;584;p6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should now be able to: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pattern-based AI works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the difference between AI and Machine Learning (ML)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classification as a form of machine learning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Identify terms in data used to train a classifer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the importance of data in ML</a:t>
            </a:r>
            <a:endParaRPr/>
          </a:p>
          <a:p>
            <a:pPr indent="-342900" lvl="0" marL="9144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Build your own classifier online!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585" name="Google Shape;585;p6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86" name="Google Shape;586;p6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87" name="Google Shape;587;p67"/>
          <p:cNvPicPr preferRelativeResize="0"/>
          <p:nvPr/>
        </p:nvPicPr>
        <p:blipFill rotWithShape="1">
          <a:blip r:embed="rId3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8" name="Google Shape;588;p6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88625" y="512100"/>
            <a:ext cx="1287800" cy="1287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2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68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4" name="Google Shape;594;p6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95" name="Google Shape;595;p68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the CS in Schools team.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400"/>
              <a:t>Images all taken from 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flaticon</a:t>
            </a:r>
            <a:r>
              <a:rPr lang="en" sz="1000"/>
              <a:t>.</a:t>
            </a:r>
            <a:endParaRPr sz="1000"/>
          </a:p>
        </p:txBody>
      </p:sp>
      <p:sp>
        <p:nvSpPr>
          <p:cNvPr id="596" name="Google Shape;596;p68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97" name="Google Shape;597;p6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598" name="Google Shape;598;p68"/>
          <p:cNvPicPr preferRelativeResize="0"/>
          <p:nvPr/>
        </p:nvPicPr>
        <p:blipFill rotWithShape="1">
          <a:blip r:embed="rId6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