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Francois One"/>
      <p:regular r:id="rId53"/>
    </p:embeddedFont>
    <p:embeddedFont>
      <p:font typeface="Roboto Mono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FrancoisOne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5.xml"/><Relationship Id="rId55" Type="http://schemas.openxmlformats.org/officeDocument/2006/relationships/font" Target="fonts/RobotoMono-bold.fntdata"/><Relationship Id="rId10" Type="http://schemas.openxmlformats.org/officeDocument/2006/relationships/slide" Target="slides/slide4.xml"/><Relationship Id="rId54" Type="http://schemas.openxmlformats.org/officeDocument/2006/relationships/font" Target="fonts/RobotoMono-regular.fntdata"/><Relationship Id="rId13" Type="http://schemas.openxmlformats.org/officeDocument/2006/relationships/slide" Target="slides/slide7.xml"/><Relationship Id="rId57" Type="http://schemas.openxmlformats.org/officeDocument/2006/relationships/font" Target="fonts/RobotoMono-boldItalic.fntdata"/><Relationship Id="rId12" Type="http://schemas.openxmlformats.org/officeDocument/2006/relationships/slide" Target="slides/slide6.xml"/><Relationship Id="rId56" Type="http://schemas.openxmlformats.org/officeDocument/2006/relationships/font" Target="fonts/RobotoMon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3442e323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3442e323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3442e32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3442e32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442e323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3442e323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442e323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3442e323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3442e323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3442e323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3442e323e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3442e323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3442e323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3442e323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207acd9e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207acd9e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3442e323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f3442e323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3442e323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3442e323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07acd9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07acd9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To permanently store data, to allow data to be stored and retrieved efficiently, to provide security to your data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3442e323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3442e323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3442e323e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f3442e323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3442e323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3442e323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3442e323e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f3442e323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3442e323e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f3442e323e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3442e323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f3442e323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75a18396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f75a18396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3442e323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3442e323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3442e323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f3442e323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3442e323e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f3442e323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3442e323e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f3442e323e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3442e323e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f3442e323e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3442e323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f3442e323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3442e323e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f3442e323e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f3442e323e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f3442e323e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3442e323e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3442e323e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f3442e323e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f3442e323e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f3442e323e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f3442e323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f3442e323e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f3442e323e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f3442e323e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f3442e323e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3442e32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3442e32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f3442e323e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f3442e323e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f3442e323e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f3442e323e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49a92c0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49a92c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de0f9cb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de0f9c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Could we use multiple variables? Could we use a list? Is there a better way?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207acd9e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207acd9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75a1839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75a1839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3442e323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3442e323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3442e323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3442e323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hyperlink" Target="https://year9.io/web-apps/7w" TargetMode="External"/><Relationship Id="rId6" Type="http://schemas.openxmlformats.org/officeDocument/2006/relationships/hyperlink" Target="https://year9.io/web-apps/7w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azborrpvkkzx5xah.anvil.app/PTPGGNSFSG7O6J25PXY34R2U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an6yzuyp52skndbk.anvil.app/WQ4LIH6U66EAGF3SVOZTJN6C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year9.io/web-apps/project2" TargetMode="External"/><Relationship Id="rId4" Type="http://schemas.openxmlformats.org/officeDocument/2006/relationships/hyperlink" Target="https://year9.io/web-apps/project2R" TargetMode="External"/><Relationship Id="rId5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hyperlink" Target="https://year9.io/web-apps/7w2" TargetMode="External"/><Relationship Id="rId5" Type="http://schemas.openxmlformats.org/officeDocument/2006/relationships/hyperlink" Target="https://year9.io/web-apps/7w2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7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Dictionaries and Getting Data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15" name="Google Shape;215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16" name="Google Shape;216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17" name="Google Shape;217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34"/>
          <p:cNvSpPr txBox="1"/>
          <p:nvPr/>
        </p:nvSpPr>
        <p:spPr>
          <a:xfrm>
            <a:off x="311700" y="1388350"/>
            <a:ext cx="81180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Python, there is a data structure called a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dictionary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Just like a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traditional dictionary, it allows you to lookup the meaning of a word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Let’s say someone gives you the word “</a:t>
            </a:r>
            <a:r>
              <a:rPr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cheese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”, how would you find out what this means?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25" name="Google Shape;225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6" name="Google Shape;226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7" name="Google Shape;227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" y="578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/>
          <p:nvPr/>
        </p:nvSpPr>
        <p:spPr>
          <a:xfrm>
            <a:off x="2776425" y="1575075"/>
            <a:ext cx="1860000" cy="2339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cheese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a delicious food.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milk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- a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nutritious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liquid.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apple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one a day will keep the doctor away!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5819825" y="1147575"/>
            <a:ext cx="2874300" cy="738900"/>
          </a:xfrm>
          <a:prstGeom prst="rect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First, you would search for the word.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2829825" y="1655175"/>
            <a:ext cx="631800" cy="2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2" name="Google Shape;232;p35"/>
          <p:cNvCxnSpPr>
            <a:stCxn id="230" idx="1"/>
            <a:endCxn id="231" idx="3"/>
          </p:cNvCxnSpPr>
          <p:nvPr/>
        </p:nvCxnSpPr>
        <p:spPr>
          <a:xfrm flipH="1">
            <a:off x="3461525" y="1517025"/>
            <a:ext cx="2358300" cy="253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9" name="Google Shape;239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0" name="Google Shape;240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41" name="Google Shape;241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2" name="Google Shape;2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" y="578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2776425" y="1575075"/>
            <a:ext cx="1860000" cy="2339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cheese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a delicious food.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milk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- a nutritious liquid.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apple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one a day will keep the doctor away!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5819825" y="1147575"/>
            <a:ext cx="2874300" cy="738900"/>
          </a:xfrm>
          <a:prstGeom prst="rect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Then, you move 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across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 and read the definition.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3550625" y="1655175"/>
            <a:ext cx="925500" cy="2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36"/>
          <p:cNvCxnSpPr>
            <a:stCxn id="244" idx="1"/>
            <a:endCxn id="245" idx="3"/>
          </p:cNvCxnSpPr>
          <p:nvPr/>
        </p:nvCxnSpPr>
        <p:spPr>
          <a:xfrm flipH="1">
            <a:off x="4476125" y="1517025"/>
            <a:ext cx="1343700" cy="253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36"/>
          <p:cNvSpPr/>
          <p:nvPr/>
        </p:nvSpPr>
        <p:spPr>
          <a:xfrm>
            <a:off x="2830925" y="1886475"/>
            <a:ext cx="470400" cy="2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54" name="Google Shape;254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55" name="Google Shape;255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6" name="Google Shape;256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7"/>
          <p:cNvSpPr txBox="1"/>
          <p:nvPr/>
        </p:nvSpPr>
        <p:spPr>
          <a:xfrm>
            <a:off x="311700" y="1388350"/>
            <a:ext cx="81180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you make a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dictionary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Python, you can “define” whatever you like, however you like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These are called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key/value pairs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Taking our ice cream flavours example, the dictionary would look like this...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64" name="Google Shape;264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5" name="Google Shape;265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6" name="Google Shape;266;p3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" y="578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2776425" y="1575075"/>
            <a:ext cx="1860000" cy="2339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chocolate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strawberry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vanilla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5819825" y="1147575"/>
            <a:ext cx="2874300" cy="738900"/>
          </a:xfrm>
          <a:prstGeom prst="rect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Each flavour is paired with its amount of votes.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76" name="Google Shape;276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77" name="Google Shape;277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78" name="Google Shape;278;p3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" y="578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>
            <a:off x="2776425" y="1575075"/>
            <a:ext cx="1860000" cy="2339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chocolate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strawberry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vanilla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5864300" y="1794075"/>
            <a:ext cx="2874300" cy="1293000"/>
          </a:xfrm>
          <a:prstGeom prst="rect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So, if we need the amount of votes for </a:t>
            </a:r>
            <a:r>
              <a:rPr b="1" lang="en-GB" sz="1800">
                <a:latin typeface="Roboto"/>
                <a:ea typeface="Roboto"/>
                <a:cs typeface="Roboto"/>
                <a:sym typeface="Roboto"/>
              </a:rPr>
              <a:t>chocolate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, we can look for the word, also known as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</a:t>
            </a: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9"/>
          <p:cNvSpPr/>
          <p:nvPr/>
        </p:nvSpPr>
        <p:spPr>
          <a:xfrm>
            <a:off x="2829800" y="1672975"/>
            <a:ext cx="836400" cy="2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39"/>
          <p:cNvCxnSpPr>
            <a:stCxn id="281" idx="1"/>
            <a:endCxn id="282" idx="3"/>
          </p:cNvCxnSpPr>
          <p:nvPr/>
        </p:nvCxnSpPr>
        <p:spPr>
          <a:xfrm rot="10800000">
            <a:off x="3666200" y="1788675"/>
            <a:ext cx="2198100" cy="65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Introducing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90" name="Google Shape;290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91" name="Google Shape;291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92" name="Google Shape;292;p4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" name="Google Shape;29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75" y="57850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/>
        </p:nvSpPr>
        <p:spPr>
          <a:xfrm>
            <a:off x="2776425" y="1575075"/>
            <a:ext cx="1860000" cy="2339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chocolate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strawberry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oboto"/>
                <a:ea typeface="Roboto"/>
                <a:cs typeface="Roboto"/>
                <a:sym typeface="Roboto"/>
              </a:rPr>
              <a:t>vanilla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 - 3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5864300" y="1794075"/>
            <a:ext cx="2874300" cy="1015800"/>
          </a:xfrm>
          <a:prstGeom prst="rect">
            <a:avLst/>
          </a:prstGeom>
          <a:noFill/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...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hen read 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across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 and find 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 definition, known as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value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0"/>
          <p:cNvSpPr/>
          <p:nvPr/>
        </p:nvSpPr>
        <p:spPr>
          <a:xfrm>
            <a:off x="3746400" y="1664075"/>
            <a:ext cx="213600" cy="231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7" name="Google Shape;297;p40"/>
          <p:cNvCxnSpPr>
            <a:stCxn id="295" idx="1"/>
            <a:endCxn id="296" idx="3"/>
          </p:cNvCxnSpPr>
          <p:nvPr/>
        </p:nvCxnSpPr>
        <p:spPr>
          <a:xfrm rot="10800000">
            <a:off x="3959900" y="1779675"/>
            <a:ext cx="1904400" cy="52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Defining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311700" y="1388350"/>
            <a:ext cx="81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icecream dictionary is created in Python with the following code: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282975" y="2571750"/>
            <a:ext cx="85836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1"/>
          <p:cNvSpPr txBox="1"/>
          <p:nvPr/>
        </p:nvSpPr>
        <p:spPr>
          <a:xfrm>
            <a:off x="282975" y="2635075"/>
            <a:ext cx="8583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Defining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311700" y="1388350"/>
            <a:ext cx="81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First, we name the dictionary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282975" y="2571750"/>
            <a:ext cx="85836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2"/>
          <p:cNvSpPr txBox="1"/>
          <p:nvPr/>
        </p:nvSpPr>
        <p:spPr>
          <a:xfrm>
            <a:off x="282975" y="2635075"/>
            <a:ext cx="8583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1067850" y="2669625"/>
            <a:ext cx="11925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Defining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311700" y="1388350"/>
            <a:ext cx="8118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Then, we assign it with “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key/value pairs are then contained within curly braces </a:t>
            </a:r>
            <a:r>
              <a:rPr b="1"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{ }</a:t>
            </a:r>
            <a:endParaRPr b="1"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p43"/>
          <p:cNvSpPr/>
          <p:nvPr/>
        </p:nvSpPr>
        <p:spPr>
          <a:xfrm>
            <a:off x="282975" y="2571750"/>
            <a:ext cx="85836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282975" y="2635075"/>
            <a:ext cx="8583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2314800" y="2669625"/>
            <a:ext cx="2214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/>
          <p:nvPr/>
        </p:nvSpPr>
        <p:spPr>
          <a:xfrm>
            <a:off x="2590650" y="2669625"/>
            <a:ext cx="2214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311700" y="1152475"/>
            <a:ext cx="8700900" cy="16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What is the purpose of a database</a:t>
            </a:r>
            <a:r>
              <a:rPr lang="en-GB" sz="1600"/>
              <a:t>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9" name="Google Shape;119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Defining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311700" y="1388350"/>
            <a:ext cx="811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key/value pairs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are defined using the format: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○"/>
            </a:pP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“key”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value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Values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can be any data type you like - integers, strings, lists...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282975" y="2571750"/>
            <a:ext cx="85836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4"/>
          <p:cNvSpPr txBox="1"/>
          <p:nvPr/>
        </p:nvSpPr>
        <p:spPr>
          <a:xfrm>
            <a:off x="282975" y="2635075"/>
            <a:ext cx="8583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1656300" y="2981075"/>
            <a:ext cx="19299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Defining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43" name="Google Shape;343;p4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311700" y="1388350"/>
            <a:ext cx="811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Just like with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lists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all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key/value pairs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separated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by a comma “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NOTE: you don’t need a comma between the last item and the last curly brace!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282975" y="2571750"/>
            <a:ext cx="85836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 txBox="1"/>
          <p:nvPr/>
        </p:nvSpPr>
        <p:spPr>
          <a:xfrm>
            <a:off x="282975" y="2635075"/>
            <a:ext cx="8583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3586200" y="2981075"/>
            <a:ext cx="978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5"/>
          <p:cNvSpPr/>
          <p:nvPr/>
        </p:nvSpPr>
        <p:spPr>
          <a:xfrm>
            <a:off x="3720800" y="3302550"/>
            <a:ext cx="978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Using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54" name="Google Shape;354;p4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311700" y="1388350"/>
            <a:ext cx="811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 our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dictionary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defined, we access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values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using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</a:t>
            </a:r>
            <a:endParaRPr b="1"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Line 7 shows us how to display the number of votes for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chocolate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would be displayed for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flavours[“vanilla”]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46"/>
          <p:cNvSpPr/>
          <p:nvPr/>
        </p:nvSpPr>
        <p:spPr>
          <a:xfrm>
            <a:off x="282975" y="2571750"/>
            <a:ext cx="49050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282975" y="2635075"/>
            <a:ext cx="48516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(flavours[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chocolate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8" name="Google Shape;358;p46"/>
          <p:cNvSpPr/>
          <p:nvPr/>
        </p:nvSpPr>
        <p:spPr>
          <a:xfrm>
            <a:off x="5788200" y="2571738"/>
            <a:ext cx="3044100" cy="23937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6"/>
          <p:cNvSpPr txBox="1"/>
          <p:nvPr/>
        </p:nvSpPr>
        <p:spPr>
          <a:xfrm>
            <a:off x="5788200" y="2635063"/>
            <a:ext cx="30108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</a:t>
            </a:r>
            <a:r>
              <a:rPr lang="en-GB"/>
              <a:t>Using</a:t>
            </a:r>
            <a:r>
              <a:rPr lang="en-GB"/>
              <a:t>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5" name="Google Shape;365;p4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311700" y="1388350"/>
            <a:ext cx="811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section of code tells Python to look inside the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flavours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dictionary for the key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strawberry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extract the value - in this case it is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print function then puts this into the console for us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282975" y="2571750"/>
            <a:ext cx="49050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 txBox="1"/>
          <p:nvPr/>
        </p:nvSpPr>
        <p:spPr>
          <a:xfrm>
            <a:off x="282975" y="2635075"/>
            <a:ext cx="49674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(flavours[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9" name="Google Shape;369;p47"/>
          <p:cNvSpPr/>
          <p:nvPr/>
        </p:nvSpPr>
        <p:spPr>
          <a:xfrm>
            <a:off x="1932150" y="4591650"/>
            <a:ext cx="3010800" cy="320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7"/>
          <p:cNvSpPr/>
          <p:nvPr/>
        </p:nvSpPr>
        <p:spPr>
          <a:xfrm>
            <a:off x="5788200" y="2571738"/>
            <a:ext cx="3044100" cy="23937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7"/>
          <p:cNvSpPr txBox="1"/>
          <p:nvPr/>
        </p:nvSpPr>
        <p:spPr>
          <a:xfrm>
            <a:off x="5788200" y="2635063"/>
            <a:ext cx="30108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</a:t>
            </a:r>
            <a:r>
              <a:rPr lang="en-GB"/>
              <a:t>Using</a:t>
            </a:r>
            <a:r>
              <a:rPr lang="en-GB"/>
              <a:t>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7" name="Google Shape;377;p4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78" name="Google Shape;378;p48"/>
          <p:cNvSpPr txBox="1"/>
          <p:nvPr/>
        </p:nvSpPr>
        <p:spPr>
          <a:xfrm>
            <a:off x="311700" y="1388350"/>
            <a:ext cx="8118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NOTE: To tell Python to look up a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use square braces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[ ]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similar to how we get values from a list - here the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is like the index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48"/>
          <p:cNvSpPr/>
          <p:nvPr/>
        </p:nvSpPr>
        <p:spPr>
          <a:xfrm>
            <a:off x="282975" y="2571750"/>
            <a:ext cx="49050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8"/>
          <p:cNvSpPr txBox="1"/>
          <p:nvPr/>
        </p:nvSpPr>
        <p:spPr>
          <a:xfrm>
            <a:off x="282975" y="2635075"/>
            <a:ext cx="49674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(flavours[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48"/>
          <p:cNvSpPr/>
          <p:nvPr/>
        </p:nvSpPr>
        <p:spPr>
          <a:xfrm>
            <a:off x="3016700" y="4591650"/>
            <a:ext cx="133500" cy="320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8"/>
          <p:cNvSpPr/>
          <p:nvPr/>
        </p:nvSpPr>
        <p:spPr>
          <a:xfrm>
            <a:off x="5788200" y="2571738"/>
            <a:ext cx="3044100" cy="23937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8"/>
          <p:cNvSpPr txBox="1"/>
          <p:nvPr/>
        </p:nvSpPr>
        <p:spPr>
          <a:xfrm>
            <a:off x="5788200" y="2635063"/>
            <a:ext cx="30108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4" name="Google Shape;384;p48"/>
          <p:cNvSpPr/>
          <p:nvPr/>
        </p:nvSpPr>
        <p:spPr>
          <a:xfrm>
            <a:off x="4806475" y="4591650"/>
            <a:ext cx="133500" cy="320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</a:t>
            </a:r>
            <a:r>
              <a:rPr lang="en-GB"/>
              <a:t>Using</a:t>
            </a:r>
            <a:r>
              <a:rPr lang="en-GB"/>
              <a:t>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90" name="Google Shape;390;p4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91" name="Google Shape;391;p49"/>
          <p:cNvSpPr txBox="1"/>
          <p:nvPr/>
        </p:nvSpPr>
        <p:spPr>
          <a:xfrm>
            <a:off x="311700" y="1388350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also add a new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key/value pair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the dictionary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 the code on line 6 to do this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282975" y="2571750"/>
            <a:ext cx="49050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9"/>
          <p:cNvSpPr txBox="1"/>
          <p:nvPr/>
        </p:nvSpPr>
        <p:spPr>
          <a:xfrm>
            <a:off x="282975" y="2635075"/>
            <a:ext cx="49674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“lemon”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 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(flavours)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5788200" y="2571738"/>
            <a:ext cx="3044100" cy="23937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9"/>
          <p:cNvSpPr txBox="1"/>
          <p:nvPr/>
        </p:nvSpPr>
        <p:spPr>
          <a:xfrm>
            <a:off x="5788200" y="2635063"/>
            <a:ext cx="30108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“chocolate”: 0,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“strawberry”: 5, 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“vanilla”: 3,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“lemon”: 0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3 - Using Dictionaries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01" name="Google Shape;401;p5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02" name="Google Shape;402;p50"/>
          <p:cNvSpPr txBox="1"/>
          <p:nvPr/>
        </p:nvSpPr>
        <p:spPr>
          <a:xfrm>
            <a:off x="311700" y="1388350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a similar way, we can modify </a:t>
            </a:r>
            <a:r>
              <a:rPr b="1" lang="en-GB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key/value pairs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after defining the dictionary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use the same code on line 6 to do this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0"/>
          <p:cNvSpPr/>
          <p:nvPr/>
        </p:nvSpPr>
        <p:spPr>
          <a:xfrm>
            <a:off x="282975" y="2571750"/>
            <a:ext cx="4905000" cy="239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0"/>
          <p:cNvSpPr txBox="1"/>
          <p:nvPr/>
        </p:nvSpPr>
        <p:spPr>
          <a:xfrm>
            <a:off x="282975" y="2635075"/>
            <a:ext cx="49674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AutoNum type="arabicPeriod"/>
            </a:pPr>
            <a:r>
              <a:rPr b="1" lang="en-GB" sz="18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(flavours)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5" name="Google Shape;405;p50"/>
          <p:cNvSpPr/>
          <p:nvPr/>
        </p:nvSpPr>
        <p:spPr>
          <a:xfrm>
            <a:off x="5788200" y="2571738"/>
            <a:ext cx="3044100" cy="23937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0"/>
          <p:cNvSpPr txBox="1"/>
          <p:nvPr/>
        </p:nvSpPr>
        <p:spPr>
          <a:xfrm>
            <a:off x="5788200" y="2635063"/>
            <a:ext cx="30108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{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“chocolate”: 0,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“strawberry”: 5, 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“vanilla”: 0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115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Mono"/>
              <a:buAutoNum type="arabicPeriod"/>
            </a:pPr>
            <a:r>
              <a:rPr lang="en-GB" sz="13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07.01 - Code Breaker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13" name="Google Shape;413;p5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14" name="Google Shape;414;p5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15" name="Google Shape;415;p5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" name="Google Shape;416;p51"/>
          <p:cNvSpPr txBox="1"/>
          <p:nvPr/>
        </p:nvSpPr>
        <p:spPr>
          <a:xfrm>
            <a:off x="311700" y="1388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Awesome! Now let’s explore dictionaries a little more using a Code Breaker App.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7" name="Google Shape;41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241" y="2016075"/>
            <a:ext cx="3155510" cy="18271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8" name="Google Shape;418;p51"/>
          <p:cNvSpPr txBox="1"/>
          <p:nvPr/>
        </p:nvSpPr>
        <p:spPr>
          <a:xfrm>
            <a:off x="2863650" y="4118250"/>
            <a:ext cx="341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07.01 -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Code Breaker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311700" y="1388350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the data table you will be given for your next assignment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you explore it, you will find there are many more rows and columns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2343875"/>
            <a:ext cx="7290460" cy="267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2343875"/>
            <a:ext cx="7290460" cy="267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2" name="Google Shape;43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311700" y="1388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Suppose we want to extract the 3rd row, how could we do this?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978850" y="4369300"/>
            <a:ext cx="7181400" cy="34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11700" y="1152475"/>
            <a:ext cx="564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By the end of this lesson, you should be able to: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understand what a </a:t>
            </a:r>
            <a:r>
              <a:rPr b="1" lang="en-GB" sz="1600">
                <a:solidFill>
                  <a:srgbClr val="980000"/>
                </a:solidFill>
              </a:rPr>
              <a:t>dictionary</a:t>
            </a:r>
            <a:r>
              <a:rPr b="1" lang="en-GB" sz="1600"/>
              <a:t> </a:t>
            </a:r>
            <a:r>
              <a:rPr lang="en-GB" sz="1600"/>
              <a:t>is in Python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to </a:t>
            </a:r>
            <a:r>
              <a:rPr b="1" lang="en-GB" sz="1600">
                <a:solidFill>
                  <a:srgbClr val="980000"/>
                </a:solidFill>
              </a:rPr>
              <a:t>read data</a:t>
            </a:r>
            <a:r>
              <a:rPr lang="en-GB" sz="1600"/>
              <a:t> from a data table in Anvil</a:t>
            </a:r>
            <a:endParaRPr b="1" sz="1600"/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4" name="Google Shape;1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5" name="Google Shape;135;p27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311700" y="1388350"/>
            <a:ext cx="8520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There are approximately 250 rows in this table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They are ordered 1 to ~250, so for the 3rd row, we know that 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ORDER = 3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3" name="Google Shape;4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2343875"/>
            <a:ext cx="7290460" cy="2670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4" name="Google Shape;444;p54"/>
          <p:cNvSpPr/>
          <p:nvPr/>
        </p:nvSpPr>
        <p:spPr>
          <a:xfrm>
            <a:off x="978850" y="4369300"/>
            <a:ext cx="7181400" cy="34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Data: The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50" name="Google Shape;450;p5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51" name="Google Shape;451;p55"/>
          <p:cNvSpPr txBox="1"/>
          <p:nvPr/>
        </p:nvSpPr>
        <p:spPr>
          <a:xfrm>
            <a:off x="311700" y="1388350"/>
            <a:ext cx="852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line of code you will need to extract a particular row is shown below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 = app_tables.domain_house_data.get(ORDER = </a:t>
            </a:r>
            <a:r>
              <a:rPr lang="en-GB" sz="2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2" name="Google Shape;452;p55"/>
          <p:cNvSpPr/>
          <p:nvPr/>
        </p:nvSpPr>
        <p:spPr>
          <a:xfrm>
            <a:off x="411500" y="2420450"/>
            <a:ext cx="6585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5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55"/>
          <p:cNvSpPr txBox="1"/>
          <p:nvPr/>
        </p:nvSpPr>
        <p:spPr>
          <a:xfrm>
            <a:off x="2926950" y="3693000"/>
            <a:ext cx="3290100" cy="61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the variable that the result will be stored within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5" name="Google Shape;455;p55"/>
          <p:cNvCxnSpPr>
            <a:stCxn id="454" idx="0"/>
            <a:endCxn id="452" idx="2"/>
          </p:cNvCxnSpPr>
          <p:nvPr/>
        </p:nvCxnSpPr>
        <p:spPr>
          <a:xfrm rot="10800000">
            <a:off x="740700" y="2794200"/>
            <a:ext cx="3831300" cy="89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61" name="Google Shape;461;p56"/>
          <p:cNvSpPr txBox="1"/>
          <p:nvPr/>
        </p:nvSpPr>
        <p:spPr>
          <a:xfrm>
            <a:off x="311700" y="1388350"/>
            <a:ext cx="852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 = app_tables.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domain_house_data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.get(ORDER = </a:t>
            </a:r>
            <a:r>
              <a:rPr lang="en-GB" sz="2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2" name="Google Shape;462;p56"/>
          <p:cNvSpPr/>
          <p:nvPr/>
        </p:nvSpPr>
        <p:spPr>
          <a:xfrm>
            <a:off x="1402100" y="2420450"/>
            <a:ext cx="18036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6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56"/>
          <p:cNvSpPr txBox="1"/>
          <p:nvPr/>
        </p:nvSpPr>
        <p:spPr>
          <a:xfrm>
            <a:off x="2926950" y="3693000"/>
            <a:ext cx="3290100" cy="61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Python to look within the data tables.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5" name="Google Shape;465;p56"/>
          <p:cNvCxnSpPr>
            <a:stCxn id="464" idx="0"/>
            <a:endCxn id="462" idx="2"/>
          </p:cNvCxnSpPr>
          <p:nvPr/>
        </p:nvCxnSpPr>
        <p:spPr>
          <a:xfrm rot="10800000">
            <a:off x="2304000" y="2794200"/>
            <a:ext cx="2268000" cy="89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Data: The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72" name="Google Shape;472;p57"/>
          <p:cNvSpPr txBox="1"/>
          <p:nvPr/>
        </p:nvSpPr>
        <p:spPr>
          <a:xfrm>
            <a:off x="311700" y="1388350"/>
            <a:ext cx="852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 = app_tables.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domain_house_data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.get(ORDER = </a:t>
            </a:r>
            <a:r>
              <a:rPr lang="en-GB" sz="2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3" name="Google Shape;473;p57"/>
          <p:cNvSpPr/>
          <p:nvPr/>
        </p:nvSpPr>
        <p:spPr>
          <a:xfrm>
            <a:off x="3307100" y="2420450"/>
            <a:ext cx="29100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57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57"/>
          <p:cNvSpPr txBox="1"/>
          <p:nvPr/>
        </p:nvSpPr>
        <p:spPr>
          <a:xfrm>
            <a:off x="2926950" y="3693000"/>
            <a:ext cx="3290100" cy="61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Python which data table to look for.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6" name="Google Shape;476;p57"/>
          <p:cNvCxnSpPr>
            <a:stCxn id="475" idx="0"/>
            <a:endCxn id="473" idx="2"/>
          </p:cNvCxnSpPr>
          <p:nvPr/>
        </p:nvCxnSpPr>
        <p:spPr>
          <a:xfrm flipH="1" rot="10800000">
            <a:off x="4572000" y="2794200"/>
            <a:ext cx="190200" cy="89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" name="Google Shape;47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Data: The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83" name="Google Shape;483;p58"/>
          <p:cNvSpPr txBox="1"/>
          <p:nvPr/>
        </p:nvSpPr>
        <p:spPr>
          <a:xfrm>
            <a:off x="311700" y="1388350"/>
            <a:ext cx="852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 = app_tables.domain_house_data.get(ORDER = </a:t>
            </a:r>
            <a:r>
              <a:rPr lang="en-GB" sz="2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6309250" y="2420450"/>
            <a:ext cx="23670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8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58"/>
          <p:cNvSpPr txBox="1"/>
          <p:nvPr/>
        </p:nvSpPr>
        <p:spPr>
          <a:xfrm>
            <a:off x="2926950" y="3693000"/>
            <a:ext cx="3290100" cy="831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Python to execute the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get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method, where it will search for the number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the </a:t>
            </a:r>
            <a:r>
              <a:rPr lang="en-GB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ORDER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column.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7" name="Google Shape;487;p58"/>
          <p:cNvCxnSpPr>
            <a:stCxn id="486" idx="0"/>
            <a:endCxn id="484" idx="2"/>
          </p:cNvCxnSpPr>
          <p:nvPr/>
        </p:nvCxnSpPr>
        <p:spPr>
          <a:xfrm flipH="1" rot="10800000">
            <a:off x="4572000" y="2794200"/>
            <a:ext cx="2920800" cy="89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8" name="Google Shape;48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Data: The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311700" y="1388350"/>
            <a:ext cx="8520600" cy="25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highlighted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section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returns a dictionary, which is then stored in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row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row = app_tables.domain_house_data.get(ORDER = </a:t>
            </a:r>
            <a:r>
              <a:rPr lang="en-GB" sz="22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So, if we printed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row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would get the following...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5" name="Google Shape;495;p59"/>
          <p:cNvSpPr/>
          <p:nvPr/>
        </p:nvSpPr>
        <p:spPr>
          <a:xfrm>
            <a:off x="1450500" y="2420450"/>
            <a:ext cx="7225800" cy="373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Getting Data: The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Showing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02" name="Google Shape;502;p6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311700" y="1388350"/>
            <a:ext cx="852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200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(row)</a:t>
            </a:r>
            <a:endParaRPr sz="2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60"/>
          <p:cNvSpPr/>
          <p:nvPr/>
        </p:nvSpPr>
        <p:spPr>
          <a:xfrm>
            <a:off x="2178150" y="2282175"/>
            <a:ext cx="4787700" cy="2523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0"/>
          <p:cNvSpPr txBox="1"/>
          <p:nvPr/>
        </p:nvSpPr>
        <p:spPr>
          <a:xfrm>
            <a:off x="2178150" y="2345500"/>
            <a:ext cx="47352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row = {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ORDER = 3,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ID = 2017296577,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Full_Address = 324 Wattletree</a:t>
            </a:r>
            <a:b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Road, Malvern East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... }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12" name="Google Shape;512;p61"/>
          <p:cNvSpPr txBox="1"/>
          <p:nvPr/>
        </p:nvSpPr>
        <p:spPr>
          <a:xfrm>
            <a:off x="311700" y="1388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 this is a dictionary, what would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row[“ORDER”]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show us?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61"/>
          <p:cNvSpPr/>
          <p:nvPr/>
        </p:nvSpPr>
        <p:spPr>
          <a:xfrm>
            <a:off x="2178150" y="2282175"/>
            <a:ext cx="4787700" cy="2523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1"/>
          <p:cNvSpPr txBox="1"/>
          <p:nvPr/>
        </p:nvSpPr>
        <p:spPr>
          <a:xfrm>
            <a:off x="2178150" y="2345500"/>
            <a:ext cx="47352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row = {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ORDER = 3,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ID = 2017296577,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Full_Address = 324 Wattletree</a:t>
            </a:r>
            <a:b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Road, Malvern East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... }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6" name="Google Shape;51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Showing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22" name="Google Shape;522;p62"/>
          <p:cNvSpPr txBox="1"/>
          <p:nvPr/>
        </p:nvSpPr>
        <p:spPr>
          <a:xfrm>
            <a:off x="311700" y="1388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about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row[“Full_Address”]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62"/>
          <p:cNvSpPr txBox="1"/>
          <p:nvPr/>
        </p:nvSpPr>
        <p:spPr>
          <a:xfrm>
            <a:off x="2171300" y="3693000"/>
            <a:ext cx="21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62"/>
          <p:cNvSpPr/>
          <p:nvPr/>
        </p:nvSpPr>
        <p:spPr>
          <a:xfrm>
            <a:off x="2178150" y="2282175"/>
            <a:ext cx="4787700" cy="25233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62"/>
          <p:cNvSpPr txBox="1"/>
          <p:nvPr/>
        </p:nvSpPr>
        <p:spPr>
          <a:xfrm>
            <a:off x="2178150" y="2345500"/>
            <a:ext cx="47352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row = {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ORDER = 3,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ID = 2017296577,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Full_Address = 324 Wattletree</a:t>
            </a:r>
            <a:b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	Road, Malvern East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... }</a:t>
            </a:r>
            <a:endParaRPr sz="18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6" name="Google Shape;52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Anvil Data Tables - Showing Data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House Hunter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32" name="Google Shape;532;p6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33" name="Google Shape;533;p63"/>
          <p:cNvSpPr txBox="1"/>
          <p:nvPr/>
        </p:nvSpPr>
        <p:spPr>
          <a:xfrm>
            <a:off x="311700" y="1388350"/>
            <a:ext cx="85206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Domain have been trying to up their house sales, as such, have turned to an idea where users can either “like” or “dislike” houses based on their profile.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app has been started, but the functionality is not complete.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rival app has recently hit the market, you can check it out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here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4" name="Google Shape;53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925" y="3342250"/>
            <a:ext cx="1622150" cy="16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975" y="-196300"/>
            <a:ext cx="7053600" cy="24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>
            <p:ph type="title"/>
          </p:nvPr>
        </p:nvSpPr>
        <p:spPr>
          <a:xfrm>
            <a:off x="1818150" y="763000"/>
            <a:ext cx="550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Ice-Cream Flavour Voting Booth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515775" y="3786900"/>
            <a:ext cx="81180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Vote for your favourite ice cream flavour! Vote as many times as you like!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Vote Here!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9900" y="559651"/>
            <a:ext cx="892650" cy="8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450" y="559651"/>
            <a:ext cx="892650" cy="8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525" y="1915925"/>
            <a:ext cx="1576125" cy="15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8650" y="1915925"/>
            <a:ext cx="1576125" cy="15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4775" y="1915925"/>
            <a:ext cx="1576125" cy="15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0900" y="1915925"/>
            <a:ext cx="1576125" cy="15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House Hunter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40" name="Google Shape;540;p6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41" name="Google Shape;541;p64"/>
          <p:cNvSpPr txBox="1"/>
          <p:nvPr/>
        </p:nvSpPr>
        <p:spPr>
          <a:xfrm>
            <a:off x="311700" y="1388350"/>
            <a:ext cx="85206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the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assignment description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assignment rubric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worry if this seems like a lot of information - we will step you through each lesson, just like last time!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2" name="Google Shape;54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0925" y="3342250"/>
            <a:ext cx="1622150" cy="16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Activity 07.02 - House Hunter: Part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49" name="Google Shape;549;p65"/>
          <p:cNvSpPr txBox="1"/>
          <p:nvPr/>
        </p:nvSpPr>
        <p:spPr>
          <a:xfrm>
            <a:off x="311700" y="1388350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65"/>
          <p:cNvSpPr txBox="1"/>
          <p:nvPr/>
        </p:nvSpPr>
        <p:spPr>
          <a:xfrm>
            <a:off x="311700" y="1388350"/>
            <a:ext cx="8520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 that you know how to get data from a data table, and extract information from dictionaries, let’s complete some of the functionality in Domain’s version of the app.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1" name="Google Shape;55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638" y="2220675"/>
            <a:ext cx="2650725" cy="1832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65"/>
          <p:cNvSpPr txBox="1"/>
          <p:nvPr/>
        </p:nvSpPr>
        <p:spPr>
          <a:xfrm>
            <a:off x="2863650" y="4118250"/>
            <a:ext cx="341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Complete this worksheet:</a:t>
            </a:r>
            <a:br>
              <a:rPr lang="en-GB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07.02 -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House Hunter: Part 1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58" name="Google Shape;558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>
                <a:solidFill>
                  <a:srgbClr val="980000"/>
                </a:solidFill>
              </a:rPr>
              <a:t>Dictionaries</a:t>
            </a:r>
            <a:r>
              <a:rPr lang="en-GB" sz="1600"/>
              <a:t> are used to store </a:t>
            </a:r>
            <a:r>
              <a:rPr b="1" lang="en-GB" sz="1600">
                <a:solidFill>
                  <a:srgbClr val="980000"/>
                </a:solidFill>
              </a:rPr>
              <a:t>key/value pairs</a:t>
            </a:r>
            <a:endParaRPr b="1" sz="1600">
              <a:solidFill>
                <a:srgbClr val="98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When creating a </a:t>
            </a:r>
            <a:r>
              <a:rPr b="1" lang="en-GB" sz="1600">
                <a:solidFill>
                  <a:srgbClr val="980000"/>
                </a:solidFill>
              </a:rPr>
              <a:t>dictionary</a:t>
            </a:r>
            <a:r>
              <a:rPr lang="en-GB" sz="1600"/>
              <a:t> we use curly brackets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{ 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When accessing a </a:t>
            </a:r>
            <a:r>
              <a:rPr b="1" lang="en-GB" sz="1600">
                <a:solidFill>
                  <a:srgbClr val="980000"/>
                </a:solidFill>
              </a:rPr>
              <a:t>dictionary</a:t>
            </a:r>
            <a:r>
              <a:rPr lang="en-GB" sz="1600"/>
              <a:t> we use square brackets </a:t>
            </a:r>
            <a:r>
              <a:rPr lang="en-GB" sz="16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[ ]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Each row retrieved from an Anvil data table can be treated like a </a:t>
            </a:r>
            <a:r>
              <a:rPr b="1" lang="en-GB" sz="1600">
                <a:solidFill>
                  <a:srgbClr val="980000"/>
                </a:solidFill>
              </a:rPr>
              <a:t>dictionary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559" name="Google Shape;559;p6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60" name="Google Shape;560;p6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61" name="Google Shape;561;p6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62" name="Google Shape;562;p6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Think, Pair, Share - Ice Cream Flavours and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25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How could we store this information?</a:t>
            </a:r>
            <a:endParaRPr b="1" sz="23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300"/>
              <a:t>Variables? Lists? Something else?</a:t>
            </a:r>
            <a:endParaRPr b="1" sz="23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56" name="Google Shape;156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57" name="Google Shape;157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8" name="Google Shape;158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9" name="Google Shape;159;p2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562" y="2571750"/>
            <a:ext cx="2060876" cy="20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1 - Individual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67" name="Google Shape;167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8" name="Google Shape;168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69" name="Google Shape;169;p3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30"/>
          <p:cNvSpPr/>
          <p:nvPr/>
        </p:nvSpPr>
        <p:spPr>
          <a:xfrm>
            <a:off x="248550" y="1089150"/>
            <a:ext cx="8583600" cy="1295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248550" y="1152475"/>
            <a:ext cx="85836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vanilla</a:t>
            </a: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chocolate</a:t>
            </a: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strawberry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2683050"/>
            <a:ext cx="7385700" cy="21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Are there any issues with this?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if we want to add another flavour?</a:t>
            </a:r>
            <a:br>
              <a:rPr lang="en-GB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if we have 100 flavours?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1 - Individual Variables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79" name="Google Shape;179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0" name="Google Shape;180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1" name="Google Shape;181;p3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1"/>
          <p:cNvSpPr/>
          <p:nvPr/>
        </p:nvSpPr>
        <p:spPr>
          <a:xfrm>
            <a:off x="248550" y="1089150"/>
            <a:ext cx="8583600" cy="1295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248550" y="1152475"/>
            <a:ext cx="85836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vanilla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chocolate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strawberry =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2683050"/>
            <a:ext cx="7385700" cy="21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Are there any issues with this?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Easy to lose track of all the variables!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if we want to add another flavour?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We have to add another variable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if we have 100 flavours?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So, so, so many variables...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248550" y="1089150"/>
            <a:ext cx="8583600" cy="1295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2 - Lists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92" name="Google Shape;192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3" name="Google Shape;193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4" name="Google Shape;194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32"/>
          <p:cNvSpPr txBox="1"/>
          <p:nvPr/>
        </p:nvSpPr>
        <p:spPr>
          <a:xfrm>
            <a:off x="248550" y="1152475"/>
            <a:ext cx="85836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counts = [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2683050"/>
            <a:ext cx="7385700" cy="21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could create 2 lists: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The first list stores the flavours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The second list stores the counts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Are there any issues with this?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/>
          <p:nvPr/>
        </p:nvSpPr>
        <p:spPr>
          <a:xfrm>
            <a:off x="248550" y="1089150"/>
            <a:ext cx="8583600" cy="1295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 2 - Lists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04" name="Google Shape;204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5" name="Google Shape;205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6" name="Google Shape;206;p3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33"/>
          <p:cNvSpPr txBox="1"/>
          <p:nvPr/>
        </p:nvSpPr>
        <p:spPr>
          <a:xfrm>
            <a:off x="248550" y="1152475"/>
            <a:ext cx="8583600" cy="1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flavours = 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chocolate”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“strawberry”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“vanilla”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 Mon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counts = [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80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-GB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2683050"/>
            <a:ext cx="7919700" cy="21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</a:t>
            </a:r>
            <a:r>
              <a:rPr lang="en-GB"/>
              <a:t>o add a flavour, we have to add a new element to each list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need to ensure that we use the same index for both lists, meaning: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/>
              <a:t>Chocolate is 0 -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flavours[0]</a:t>
            </a:r>
            <a:r>
              <a:rPr lang="en-GB" sz="1800"/>
              <a:t>,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counts[0]</a:t>
            </a:r>
            <a:r>
              <a:rPr lang="en-GB" sz="1800"/>
              <a:t>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/>
              <a:t>Strawberry is 1 -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flavours[1]</a:t>
            </a:r>
            <a:r>
              <a:rPr lang="en-GB" sz="1800"/>
              <a:t>, 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counts[1]</a:t>
            </a:r>
            <a:endParaRPr sz="1800">
              <a:solidFill>
                <a:srgbClr val="98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What would vanilla be?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There must be a better way!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