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
      <p:font typeface="Francois One"/>
      <p:regular r:id="rId45"/>
    </p:embeddedFont>
    <p:embeddedFont>
      <p:font typeface="Roboto Mon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RobotoMono-regular.fntdata"/><Relationship Id="rId45" Type="http://schemas.openxmlformats.org/officeDocument/2006/relationships/font" Target="fonts/Francois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Mono-italic.fntdata"/><Relationship Id="rId47" Type="http://schemas.openxmlformats.org/officeDocument/2006/relationships/font" Target="fonts/RobotoMono-bold.fntdata"/><Relationship Id="rId49" Type="http://schemas.openxmlformats.org/officeDocument/2006/relationships/font" Target="fonts/RobotoMon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87c4045d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87c4045d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6be29069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6be29069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6be29069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f6be29069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6be29069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f6be29069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c4239960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ec4239960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6be29069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f6be29069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Non-volatile: USB, Hard Drive, CD</a:t>
            </a:r>
            <a:endParaRPr/>
          </a:p>
          <a:p>
            <a:pPr indent="0" lvl="0" marL="0" rtl="0" algn="l">
              <a:spcBef>
                <a:spcPts val="0"/>
              </a:spcBef>
              <a:spcAft>
                <a:spcPts val="0"/>
              </a:spcAft>
              <a:buNone/>
            </a:pPr>
            <a:r>
              <a:rPr lang="en-GB"/>
              <a:t>Volatile: RAM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810b493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810b493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6be29069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f6be29069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6be290698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f6be290698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f49a92bf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f49a92bf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f6be290698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f6be290698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87c4045d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87c4045d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f6be290698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f6be29069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6be290698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f6be290698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f6be290698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f6be290698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f6be290698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f6be290698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f6be290698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f6be290698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f6be290698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f6be290698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f6be290698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f6be29069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f6be290698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f6be290698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f6be290698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f6be290698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f6be29069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f6be29069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de0f9cb3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de0f9cb3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f6be290698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f6be290698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f6be290698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f6be290698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f6be290698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f6be290698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f6be290698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f6be290698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f49a92c0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f49a92c0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6672ce8a2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6672ce8a2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de0f9cb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de0f9cb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49a92bf6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49a92bf6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6be29069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6be29069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c4239960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c4239960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6be29069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6be29069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2A4A"/>
        </a:solidFill>
      </p:bgPr>
    </p:bg>
    <p:spTree>
      <p:nvGrpSpPr>
        <p:cNvPr id="54" name="Shape 54"/>
        <p:cNvGrpSpPr/>
        <p:nvPr/>
      </p:nvGrpSpPr>
      <p:grpSpPr>
        <a:xfrm>
          <a:off x="0" y="0"/>
          <a:ext cx="0" cy="0"/>
          <a:chOff x="0" y="0"/>
          <a:chExt cx="0" cy="0"/>
        </a:xfrm>
      </p:grpSpPr>
      <p:sp>
        <p:nvSpPr>
          <p:cNvPr id="55" name="Google Shape;55;p14"/>
          <p:cNvSpPr/>
          <p:nvPr/>
        </p:nvSpPr>
        <p:spPr>
          <a:xfrm flipH="1" rot="-5400000">
            <a:off x="4955688" y="961013"/>
            <a:ext cx="5149325" cy="3227300"/>
          </a:xfrm>
          <a:prstGeom prst="flowChartManualInpu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528325"/>
            <a:ext cx="8520600" cy="1049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5200"/>
              <a:buFont typeface="Francois One"/>
              <a:buNone/>
              <a:defRPr sz="5200">
                <a:solidFill>
                  <a:srgbClr val="FFFFFF"/>
                </a:solidFill>
                <a:latin typeface="Francois One"/>
                <a:ea typeface="Francois One"/>
                <a:cs typeface="Francois One"/>
                <a:sym typeface="Francois 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16149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0DDAE"/>
              </a:buClr>
              <a:buSzPts val="2800"/>
              <a:buFont typeface="Francois One"/>
              <a:buNone/>
              <a:defRPr sz="2800">
                <a:solidFill>
                  <a:srgbClr val="30DDAE"/>
                </a:solidFill>
                <a:latin typeface="Francois One"/>
                <a:ea typeface="Francois One"/>
                <a:cs typeface="Francois One"/>
                <a:sym typeface="Francois 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25326F"/>
              </a:buClr>
              <a:buSzPts val="3600"/>
              <a:buFont typeface="Francois One"/>
              <a:buNone/>
              <a:defRPr sz="3600">
                <a:solidFill>
                  <a:srgbClr val="25326F"/>
                </a:solidFill>
                <a:latin typeface="Francois One"/>
                <a:ea typeface="Francois One"/>
                <a:cs typeface="Francois One"/>
                <a:sym typeface="Francois 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1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1600"/>
              </a:spcBef>
              <a:spcAft>
                <a:spcPts val="0"/>
              </a:spcAft>
              <a:buSzPts val="1400"/>
              <a:buFont typeface="Roboto"/>
              <a:buChar char="○"/>
              <a:defRPr>
                <a:latin typeface="Roboto"/>
                <a:ea typeface="Roboto"/>
                <a:cs typeface="Roboto"/>
                <a:sym typeface="Roboto"/>
              </a:defRPr>
            </a:lvl2pPr>
            <a:lvl3pPr indent="-317500" lvl="2" marL="1371600" rtl="0">
              <a:spcBef>
                <a:spcPts val="1600"/>
              </a:spcBef>
              <a:spcAft>
                <a:spcPts val="0"/>
              </a:spcAft>
              <a:buSzPts val="1400"/>
              <a:buFont typeface="Roboto"/>
              <a:buChar char="■"/>
              <a:defRPr>
                <a:latin typeface="Roboto"/>
                <a:ea typeface="Roboto"/>
                <a:cs typeface="Roboto"/>
                <a:sym typeface="Roboto"/>
              </a:defRPr>
            </a:lvl3pPr>
            <a:lvl4pPr indent="-317500" lvl="3" marL="1828800" rtl="0">
              <a:spcBef>
                <a:spcPts val="1600"/>
              </a:spcBef>
              <a:spcAft>
                <a:spcPts val="0"/>
              </a:spcAft>
              <a:buSzPts val="1400"/>
              <a:buFont typeface="Roboto"/>
              <a:buChar char="●"/>
              <a:defRPr>
                <a:latin typeface="Roboto"/>
                <a:ea typeface="Roboto"/>
                <a:cs typeface="Roboto"/>
                <a:sym typeface="Roboto"/>
              </a:defRPr>
            </a:lvl4pPr>
            <a:lvl5pPr indent="-317500" lvl="4" marL="2286000" rtl="0">
              <a:spcBef>
                <a:spcPts val="1600"/>
              </a:spcBef>
              <a:spcAft>
                <a:spcPts val="0"/>
              </a:spcAft>
              <a:buSzPts val="1400"/>
              <a:buFont typeface="Roboto"/>
              <a:buChar char="○"/>
              <a:defRPr>
                <a:latin typeface="Roboto"/>
                <a:ea typeface="Roboto"/>
                <a:cs typeface="Roboto"/>
                <a:sym typeface="Roboto"/>
              </a:defRPr>
            </a:lvl5pPr>
            <a:lvl6pPr indent="-317500" lvl="5" marL="2743200" rtl="0">
              <a:spcBef>
                <a:spcPts val="1600"/>
              </a:spcBef>
              <a:spcAft>
                <a:spcPts val="0"/>
              </a:spcAft>
              <a:buSzPts val="1400"/>
              <a:buFont typeface="Roboto"/>
              <a:buChar char="■"/>
              <a:defRPr>
                <a:latin typeface="Roboto"/>
                <a:ea typeface="Roboto"/>
                <a:cs typeface="Roboto"/>
                <a:sym typeface="Roboto"/>
              </a:defRPr>
            </a:lvl6pPr>
            <a:lvl7pPr indent="-317500" lvl="6" marL="3200400" rtl="0">
              <a:spcBef>
                <a:spcPts val="1600"/>
              </a:spcBef>
              <a:spcAft>
                <a:spcPts val="0"/>
              </a:spcAft>
              <a:buSzPts val="1400"/>
              <a:buFont typeface="Roboto"/>
              <a:buChar char="●"/>
              <a:defRPr>
                <a:latin typeface="Roboto"/>
                <a:ea typeface="Roboto"/>
                <a:cs typeface="Roboto"/>
                <a:sym typeface="Roboto"/>
              </a:defRPr>
            </a:lvl7pPr>
            <a:lvl8pPr indent="-317500" lvl="7" marL="3657600" rtl="0">
              <a:spcBef>
                <a:spcPts val="1600"/>
              </a:spcBef>
              <a:spcAft>
                <a:spcPts val="0"/>
              </a:spcAft>
              <a:buSzPts val="1400"/>
              <a:buFont typeface="Roboto"/>
              <a:buChar char="○"/>
              <a:defRPr>
                <a:latin typeface="Roboto"/>
                <a:ea typeface="Roboto"/>
                <a:cs typeface="Roboto"/>
                <a:sym typeface="Roboto"/>
              </a:defRPr>
            </a:lvl8pPr>
            <a:lvl9pPr indent="-317500" lvl="8" marL="4114800" rtl="0">
              <a:spcBef>
                <a:spcPts val="1600"/>
              </a:spcBef>
              <a:spcAft>
                <a:spcPts val="1600"/>
              </a:spcAft>
              <a:buSzPts val="1400"/>
              <a:buFont typeface="Roboto"/>
              <a:buChar char="■"/>
              <a:defRPr>
                <a:latin typeface="Roboto"/>
                <a:ea typeface="Roboto"/>
                <a:cs typeface="Roboto"/>
                <a:sym typeface="Roboto"/>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p1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1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5326F"/>
              </a:buClr>
              <a:buSzPts val="2800"/>
              <a:buNone/>
              <a:defRPr>
                <a:solidFill>
                  <a:srgbClr val="25326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1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1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7" name="Google Shape;97;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5326F"/>
              </a:buClr>
              <a:buSzPts val="2800"/>
              <a:buFont typeface="Francois One"/>
              <a:buNone/>
              <a:defRPr sz="2800">
                <a:solidFill>
                  <a:srgbClr val="25326F"/>
                </a:solidFill>
                <a:latin typeface="Francois One"/>
                <a:ea typeface="Francois One"/>
                <a:cs typeface="Francois One"/>
                <a:sym typeface="Francois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hyperlink" Target="https://www.economist.com/leaders/2017/05/06/the-worlds-most-valuable-resource-is-no-longer-oil-but-dat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hyperlink" Target="https://year9.io/web-apps/6w" TargetMode="External"/><Relationship Id="rId5" Type="http://schemas.openxmlformats.org/officeDocument/2006/relationships/hyperlink" Target="https://year9.io/web-apps/6w" TargetMode="External"/><Relationship Id="rId6"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hyperlink" Target="https://anvil.works/docs/data-tabl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hyperlink" Target="https://year9.io/web-apps/6w2" TargetMode="External"/><Relationship Id="rId4" Type="http://schemas.openxmlformats.org/officeDocument/2006/relationships/hyperlink" Target="https://year9.io/web-apps/6w2" TargetMode="External"/><Relationship Id="rId5" Type="http://schemas.openxmlformats.org/officeDocument/2006/relationships/image" Target="../media/image32.png"/><Relationship Id="rId6"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an6yzuyp52skndbk.anvil.app/WQ4LIH6U66EAGF3SVOZTJN6C" TargetMode="External"/><Relationship Id="rId5" Type="http://schemas.openxmlformats.org/officeDocument/2006/relationships/image" Target="../media/image4.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2A4A"/>
        </a:solidFill>
      </p:bgPr>
    </p:bg>
    <p:spTree>
      <p:nvGrpSpPr>
        <p:cNvPr id="104" name="Shape 104"/>
        <p:cNvGrpSpPr/>
        <p:nvPr/>
      </p:nvGrpSpPr>
      <p:grpSpPr>
        <a:xfrm>
          <a:off x="0" y="0"/>
          <a:ext cx="0" cy="0"/>
          <a:chOff x="0" y="0"/>
          <a:chExt cx="0" cy="0"/>
        </a:xfrm>
      </p:grpSpPr>
      <p:sp>
        <p:nvSpPr>
          <p:cNvPr id="105" name="Google Shape;105;p25"/>
          <p:cNvSpPr txBox="1"/>
          <p:nvPr>
            <p:ph type="ctrTitle"/>
          </p:nvPr>
        </p:nvSpPr>
        <p:spPr>
          <a:xfrm>
            <a:off x="578925" y="743925"/>
            <a:ext cx="4656300" cy="99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Lesson 6</a:t>
            </a:r>
            <a:endParaRPr>
              <a:solidFill>
                <a:srgbClr val="FFFFFF"/>
              </a:solidFill>
              <a:latin typeface="Francois One"/>
              <a:ea typeface="Francois One"/>
              <a:cs typeface="Francois One"/>
              <a:sym typeface="Francois One"/>
            </a:endParaRPr>
          </a:p>
        </p:txBody>
      </p:sp>
      <p:sp>
        <p:nvSpPr>
          <p:cNvPr id="106" name="Google Shape;106;p25"/>
          <p:cNvSpPr txBox="1"/>
          <p:nvPr>
            <p:ph idx="1" type="subTitle"/>
          </p:nvPr>
        </p:nvSpPr>
        <p:spPr>
          <a:xfrm>
            <a:off x="579000" y="1621225"/>
            <a:ext cx="4797000" cy="12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Databases and Storing Data</a:t>
            </a:r>
            <a:endParaRPr>
              <a:solidFill>
                <a:srgbClr val="30DDAE"/>
              </a:solidFill>
              <a:latin typeface="Francois One"/>
              <a:ea typeface="Francois One"/>
              <a:cs typeface="Francois One"/>
              <a:sym typeface="Francois One"/>
            </a:endParaRPr>
          </a:p>
        </p:txBody>
      </p:sp>
      <p:pic>
        <p:nvPicPr>
          <p:cNvPr id="107" name="Google Shape;107;p25"/>
          <p:cNvPicPr preferRelativeResize="0"/>
          <p:nvPr/>
        </p:nvPicPr>
        <p:blipFill>
          <a:blip r:embed="rId3">
            <a:alphaModFix/>
          </a:blip>
          <a:stretch>
            <a:fillRect/>
          </a:stretch>
        </p:blipFill>
        <p:spPr>
          <a:xfrm>
            <a:off x="6827028" y="1460763"/>
            <a:ext cx="1800002" cy="2221976"/>
          </a:xfrm>
          <a:prstGeom prst="rect">
            <a:avLst/>
          </a:prstGeom>
          <a:noFill/>
          <a:ln>
            <a:noFill/>
          </a:ln>
        </p:spPr>
      </p:pic>
      <p:pic>
        <p:nvPicPr>
          <p:cNvPr id="108" name="Google Shape;108;p25"/>
          <p:cNvPicPr preferRelativeResize="0"/>
          <p:nvPr/>
        </p:nvPicPr>
        <p:blipFill>
          <a:blip r:embed="rId4">
            <a:alphaModFix/>
          </a:blip>
          <a:stretch>
            <a:fillRect/>
          </a:stretch>
        </p:blipFill>
        <p:spPr>
          <a:xfrm>
            <a:off x="2500948" y="2687475"/>
            <a:ext cx="1410325" cy="1410325"/>
          </a:xfrm>
          <a:prstGeom prst="rect">
            <a:avLst/>
          </a:prstGeom>
          <a:noFill/>
          <a:ln>
            <a:noFill/>
          </a:ln>
        </p:spPr>
      </p:pic>
      <p:sp>
        <p:nvSpPr>
          <p:cNvPr id="109" name="Google Shape;109;p25"/>
          <p:cNvSpPr txBox="1"/>
          <p:nvPr>
            <p:ph idx="4294967295" type="body"/>
          </p:nvPr>
        </p:nvSpPr>
        <p:spPr>
          <a:xfrm>
            <a:off x="6285725" y="4736975"/>
            <a:ext cx="2757300" cy="3045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GB" sz="1400">
                <a:solidFill>
                  <a:srgbClr val="CCCCCC"/>
                </a:solidFill>
              </a:rPr>
              <a:t>csinschools.com</a:t>
            </a:r>
            <a:endParaRPr sz="1400">
              <a:solidFill>
                <a:srgbClr val="CC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a Google Search works</a:t>
            </a:r>
            <a:endParaRPr>
              <a:solidFill>
                <a:srgbClr val="25326F"/>
              </a:solidFill>
              <a:latin typeface="Francois One"/>
              <a:ea typeface="Francois One"/>
              <a:cs typeface="Francois One"/>
              <a:sym typeface="Francois One"/>
            </a:endParaRPr>
          </a:p>
        </p:txBody>
      </p:sp>
      <p:sp>
        <p:nvSpPr>
          <p:cNvPr id="226" name="Google Shape;226;p3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227" name="Google Shape;227;p34"/>
          <p:cNvPicPr preferRelativeResize="0"/>
          <p:nvPr/>
        </p:nvPicPr>
        <p:blipFill>
          <a:blip r:embed="rId3">
            <a:alphaModFix/>
          </a:blip>
          <a:stretch>
            <a:fillRect/>
          </a:stretch>
        </p:blipFill>
        <p:spPr>
          <a:xfrm>
            <a:off x="800900" y="2010200"/>
            <a:ext cx="1393325" cy="1393325"/>
          </a:xfrm>
          <a:prstGeom prst="rect">
            <a:avLst/>
          </a:prstGeom>
          <a:noFill/>
          <a:ln>
            <a:noFill/>
          </a:ln>
        </p:spPr>
      </p:pic>
      <p:pic>
        <p:nvPicPr>
          <p:cNvPr id="228" name="Google Shape;228;p34"/>
          <p:cNvPicPr preferRelativeResize="0"/>
          <p:nvPr/>
        </p:nvPicPr>
        <p:blipFill>
          <a:blip r:embed="rId4">
            <a:alphaModFix/>
          </a:blip>
          <a:stretch>
            <a:fillRect/>
          </a:stretch>
        </p:blipFill>
        <p:spPr>
          <a:xfrm>
            <a:off x="5015325" y="2010200"/>
            <a:ext cx="1393325" cy="1393325"/>
          </a:xfrm>
          <a:prstGeom prst="rect">
            <a:avLst/>
          </a:prstGeom>
          <a:noFill/>
          <a:ln>
            <a:noFill/>
          </a:ln>
        </p:spPr>
      </p:pic>
      <p:pic>
        <p:nvPicPr>
          <p:cNvPr id="229" name="Google Shape;229;p34"/>
          <p:cNvPicPr preferRelativeResize="0"/>
          <p:nvPr/>
        </p:nvPicPr>
        <p:blipFill>
          <a:blip r:embed="rId5">
            <a:alphaModFix/>
          </a:blip>
          <a:stretch>
            <a:fillRect/>
          </a:stretch>
        </p:blipFill>
        <p:spPr>
          <a:xfrm>
            <a:off x="7170300" y="2010200"/>
            <a:ext cx="1393325" cy="1393325"/>
          </a:xfrm>
          <a:prstGeom prst="rect">
            <a:avLst/>
          </a:prstGeom>
          <a:noFill/>
          <a:ln>
            <a:noFill/>
          </a:ln>
        </p:spPr>
      </p:pic>
      <p:sp>
        <p:nvSpPr>
          <p:cNvPr id="230" name="Google Shape;230;p34"/>
          <p:cNvSpPr txBox="1"/>
          <p:nvPr/>
        </p:nvSpPr>
        <p:spPr>
          <a:xfrm>
            <a:off x="800950"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Client</a:t>
            </a:r>
            <a:endParaRPr b="1" sz="1600">
              <a:latin typeface="Roboto"/>
              <a:ea typeface="Roboto"/>
              <a:cs typeface="Roboto"/>
              <a:sym typeface="Roboto"/>
            </a:endParaRPr>
          </a:p>
        </p:txBody>
      </p:sp>
      <p:sp>
        <p:nvSpPr>
          <p:cNvPr id="231" name="Google Shape;231;p34"/>
          <p:cNvSpPr txBox="1"/>
          <p:nvPr/>
        </p:nvSpPr>
        <p:spPr>
          <a:xfrm>
            <a:off x="4959438" y="3517800"/>
            <a:ext cx="1505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Google Server</a:t>
            </a:r>
            <a:endParaRPr b="1" sz="1600">
              <a:latin typeface="Roboto"/>
              <a:ea typeface="Roboto"/>
              <a:cs typeface="Roboto"/>
              <a:sym typeface="Roboto"/>
            </a:endParaRPr>
          </a:p>
        </p:txBody>
      </p:sp>
      <p:sp>
        <p:nvSpPr>
          <p:cNvPr id="232" name="Google Shape;232;p34"/>
          <p:cNvSpPr txBox="1"/>
          <p:nvPr/>
        </p:nvSpPr>
        <p:spPr>
          <a:xfrm>
            <a:off x="7170363"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Database</a:t>
            </a:r>
            <a:endParaRPr b="1" sz="1600">
              <a:latin typeface="Roboto"/>
              <a:ea typeface="Roboto"/>
              <a:cs typeface="Roboto"/>
              <a:sym typeface="Roboto"/>
            </a:endParaRPr>
          </a:p>
        </p:txBody>
      </p:sp>
      <p:cxnSp>
        <p:nvCxnSpPr>
          <p:cNvPr id="233" name="Google Shape;233;p34"/>
          <p:cNvCxnSpPr>
            <a:stCxn id="227" idx="0"/>
            <a:endCxn id="228" idx="0"/>
          </p:cNvCxnSpPr>
          <p:nvPr/>
        </p:nvCxnSpPr>
        <p:spPr>
          <a:xfrm flipH="1" rot="-5400000">
            <a:off x="3604462" y="-96700"/>
            <a:ext cx="600" cy="4214400"/>
          </a:xfrm>
          <a:prstGeom prst="curvedConnector3">
            <a:avLst>
              <a:gd fmla="val -123312485" name="adj1"/>
            </a:avLst>
          </a:prstGeom>
          <a:noFill/>
          <a:ln cap="flat" cmpd="sng" w="19050">
            <a:solidFill>
              <a:srgbClr val="D9D9D9"/>
            </a:solidFill>
            <a:prstDash val="solid"/>
            <a:round/>
            <a:headEnd len="med" w="med" type="none"/>
            <a:tailEnd len="med" w="med" type="none"/>
          </a:ln>
        </p:spPr>
      </p:cxnSp>
      <p:cxnSp>
        <p:nvCxnSpPr>
          <p:cNvPr id="234" name="Google Shape;234;p34"/>
          <p:cNvCxnSpPr>
            <a:stCxn id="228" idx="0"/>
            <a:endCxn id="229" idx="0"/>
          </p:cNvCxnSpPr>
          <p:nvPr/>
        </p:nvCxnSpPr>
        <p:spPr>
          <a:xfrm flipH="1" rot="-5400000">
            <a:off x="6789137" y="933050"/>
            <a:ext cx="600" cy="2154900"/>
          </a:xfrm>
          <a:prstGeom prst="curvedConnector3">
            <a:avLst>
              <a:gd fmla="val -89258316" name="adj1"/>
            </a:avLst>
          </a:prstGeom>
          <a:noFill/>
          <a:ln cap="flat" cmpd="sng" w="19050">
            <a:solidFill>
              <a:srgbClr val="FF0000"/>
            </a:solidFill>
            <a:prstDash val="solid"/>
            <a:round/>
            <a:headEnd len="med" w="med" type="none"/>
            <a:tailEnd len="med" w="med" type="none"/>
          </a:ln>
        </p:spPr>
      </p:cxnSp>
      <p:sp>
        <p:nvSpPr>
          <p:cNvPr id="235" name="Google Shape;235;p34"/>
          <p:cNvSpPr txBox="1"/>
          <p:nvPr/>
        </p:nvSpPr>
        <p:spPr>
          <a:xfrm>
            <a:off x="5630075" y="331938"/>
            <a:ext cx="2318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latin typeface="Roboto"/>
                <a:ea typeface="Roboto"/>
                <a:cs typeface="Roboto"/>
                <a:sym typeface="Roboto"/>
              </a:rPr>
              <a:t>How to make sourdough</a:t>
            </a:r>
            <a:endParaRPr b="1" sz="700">
              <a:latin typeface="Roboto"/>
              <a:ea typeface="Roboto"/>
              <a:cs typeface="Roboto"/>
              <a:sym typeface="Roboto"/>
            </a:endParaRPr>
          </a:p>
          <a:p>
            <a:pPr indent="0" lvl="0" marL="0" rtl="0" algn="ctr">
              <a:spcBef>
                <a:spcPts val="0"/>
              </a:spcBef>
              <a:spcAft>
                <a:spcPts val="0"/>
              </a:spcAft>
              <a:buNone/>
            </a:pPr>
            <a:r>
              <a:rPr b="1" lang="en-GB" sz="700">
                <a:latin typeface="Roboto"/>
                <a:ea typeface="Roboto"/>
                <a:cs typeface="Roboto"/>
                <a:sym typeface="Roboto"/>
              </a:rPr>
              <a:t>How to make white bread</a:t>
            </a:r>
            <a:endParaRPr b="1" sz="700">
              <a:latin typeface="Roboto"/>
              <a:ea typeface="Roboto"/>
              <a:cs typeface="Roboto"/>
              <a:sym typeface="Roboto"/>
            </a:endParaRPr>
          </a:p>
          <a:p>
            <a:pPr indent="0" lvl="0" marL="0" rtl="0" algn="ctr">
              <a:spcBef>
                <a:spcPts val="0"/>
              </a:spcBef>
              <a:spcAft>
                <a:spcPts val="0"/>
              </a:spcAft>
              <a:buNone/>
            </a:pPr>
            <a:r>
              <a:rPr b="1" lang="en-GB" sz="700">
                <a:latin typeface="Roboto"/>
                <a:ea typeface="Roboto"/>
                <a:cs typeface="Roboto"/>
                <a:sym typeface="Roboto"/>
              </a:rPr>
              <a:t>The best bread ever!</a:t>
            </a:r>
            <a:endParaRPr b="1" sz="700">
              <a:latin typeface="Roboto"/>
              <a:ea typeface="Roboto"/>
              <a:cs typeface="Roboto"/>
              <a:sym typeface="Roboto"/>
            </a:endParaRPr>
          </a:p>
          <a:p>
            <a:pPr indent="0" lvl="0" marL="0" rtl="0" algn="ctr">
              <a:spcBef>
                <a:spcPts val="0"/>
              </a:spcBef>
              <a:spcAft>
                <a:spcPts val="0"/>
              </a:spcAft>
              <a:buNone/>
            </a:pPr>
            <a:r>
              <a:rPr b="1" lang="en-GB" sz="700">
                <a:latin typeface="Roboto"/>
                <a:ea typeface="Roboto"/>
                <a:cs typeface="Roboto"/>
                <a:sym typeface="Roboto"/>
              </a:rPr>
              <a:t>So, you want to cook bread?</a:t>
            </a:r>
            <a:endParaRPr b="1" sz="700">
              <a:latin typeface="Roboto"/>
              <a:ea typeface="Roboto"/>
              <a:cs typeface="Roboto"/>
              <a:sym typeface="Roboto"/>
            </a:endParaRPr>
          </a:p>
          <a:p>
            <a:pPr indent="0" lvl="0" marL="0" rtl="0" algn="ctr">
              <a:spcBef>
                <a:spcPts val="0"/>
              </a:spcBef>
              <a:spcAft>
                <a:spcPts val="0"/>
              </a:spcAft>
              <a:buNone/>
            </a:pPr>
            <a:r>
              <a:rPr b="1" lang="en-GB" sz="700">
                <a:latin typeface="Roboto"/>
                <a:ea typeface="Roboto"/>
                <a:cs typeface="Roboto"/>
                <a:sym typeface="Roboto"/>
              </a:rPr>
              <a:t>How to bake bread</a:t>
            </a:r>
            <a:endParaRPr b="1" sz="700">
              <a:latin typeface="Roboto"/>
              <a:ea typeface="Roboto"/>
              <a:cs typeface="Roboto"/>
              <a:sym typeface="Roboto"/>
            </a:endParaRPr>
          </a:p>
          <a:p>
            <a:pPr indent="0" lvl="0" marL="0" rtl="0" algn="ctr">
              <a:spcBef>
                <a:spcPts val="0"/>
              </a:spcBef>
              <a:spcAft>
                <a:spcPts val="0"/>
              </a:spcAft>
              <a:buNone/>
            </a:pPr>
            <a:r>
              <a:rPr b="1" lang="en-GB" sz="700">
                <a:latin typeface="Roboto"/>
                <a:ea typeface="Roboto"/>
                <a:cs typeface="Roboto"/>
                <a:sym typeface="Roboto"/>
              </a:rPr>
              <a:t>French style </a:t>
            </a:r>
            <a:r>
              <a:rPr b="1" lang="en-GB" sz="700">
                <a:latin typeface="Roboto"/>
                <a:ea typeface="Roboto"/>
                <a:cs typeface="Roboto"/>
                <a:sym typeface="Roboto"/>
              </a:rPr>
              <a:t>baguette</a:t>
            </a:r>
            <a:r>
              <a:rPr b="1" lang="en-GB" sz="700">
                <a:latin typeface="Roboto"/>
                <a:ea typeface="Roboto"/>
                <a:cs typeface="Roboto"/>
                <a:sym typeface="Roboto"/>
              </a:rPr>
              <a:t> </a:t>
            </a:r>
            <a:endParaRPr b="1" sz="700">
              <a:latin typeface="Roboto"/>
              <a:ea typeface="Roboto"/>
              <a:cs typeface="Roboto"/>
              <a:sym typeface="Roboto"/>
            </a:endParaRPr>
          </a:p>
          <a:p>
            <a:pPr indent="0" lvl="0" marL="0" rtl="0" algn="ctr">
              <a:spcBef>
                <a:spcPts val="0"/>
              </a:spcBef>
              <a:spcAft>
                <a:spcPts val="0"/>
              </a:spcAft>
              <a:buNone/>
            </a:pPr>
            <a:r>
              <a:rPr b="1" lang="en-GB" sz="700">
                <a:latin typeface="Roboto"/>
                <a:ea typeface="Roboto"/>
                <a:cs typeface="Roboto"/>
                <a:sym typeface="Roboto"/>
              </a:rPr>
              <a:t>Italian sourdough</a:t>
            </a:r>
            <a:endParaRPr b="1" sz="700">
              <a:latin typeface="Roboto"/>
              <a:ea typeface="Roboto"/>
              <a:cs typeface="Roboto"/>
              <a:sym typeface="Roboto"/>
            </a:endParaRPr>
          </a:p>
          <a:p>
            <a:pPr indent="0" lvl="0" marL="0" rtl="0" algn="ctr">
              <a:spcBef>
                <a:spcPts val="0"/>
              </a:spcBef>
              <a:spcAft>
                <a:spcPts val="0"/>
              </a:spcAft>
              <a:buNone/>
            </a:pPr>
            <a:r>
              <a:rPr b="1" lang="en-GB" sz="700">
                <a:latin typeface="Roboto"/>
                <a:ea typeface="Roboto"/>
                <a:cs typeface="Roboto"/>
                <a:sym typeface="Roboto"/>
              </a:rPr>
              <a:t>Bread 4 health, cook it now!</a:t>
            </a:r>
            <a:endParaRPr b="1" sz="700">
              <a:latin typeface="Roboto"/>
              <a:ea typeface="Roboto"/>
              <a:cs typeface="Roboto"/>
              <a:sym typeface="Roboto"/>
            </a:endParaRPr>
          </a:p>
        </p:txBody>
      </p:sp>
      <p:pic>
        <p:nvPicPr>
          <p:cNvPr id="236" name="Google Shape;236;p34"/>
          <p:cNvPicPr preferRelativeResize="0"/>
          <p:nvPr/>
        </p:nvPicPr>
        <p:blipFill>
          <a:blip r:embed="rId6">
            <a:alphaModFix/>
          </a:blip>
          <a:stretch>
            <a:fillRect/>
          </a:stretch>
        </p:blipFill>
        <p:spPr>
          <a:xfrm rot="5400000">
            <a:off x="7230788" y="1445835"/>
            <a:ext cx="389475" cy="389475"/>
          </a:xfrm>
          <a:prstGeom prst="rect">
            <a:avLst/>
          </a:prstGeom>
          <a:noFill/>
          <a:ln>
            <a:noFill/>
          </a:ln>
        </p:spPr>
      </p:pic>
      <p:pic>
        <p:nvPicPr>
          <p:cNvPr id="237" name="Google Shape;237;p34"/>
          <p:cNvPicPr preferRelativeResize="0"/>
          <p:nvPr/>
        </p:nvPicPr>
        <p:blipFill>
          <a:blip r:embed="rId6">
            <a:alphaModFix/>
          </a:blip>
          <a:stretch>
            <a:fillRect/>
          </a:stretch>
        </p:blipFill>
        <p:spPr>
          <a:xfrm rot="5400000">
            <a:off x="6594688" y="1254723"/>
            <a:ext cx="389475" cy="389475"/>
          </a:xfrm>
          <a:prstGeom prst="rect">
            <a:avLst/>
          </a:prstGeom>
          <a:noFill/>
          <a:ln>
            <a:noFill/>
          </a:ln>
        </p:spPr>
      </p:pic>
      <p:pic>
        <p:nvPicPr>
          <p:cNvPr id="238" name="Google Shape;238;p34"/>
          <p:cNvPicPr preferRelativeResize="0"/>
          <p:nvPr/>
        </p:nvPicPr>
        <p:blipFill>
          <a:blip r:embed="rId6">
            <a:alphaModFix/>
          </a:blip>
          <a:stretch>
            <a:fillRect/>
          </a:stretch>
        </p:blipFill>
        <p:spPr>
          <a:xfrm rot="5400000">
            <a:off x="5958588" y="1445823"/>
            <a:ext cx="389475" cy="389475"/>
          </a:xfrm>
          <a:prstGeom prst="rect">
            <a:avLst/>
          </a:prstGeom>
          <a:noFill/>
          <a:ln>
            <a:noFill/>
          </a:ln>
        </p:spPr>
      </p:pic>
      <p:sp>
        <p:nvSpPr>
          <p:cNvPr id="239" name="Google Shape;239;p34"/>
          <p:cNvSpPr txBox="1"/>
          <p:nvPr/>
        </p:nvSpPr>
        <p:spPr>
          <a:xfrm>
            <a:off x="311700" y="4104150"/>
            <a:ext cx="719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434343"/>
                </a:solidFill>
                <a:latin typeface="Roboto"/>
                <a:ea typeface="Roboto"/>
                <a:cs typeface="Roboto"/>
                <a:sym typeface="Roboto"/>
              </a:rPr>
              <a:t>3. The </a:t>
            </a:r>
            <a:r>
              <a:rPr lang="en-GB" sz="1800">
                <a:solidFill>
                  <a:srgbClr val="434343"/>
                </a:solidFill>
                <a:latin typeface="Roboto"/>
                <a:ea typeface="Roboto"/>
                <a:cs typeface="Roboto"/>
                <a:sym typeface="Roboto"/>
              </a:rPr>
              <a:t>database finds and </a:t>
            </a:r>
            <a:r>
              <a:rPr lang="en-GB" sz="1800">
                <a:solidFill>
                  <a:srgbClr val="434343"/>
                </a:solidFill>
                <a:latin typeface="Roboto"/>
                <a:ea typeface="Roboto"/>
                <a:cs typeface="Roboto"/>
                <a:sym typeface="Roboto"/>
              </a:rPr>
              <a:t>returns all results that match what the server is after.</a:t>
            </a:r>
            <a:endParaRPr sz="1800">
              <a:solidFill>
                <a:srgbClr val="434343"/>
              </a:solidFill>
              <a:latin typeface="Roboto"/>
              <a:ea typeface="Roboto"/>
              <a:cs typeface="Roboto"/>
              <a:sym typeface="Roboto"/>
            </a:endParaRPr>
          </a:p>
        </p:txBody>
      </p:sp>
      <p:cxnSp>
        <p:nvCxnSpPr>
          <p:cNvPr id="240" name="Google Shape;240;p34"/>
          <p:cNvCxnSpPr/>
          <p:nvPr/>
        </p:nvCxnSpPr>
        <p:spPr>
          <a:xfrm rot="10800000">
            <a:off x="6463325" y="1742725"/>
            <a:ext cx="652200" cy="0"/>
          </a:xfrm>
          <a:prstGeom prst="straightConnector1">
            <a:avLst/>
          </a:prstGeom>
          <a:noFill/>
          <a:ln cap="flat" cmpd="sng" w="19050">
            <a:solidFill>
              <a:schemeClr val="accent1"/>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a Google Search works</a:t>
            </a:r>
            <a:endParaRPr>
              <a:solidFill>
                <a:srgbClr val="25326F"/>
              </a:solidFill>
              <a:latin typeface="Francois One"/>
              <a:ea typeface="Francois One"/>
              <a:cs typeface="Francois One"/>
              <a:sym typeface="Francois One"/>
            </a:endParaRPr>
          </a:p>
        </p:txBody>
      </p:sp>
      <p:sp>
        <p:nvSpPr>
          <p:cNvPr id="246" name="Google Shape;246;p3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247" name="Google Shape;247;p35"/>
          <p:cNvPicPr preferRelativeResize="0"/>
          <p:nvPr/>
        </p:nvPicPr>
        <p:blipFill>
          <a:blip r:embed="rId3">
            <a:alphaModFix/>
          </a:blip>
          <a:stretch>
            <a:fillRect/>
          </a:stretch>
        </p:blipFill>
        <p:spPr>
          <a:xfrm>
            <a:off x="800900" y="2010200"/>
            <a:ext cx="1393325" cy="1393325"/>
          </a:xfrm>
          <a:prstGeom prst="rect">
            <a:avLst/>
          </a:prstGeom>
          <a:noFill/>
          <a:ln>
            <a:noFill/>
          </a:ln>
        </p:spPr>
      </p:pic>
      <p:pic>
        <p:nvPicPr>
          <p:cNvPr id="248" name="Google Shape;248;p35"/>
          <p:cNvPicPr preferRelativeResize="0"/>
          <p:nvPr/>
        </p:nvPicPr>
        <p:blipFill>
          <a:blip r:embed="rId4">
            <a:alphaModFix/>
          </a:blip>
          <a:stretch>
            <a:fillRect/>
          </a:stretch>
        </p:blipFill>
        <p:spPr>
          <a:xfrm>
            <a:off x="5015325" y="2010200"/>
            <a:ext cx="1393325" cy="1393325"/>
          </a:xfrm>
          <a:prstGeom prst="rect">
            <a:avLst/>
          </a:prstGeom>
          <a:noFill/>
          <a:ln>
            <a:noFill/>
          </a:ln>
        </p:spPr>
      </p:pic>
      <p:pic>
        <p:nvPicPr>
          <p:cNvPr id="249" name="Google Shape;249;p35"/>
          <p:cNvPicPr preferRelativeResize="0"/>
          <p:nvPr/>
        </p:nvPicPr>
        <p:blipFill>
          <a:blip r:embed="rId5">
            <a:alphaModFix/>
          </a:blip>
          <a:stretch>
            <a:fillRect/>
          </a:stretch>
        </p:blipFill>
        <p:spPr>
          <a:xfrm>
            <a:off x="7170300" y="2010200"/>
            <a:ext cx="1393325" cy="1393325"/>
          </a:xfrm>
          <a:prstGeom prst="rect">
            <a:avLst/>
          </a:prstGeom>
          <a:noFill/>
          <a:ln>
            <a:noFill/>
          </a:ln>
        </p:spPr>
      </p:pic>
      <p:sp>
        <p:nvSpPr>
          <p:cNvPr id="250" name="Google Shape;250;p35"/>
          <p:cNvSpPr txBox="1"/>
          <p:nvPr/>
        </p:nvSpPr>
        <p:spPr>
          <a:xfrm>
            <a:off x="800950"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Client</a:t>
            </a:r>
            <a:endParaRPr b="1" sz="1600">
              <a:latin typeface="Roboto"/>
              <a:ea typeface="Roboto"/>
              <a:cs typeface="Roboto"/>
              <a:sym typeface="Roboto"/>
            </a:endParaRPr>
          </a:p>
        </p:txBody>
      </p:sp>
      <p:sp>
        <p:nvSpPr>
          <p:cNvPr id="251" name="Google Shape;251;p35"/>
          <p:cNvSpPr txBox="1"/>
          <p:nvPr/>
        </p:nvSpPr>
        <p:spPr>
          <a:xfrm>
            <a:off x="4959438" y="3517800"/>
            <a:ext cx="1505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Google Server</a:t>
            </a:r>
            <a:endParaRPr b="1" sz="1600">
              <a:latin typeface="Roboto"/>
              <a:ea typeface="Roboto"/>
              <a:cs typeface="Roboto"/>
              <a:sym typeface="Roboto"/>
            </a:endParaRPr>
          </a:p>
        </p:txBody>
      </p:sp>
      <p:sp>
        <p:nvSpPr>
          <p:cNvPr id="252" name="Google Shape;252;p35"/>
          <p:cNvSpPr txBox="1"/>
          <p:nvPr/>
        </p:nvSpPr>
        <p:spPr>
          <a:xfrm>
            <a:off x="7170363"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Database</a:t>
            </a:r>
            <a:endParaRPr b="1" sz="1600">
              <a:latin typeface="Roboto"/>
              <a:ea typeface="Roboto"/>
              <a:cs typeface="Roboto"/>
              <a:sym typeface="Roboto"/>
            </a:endParaRPr>
          </a:p>
        </p:txBody>
      </p:sp>
      <p:cxnSp>
        <p:nvCxnSpPr>
          <p:cNvPr id="253" name="Google Shape;253;p35"/>
          <p:cNvCxnSpPr>
            <a:stCxn id="248" idx="0"/>
            <a:endCxn id="249" idx="0"/>
          </p:cNvCxnSpPr>
          <p:nvPr/>
        </p:nvCxnSpPr>
        <p:spPr>
          <a:xfrm flipH="1" rot="-5400000">
            <a:off x="6789137" y="933050"/>
            <a:ext cx="600" cy="2154900"/>
          </a:xfrm>
          <a:prstGeom prst="curvedConnector3">
            <a:avLst>
              <a:gd fmla="val -89258316" name="adj1"/>
            </a:avLst>
          </a:prstGeom>
          <a:noFill/>
          <a:ln cap="flat" cmpd="sng" w="19050">
            <a:solidFill>
              <a:srgbClr val="CCCCCC"/>
            </a:solidFill>
            <a:prstDash val="solid"/>
            <a:round/>
            <a:headEnd len="med" w="med" type="none"/>
            <a:tailEnd len="med" w="med" type="none"/>
          </a:ln>
        </p:spPr>
      </p:cxnSp>
      <p:sp>
        <p:nvSpPr>
          <p:cNvPr id="254" name="Google Shape;254;p35"/>
          <p:cNvSpPr txBox="1"/>
          <p:nvPr/>
        </p:nvSpPr>
        <p:spPr>
          <a:xfrm>
            <a:off x="2445425" y="1474650"/>
            <a:ext cx="23187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Roboto"/>
                <a:ea typeface="Roboto"/>
                <a:cs typeface="Roboto"/>
                <a:sym typeface="Roboto"/>
              </a:rPr>
              <a:t>How to make sourdough</a:t>
            </a:r>
            <a:endParaRPr b="1" sz="1100">
              <a:latin typeface="Roboto"/>
              <a:ea typeface="Roboto"/>
              <a:cs typeface="Roboto"/>
              <a:sym typeface="Roboto"/>
            </a:endParaRPr>
          </a:p>
          <a:p>
            <a:pPr indent="0" lvl="0" marL="0" rtl="0" algn="ctr">
              <a:spcBef>
                <a:spcPts val="0"/>
              </a:spcBef>
              <a:spcAft>
                <a:spcPts val="0"/>
              </a:spcAft>
              <a:buNone/>
            </a:pPr>
            <a:r>
              <a:rPr b="1" lang="en-GB" sz="1100">
                <a:latin typeface="Roboto"/>
                <a:ea typeface="Roboto"/>
                <a:cs typeface="Roboto"/>
                <a:sym typeface="Roboto"/>
              </a:rPr>
              <a:t>How to make white bread</a:t>
            </a:r>
            <a:endParaRPr b="1" sz="11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GB" sz="1100">
                <a:solidFill>
                  <a:schemeClr val="dk1"/>
                </a:solidFill>
                <a:latin typeface="Roboto"/>
                <a:ea typeface="Roboto"/>
                <a:cs typeface="Roboto"/>
                <a:sym typeface="Roboto"/>
              </a:rPr>
              <a:t>French style baguette </a:t>
            </a:r>
            <a:endParaRPr b="1" sz="1100">
              <a:solidFill>
                <a:schemeClr val="dk1"/>
              </a:solidFill>
              <a:latin typeface="Roboto"/>
              <a:ea typeface="Roboto"/>
              <a:cs typeface="Roboto"/>
              <a:sym typeface="Roboto"/>
            </a:endParaRPr>
          </a:p>
          <a:p>
            <a:pPr indent="0" lvl="0" marL="0" rtl="0" algn="ctr">
              <a:spcBef>
                <a:spcPts val="0"/>
              </a:spcBef>
              <a:spcAft>
                <a:spcPts val="0"/>
              </a:spcAft>
              <a:buNone/>
            </a:pPr>
            <a:r>
              <a:rPr b="1" lang="en-GB" sz="1100">
                <a:solidFill>
                  <a:schemeClr val="dk1"/>
                </a:solidFill>
                <a:latin typeface="Roboto"/>
                <a:ea typeface="Roboto"/>
                <a:cs typeface="Roboto"/>
                <a:sym typeface="Roboto"/>
              </a:rPr>
              <a:t>Italian sourdough</a:t>
            </a:r>
            <a:endParaRPr b="1" sz="1100">
              <a:latin typeface="Roboto"/>
              <a:ea typeface="Roboto"/>
              <a:cs typeface="Roboto"/>
              <a:sym typeface="Roboto"/>
            </a:endParaRPr>
          </a:p>
          <a:p>
            <a:pPr indent="0" lvl="0" marL="0" rtl="0" algn="ctr">
              <a:spcBef>
                <a:spcPts val="0"/>
              </a:spcBef>
              <a:spcAft>
                <a:spcPts val="0"/>
              </a:spcAft>
              <a:buNone/>
            </a:pPr>
            <a:r>
              <a:rPr b="1" lang="en-GB" sz="1100">
                <a:latin typeface="Roboto"/>
                <a:ea typeface="Roboto"/>
                <a:cs typeface="Roboto"/>
                <a:sym typeface="Roboto"/>
              </a:rPr>
              <a:t>How to bake bread</a:t>
            </a:r>
            <a:endParaRPr b="1" sz="1100">
              <a:latin typeface="Roboto"/>
              <a:ea typeface="Roboto"/>
              <a:cs typeface="Roboto"/>
              <a:sym typeface="Roboto"/>
            </a:endParaRPr>
          </a:p>
        </p:txBody>
      </p:sp>
      <p:sp>
        <p:nvSpPr>
          <p:cNvPr id="255" name="Google Shape;255;p35"/>
          <p:cNvSpPr txBox="1"/>
          <p:nvPr/>
        </p:nvSpPr>
        <p:spPr>
          <a:xfrm>
            <a:off x="311700" y="4104150"/>
            <a:ext cx="719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434343"/>
                </a:solidFill>
                <a:latin typeface="Roboto"/>
                <a:ea typeface="Roboto"/>
                <a:cs typeface="Roboto"/>
                <a:sym typeface="Roboto"/>
              </a:rPr>
              <a:t>4</a:t>
            </a:r>
            <a:r>
              <a:rPr lang="en-GB" sz="1800">
                <a:solidFill>
                  <a:srgbClr val="434343"/>
                </a:solidFill>
                <a:latin typeface="Roboto"/>
                <a:ea typeface="Roboto"/>
                <a:cs typeface="Roboto"/>
                <a:sym typeface="Roboto"/>
              </a:rPr>
              <a:t>. The server then sorts all the returned results, and presents you with the best ones!</a:t>
            </a:r>
            <a:endParaRPr sz="1800">
              <a:solidFill>
                <a:srgbClr val="434343"/>
              </a:solidFill>
              <a:latin typeface="Roboto"/>
              <a:ea typeface="Roboto"/>
              <a:cs typeface="Roboto"/>
              <a:sym typeface="Roboto"/>
            </a:endParaRPr>
          </a:p>
        </p:txBody>
      </p:sp>
      <p:cxnSp>
        <p:nvCxnSpPr>
          <p:cNvPr id="256" name="Google Shape;256;p35"/>
          <p:cNvCxnSpPr/>
          <p:nvPr/>
        </p:nvCxnSpPr>
        <p:spPr>
          <a:xfrm flipH="1" rot="-5400000">
            <a:off x="3604462" y="-96700"/>
            <a:ext cx="600" cy="4214400"/>
          </a:xfrm>
          <a:prstGeom prst="curvedConnector3">
            <a:avLst>
              <a:gd fmla="val -123312485" name="adj1"/>
            </a:avLst>
          </a:prstGeom>
          <a:noFill/>
          <a:ln cap="flat" cmpd="sng" w="19050">
            <a:solidFill>
              <a:srgbClr val="FF0000"/>
            </a:solidFill>
            <a:prstDash val="solid"/>
            <a:round/>
            <a:headEnd len="med" w="med" type="none"/>
            <a:tailEnd len="med" w="med" type="none"/>
          </a:ln>
        </p:spPr>
      </p:cxnSp>
      <p:pic>
        <p:nvPicPr>
          <p:cNvPr id="257" name="Google Shape;257;p35"/>
          <p:cNvPicPr preferRelativeResize="0"/>
          <p:nvPr/>
        </p:nvPicPr>
        <p:blipFill>
          <a:blip r:embed="rId6">
            <a:alphaModFix/>
          </a:blip>
          <a:stretch>
            <a:fillRect/>
          </a:stretch>
        </p:blipFill>
        <p:spPr>
          <a:xfrm rot="5400000">
            <a:off x="2194213" y="1233910"/>
            <a:ext cx="389475" cy="389475"/>
          </a:xfrm>
          <a:prstGeom prst="rect">
            <a:avLst/>
          </a:prstGeom>
          <a:noFill/>
          <a:ln>
            <a:noFill/>
          </a:ln>
        </p:spPr>
      </p:pic>
      <p:pic>
        <p:nvPicPr>
          <p:cNvPr id="258" name="Google Shape;258;p35"/>
          <p:cNvPicPr preferRelativeResize="0"/>
          <p:nvPr/>
        </p:nvPicPr>
        <p:blipFill>
          <a:blip r:embed="rId6">
            <a:alphaModFix/>
          </a:blip>
          <a:stretch>
            <a:fillRect/>
          </a:stretch>
        </p:blipFill>
        <p:spPr>
          <a:xfrm rot="5400000">
            <a:off x="3410013" y="1085185"/>
            <a:ext cx="389475" cy="389475"/>
          </a:xfrm>
          <a:prstGeom prst="rect">
            <a:avLst/>
          </a:prstGeom>
          <a:noFill/>
          <a:ln>
            <a:noFill/>
          </a:ln>
        </p:spPr>
      </p:pic>
      <p:pic>
        <p:nvPicPr>
          <p:cNvPr id="259" name="Google Shape;259;p35"/>
          <p:cNvPicPr preferRelativeResize="0"/>
          <p:nvPr/>
        </p:nvPicPr>
        <p:blipFill>
          <a:blip r:embed="rId6">
            <a:alphaModFix/>
          </a:blip>
          <a:stretch>
            <a:fillRect/>
          </a:stretch>
        </p:blipFill>
        <p:spPr>
          <a:xfrm rot="5400000">
            <a:off x="4625813" y="1233910"/>
            <a:ext cx="389475" cy="389475"/>
          </a:xfrm>
          <a:prstGeom prst="rect">
            <a:avLst/>
          </a:prstGeom>
          <a:noFill/>
          <a:ln>
            <a:noFill/>
          </a:ln>
        </p:spPr>
      </p:pic>
      <p:cxnSp>
        <p:nvCxnSpPr>
          <p:cNvPr id="260" name="Google Shape;260;p35"/>
          <p:cNvCxnSpPr/>
          <p:nvPr/>
        </p:nvCxnSpPr>
        <p:spPr>
          <a:xfrm rot="10800000">
            <a:off x="3278650" y="1474650"/>
            <a:ext cx="652200" cy="0"/>
          </a:xfrm>
          <a:prstGeom prst="straightConnector1">
            <a:avLst/>
          </a:prstGeom>
          <a:noFill/>
          <a:ln cap="flat" cmpd="sng" w="19050">
            <a:solidFill>
              <a:schemeClr val="accent1"/>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why use a database?</a:t>
            </a:r>
            <a:endParaRPr>
              <a:solidFill>
                <a:srgbClr val="25326F"/>
              </a:solidFill>
              <a:latin typeface="Francois One"/>
              <a:ea typeface="Francois One"/>
              <a:cs typeface="Francois One"/>
              <a:sym typeface="Francois One"/>
            </a:endParaRPr>
          </a:p>
        </p:txBody>
      </p:sp>
      <p:sp>
        <p:nvSpPr>
          <p:cNvPr id="266" name="Google Shape;266;p3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267" name="Google Shape;267;p36"/>
          <p:cNvSpPr txBox="1"/>
          <p:nvPr/>
        </p:nvSpPr>
        <p:spPr>
          <a:xfrm>
            <a:off x="311700" y="1388350"/>
            <a:ext cx="8520600" cy="2055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434343"/>
              </a:buClr>
              <a:buSzPts val="1800"/>
              <a:buFont typeface="Roboto"/>
              <a:buChar char="●"/>
            </a:pPr>
            <a:r>
              <a:rPr b="1" lang="en-GB" sz="1800">
                <a:solidFill>
                  <a:srgbClr val="980000"/>
                </a:solidFill>
                <a:latin typeface="Roboto"/>
                <a:ea typeface="Roboto"/>
                <a:cs typeface="Roboto"/>
                <a:sym typeface="Roboto"/>
              </a:rPr>
              <a:t>D</a:t>
            </a:r>
            <a:r>
              <a:rPr b="1" lang="en-GB" sz="1800">
                <a:solidFill>
                  <a:srgbClr val="980000"/>
                </a:solidFill>
                <a:latin typeface="Roboto"/>
                <a:ea typeface="Roboto"/>
                <a:cs typeface="Roboto"/>
                <a:sym typeface="Roboto"/>
              </a:rPr>
              <a:t>atabases</a:t>
            </a:r>
            <a:r>
              <a:rPr lang="en-GB" sz="1800">
                <a:solidFill>
                  <a:srgbClr val="434343"/>
                </a:solidFill>
                <a:latin typeface="Roboto"/>
                <a:ea typeface="Roboto"/>
                <a:cs typeface="Roboto"/>
                <a:sym typeface="Roboto"/>
              </a:rPr>
              <a:t> allow for the storage and retrieval of data sets (big and small)</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Making it very easy to find bread recipes online!</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They don’t erase when the power is turned off</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They free up the server, or computer, to do other work</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Data</a:t>
            </a:r>
            <a:r>
              <a:rPr lang="en-GB" sz="1800">
                <a:solidFill>
                  <a:srgbClr val="434343"/>
                </a:solidFill>
                <a:latin typeface="Roboto"/>
                <a:ea typeface="Roboto"/>
                <a:cs typeface="Roboto"/>
                <a:sym typeface="Roboto"/>
              </a:rPr>
              <a:t> is so valuable that it is now worth more than gold and oil!</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No wonder </a:t>
            </a:r>
            <a:r>
              <a:rPr b="1" lang="en-GB" sz="1800">
                <a:solidFill>
                  <a:srgbClr val="980000"/>
                </a:solidFill>
                <a:latin typeface="Roboto"/>
                <a:ea typeface="Roboto"/>
                <a:cs typeface="Roboto"/>
                <a:sym typeface="Roboto"/>
              </a:rPr>
              <a:t>databases</a:t>
            </a:r>
            <a:r>
              <a:rPr lang="en-GB" sz="1800">
                <a:solidFill>
                  <a:srgbClr val="434343"/>
                </a:solidFill>
                <a:latin typeface="Roboto"/>
                <a:ea typeface="Roboto"/>
                <a:cs typeface="Roboto"/>
                <a:sym typeface="Roboto"/>
              </a:rPr>
              <a:t> are so </a:t>
            </a:r>
            <a:r>
              <a:rPr lang="en-GB" sz="1800">
                <a:solidFill>
                  <a:srgbClr val="434343"/>
                </a:solidFill>
                <a:latin typeface="Roboto"/>
                <a:ea typeface="Roboto"/>
                <a:cs typeface="Roboto"/>
                <a:sym typeface="Roboto"/>
              </a:rPr>
              <a:t>important…</a:t>
            </a:r>
            <a:r>
              <a:rPr lang="en-GB" sz="1800">
                <a:solidFill>
                  <a:srgbClr val="434343"/>
                </a:solidFill>
                <a:latin typeface="Roboto"/>
                <a:ea typeface="Roboto"/>
                <a:cs typeface="Roboto"/>
                <a:sym typeface="Roboto"/>
              </a:rPr>
              <a:t> </a:t>
            </a:r>
            <a:endParaRPr sz="1800">
              <a:solidFill>
                <a:srgbClr val="434343"/>
              </a:solidFill>
              <a:latin typeface="Roboto"/>
              <a:ea typeface="Roboto"/>
              <a:cs typeface="Roboto"/>
              <a:sym typeface="Roboto"/>
            </a:endParaRPr>
          </a:p>
        </p:txBody>
      </p:sp>
      <p:pic>
        <p:nvPicPr>
          <p:cNvPr id="268" name="Google Shape;268;p36"/>
          <p:cNvPicPr preferRelativeResize="0"/>
          <p:nvPr/>
        </p:nvPicPr>
        <p:blipFill>
          <a:blip r:embed="rId3">
            <a:alphaModFix/>
          </a:blip>
          <a:stretch>
            <a:fillRect/>
          </a:stretch>
        </p:blipFill>
        <p:spPr>
          <a:xfrm>
            <a:off x="5755799" y="3677725"/>
            <a:ext cx="1057321" cy="728375"/>
          </a:xfrm>
          <a:prstGeom prst="rect">
            <a:avLst/>
          </a:prstGeom>
          <a:noFill/>
          <a:ln>
            <a:noFill/>
          </a:ln>
        </p:spPr>
      </p:pic>
      <p:pic>
        <p:nvPicPr>
          <p:cNvPr id="269" name="Google Shape;269;p36"/>
          <p:cNvPicPr preferRelativeResize="0"/>
          <p:nvPr/>
        </p:nvPicPr>
        <p:blipFill>
          <a:blip r:embed="rId3">
            <a:alphaModFix/>
          </a:blip>
          <a:stretch>
            <a:fillRect/>
          </a:stretch>
        </p:blipFill>
        <p:spPr>
          <a:xfrm>
            <a:off x="6895590" y="3677725"/>
            <a:ext cx="1057321" cy="728375"/>
          </a:xfrm>
          <a:prstGeom prst="rect">
            <a:avLst/>
          </a:prstGeom>
          <a:noFill/>
          <a:ln>
            <a:noFill/>
          </a:ln>
        </p:spPr>
      </p:pic>
      <p:pic>
        <p:nvPicPr>
          <p:cNvPr id="270" name="Google Shape;270;p36"/>
          <p:cNvPicPr preferRelativeResize="0"/>
          <p:nvPr/>
        </p:nvPicPr>
        <p:blipFill>
          <a:blip r:embed="rId3">
            <a:alphaModFix/>
          </a:blip>
          <a:stretch>
            <a:fillRect/>
          </a:stretch>
        </p:blipFill>
        <p:spPr>
          <a:xfrm>
            <a:off x="4616008" y="3677725"/>
            <a:ext cx="1057321" cy="728375"/>
          </a:xfrm>
          <a:prstGeom prst="rect">
            <a:avLst/>
          </a:prstGeom>
          <a:noFill/>
          <a:ln>
            <a:noFill/>
          </a:ln>
        </p:spPr>
      </p:pic>
      <p:pic>
        <p:nvPicPr>
          <p:cNvPr id="271" name="Google Shape;271;p36"/>
          <p:cNvPicPr preferRelativeResize="0"/>
          <p:nvPr/>
        </p:nvPicPr>
        <p:blipFill>
          <a:blip r:embed="rId3">
            <a:alphaModFix/>
          </a:blip>
          <a:stretch>
            <a:fillRect/>
          </a:stretch>
        </p:blipFill>
        <p:spPr>
          <a:xfrm>
            <a:off x="2336427" y="3677725"/>
            <a:ext cx="1057321" cy="728375"/>
          </a:xfrm>
          <a:prstGeom prst="rect">
            <a:avLst/>
          </a:prstGeom>
          <a:noFill/>
          <a:ln>
            <a:noFill/>
          </a:ln>
        </p:spPr>
      </p:pic>
      <p:pic>
        <p:nvPicPr>
          <p:cNvPr id="272" name="Google Shape;272;p36"/>
          <p:cNvPicPr preferRelativeResize="0"/>
          <p:nvPr/>
        </p:nvPicPr>
        <p:blipFill>
          <a:blip r:embed="rId3">
            <a:alphaModFix/>
          </a:blip>
          <a:stretch>
            <a:fillRect/>
          </a:stretch>
        </p:blipFill>
        <p:spPr>
          <a:xfrm>
            <a:off x="3476217" y="3677725"/>
            <a:ext cx="1057321" cy="728375"/>
          </a:xfrm>
          <a:prstGeom prst="rect">
            <a:avLst/>
          </a:prstGeom>
          <a:noFill/>
          <a:ln>
            <a:noFill/>
          </a:ln>
        </p:spPr>
      </p:pic>
      <p:pic>
        <p:nvPicPr>
          <p:cNvPr id="273" name="Google Shape;273;p36"/>
          <p:cNvPicPr preferRelativeResize="0"/>
          <p:nvPr/>
        </p:nvPicPr>
        <p:blipFill>
          <a:blip r:embed="rId3">
            <a:alphaModFix/>
          </a:blip>
          <a:stretch>
            <a:fillRect/>
          </a:stretch>
        </p:blipFill>
        <p:spPr>
          <a:xfrm>
            <a:off x="1196636" y="3677725"/>
            <a:ext cx="1057321" cy="728375"/>
          </a:xfrm>
          <a:prstGeom prst="rect">
            <a:avLst/>
          </a:prstGeom>
          <a:noFill/>
          <a:ln>
            <a:noFill/>
          </a:ln>
        </p:spPr>
      </p:pic>
      <p:sp>
        <p:nvSpPr>
          <p:cNvPr id="274" name="Google Shape;274;p36"/>
          <p:cNvSpPr txBox="1"/>
          <p:nvPr/>
        </p:nvSpPr>
        <p:spPr>
          <a:xfrm>
            <a:off x="311700" y="4757300"/>
            <a:ext cx="7767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latin typeface="Roboto"/>
                <a:ea typeface="Roboto"/>
                <a:cs typeface="Roboto"/>
                <a:sym typeface="Roboto"/>
                <a:hlinkClick r:id="rId4"/>
              </a:rPr>
              <a:t>https://www.economist.com/leaders/2017/05/06/the-worlds-most-valuable-resource-is-no-longer-oil-but-data</a:t>
            </a:r>
            <a:r>
              <a:rPr lang="en-GB" sz="900">
                <a:latin typeface="Roboto"/>
                <a:ea typeface="Roboto"/>
                <a:cs typeface="Roboto"/>
                <a:sym typeface="Roboto"/>
              </a:rPr>
              <a:t> </a:t>
            </a:r>
            <a:endParaRPr sz="9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06.01 - A need for Databases</a:t>
            </a:r>
            <a:endParaRPr>
              <a:solidFill>
                <a:srgbClr val="25326F"/>
              </a:solidFill>
              <a:latin typeface="Francois One"/>
              <a:ea typeface="Francois One"/>
              <a:cs typeface="Francois One"/>
              <a:sym typeface="Francois One"/>
            </a:endParaRPr>
          </a:p>
        </p:txBody>
      </p:sp>
      <p:sp>
        <p:nvSpPr>
          <p:cNvPr id="280" name="Google Shape;280;p3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281" name="Google Shape;281;p37"/>
          <p:cNvSpPr txBox="1"/>
          <p:nvPr/>
        </p:nvSpPr>
        <p:spPr>
          <a:xfrm>
            <a:off x="311700" y="1233900"/>
            <a:ext cx="7933200" cy="461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600"/>
              </a:spcAft>
              <a:buNone/>
            </a:pPr>
            <a:r>
              <a:rPr lang="en-GB" sz="1800">
                <a:solidFill>
                  <a:srgbClr val="434343"/>
                </a:solidFill>
                <a:latin typeface="Roboto"/>
                <a:ea typeface="Roboto"/>
                <a:cs typeface="Roboto"/>
                <a:sym typeface="Roboto"/>
              </a:rPr>
              <a:t>Let’s investigate what a database is, and why we need one!</a:t>
            </a:r>
            <a:endParaRPr sz="1800">
              <a:solidFill>
                <a:srgbClr val="434343"/>
              </a:solidFill>
              <a:latin typeface="Roboto"/>
              <a:ea typeface="Roboto"/>
              <a:cs typeface="Roboto"/>
              <a:sym typeface="Roboto"/>
            </a:endParaRPr>
          </a:p>
        </p:txBody>
      </p:sp>
      <p:pic>
        <p:nvPicPr>
          <p:cNvPr id="282" name="Google Shape;282;p37"/>
          <p:cNvPicPr preferRelativeResize="0"/>
          <p:nvPr/>
        </p:nvPicPr>
        <p:blipFill>
          <a:blip r:embed="rId3">
            <a:alphaModFix/>
          </a:blip>
          <a:stretch>
            <a:fillRect/>
          </a:stretch>
        </p:blipFill>
        <p:spPr>
          <a:xfrm>
            <a:off x="2511279" y="1768250"/>
            <a:ext cx="4121421" cy="2136001"/>
          </a:xfrm>
          <a:prstGeom prst="rect">
            <a:avLst/>
          </a:prstGeom>
          <a:noFill/>
          <a:ln cap="flat" cmpd="sng" w="9525">
            <a:solidFill>
              <a:schemeClr val="dk2"/>
            </a:solidFill>
            <a:prstDash val="solid"/>
            <a:round/>
            <a:headEnd len="sm" w="sm" type="none"/>
            <a:tailEnd len="sm" w="sm" type="none"/>
          </a:ln>
        </p:spPr>
      </p:pic>
      <p:sp>
        <p:nvSpPr>
          <p:cNvPr id="283" name="Google Shape;283;p37"/>
          <p:cNvSpPr txBox="1"/>
          <p:nvPr/>
        </p:nvSpPr>
        <p:spPr>
          <a:xfrm>
            <a:off x="380850" y="4162025"/>
            <a:ext cx="8382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1800">
                <a:solidFill>
                  <a:srgbClr val="434343"/>
                </a:solidFill>
                <a:latin typeface="Roboto"/>
                <a:ea typeface="Roboto"/>
                <a:cs typeface="Roboto"/>
                <a:sym typeface="Roboto"/>
              </a:rPr>
              <a:t>Complete the Activity:</a:t>
            </a:r>
            <a:br>
              <a:rPr lang="en-GB" sz="1800">
                <a:latin typeface="Roboto"/>
                <a:ea typeface="Roboto"/>
                <a:cs typeface="Roboto"/>
                <a:sym typeface="Roboto"/>
              </a:rPr>
            </a:br>
            <a:r>
              <a:rPr lang="en-GB" sz="1800" u="sng">
                <a:solidFill>
                  <a:schemeClr val="hlink"/>
                </a:solidFill>
                <a:latin typeface="Roboto"/>
                <a:ea typeface="Roboto"/>
                <a:cs typeface="Roboto"/>
                <a:sym typeface="Roboto"/>
                <a:hlinkClick r:id="rId4"/>
              </a:rPr>
              <a:t>06.01 - </a:t>
            </a:r>
            <a:r>
              <a:rPr lang="en-GB" sz="1800" u="sng">
                <a:solidFill>
                  <a:schemeClr val="hlink"/>
                </a:solidFill>
                <a:latin typeface="Roboto"/>
                <a:ea typeface="Roboto"/>
                <a:cs typeface="Roboto"/>
                <a:sym typeface="Roboto"/>
                <a:hlinkClick r:id="rId5"/>
              </a:rPr>
              <a:t>A need for Databases</a:t>
            </a:r>
            <a:endParaRPr sz="1800">
              <a:latin typeface="Roboto"/>
              <a:ea typeface="Roboto"/>
              <a:cs typeface="Roboto"/>
              <a:sym typeface="Roboto"/>
            </a:endParaRPr>
          </a:p>
        </p:txBody>
      </p:sp>
      <p:grpSp>
        <p:nvGrpSpPr>
          <p:cNvPr id="284" name="Google Shape;284;p37"/>
          <p:cNvGrpSpPr/>
          <p:nvPr/>
        </p:nvGrpSpPr>
        <p:grpSpPr>
          <a:xfrm>
            <a:off x="7984201" y="4195474"/>
            <a:ext cx="884557" cy="861343"/>
            <a:chOff x="7984201" y="4195474"/>
            <a:chExt cx="884557" cy="861343"/>
          </a:xfrm>
        </p:grpSpPr>
        <p:sp>
          <p:nvSpPr>
            <p:cNvPr id="285" name="Google Shape;285;p3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86" name="Google Shape;286;p37"/>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t>
            </a:r>
            <a:r>
              <a:rPr lang="en-GB"/>
              <a:t>might</a:t>
            </a:r>
            <a:r>
              <a:rPr lang="en-GB"/>
              <a:t> be wondering...</a:t>
            </a:r>
            <a:endParaRPr>
              <a:solidFill>
                <a:srgbClr val="25326F"/>
              </a:solidFill>
              <a:latin typeface="Francois One"/>
              <a:ea typeface="Francois One"/>
              <a:cs typeface="Francois One"/>
              <a:sym typeface="Francois One"/>
            </a:endParaRPr>
          </a:p>
        </p:txBody>
      </p:sp>
      <p:sp>
        <p:nvSpPr>
          <p:cNvPr id="292" name="Google Shape;292;p3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293" name="Google Shape;293;p38"/>
          <p:cNvSpPr txBox="1"/>
          <p:nvPr/>
        </p:nvSpPr>
        <p:spPr>
          <a:xfrm>
            <a:off x="311700" y="1388350"/>
            <a:ext cx="85206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434343"/>
                </a:solidFill>
                <a:latin typeface="Roboto"/>
                <a:ea typeface="Roboto"/>
                <a:cs typeface="Roboto"/>
                <a:sym typeface="Roboto"/>
              </a:rPr>
              <a:t>Why doesn’t a database delete when it </a:t>
            </a:r>
            <a:r>
              <a:rPr b="1" lang="en-GB" sz="1800">
                <a:solidFill>
                  <a:srgbClr val="434343"/>
                </a:solidFill>
                <a:latin typeface="Roboto"/>
                <a:ea typeface="Roboto"/>
                <a:cs typeface="Roboto"/>
                <a:sym typeface="Roboto"/>
              </a:rPr>
              <a:t>loses power?</a:t>
            </a:r>
            <a:endParaRPr b="1"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Well, simply, we have two types of storage; </a:t>
            </a:r>
            <a:r>
              <a:rPr b="1" lang="en-GB" sz="1800">
                <a:solidFill>
                  <a:srgbClr val="434343"/>
                </a:solidFill>
                <a:latin typeface="Roboto"/>
                <a:ea typeface="Roboto"/>
                <a:cs typeface="Roboto"/>
                <a:sym typeface="Roboto"/>
              </a:rPr>
              <a:t>Volatile</a:t>
            </a:r>
            <a:r>
              <a:rPr lang="en-GB" sz="1800">
                <a:solidFill>
                  <a:srgbClr val="434343"/>
                </a:solidFill>
                <a:latin typeface="Roboto"/>
                <a:ea typeface="Roboto"/>
                <a:cs typeface="Roboto"/>
                <a:sym typeface="Roboto"/>
              </a:rPr>
              <a:t> and </a:t>
            </a:r>
            <a:r>
              <a:rPr b="1" lang="en-GB" sz="1800">
                <a:solidFill>
                  <a:srgbClr val="434343"/>
                </a:solidFill>
                <a:latin typeface="Roboto"/>
                <a:ea typeface="Roboto"/>
                <a:cs typeface="Roboto"/>
                <a:sym typeface="Roboto"/>
              </a:rPr>
              <a:t>Non-volatile</a:t>
            </a:r>
            <a:endParaRPr b="1"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b="1" lang="en-GB" sz="1800">
                <a:solidFill>
                  <a:srgbClr val="434343"/>
                </a:solidFill>
                <a:latin typeface="Roboto"/>
                <a:ea typeface="Roboto"/>
                <a:cs typeface="Roboto"/>
                <a:sym typeface="Roboto"/>
              </a:rPr>
              <a:t>Volatile</a:t>
            </a:r>
            <a:r>
              <a:rPr lang="en-GB" sz="1800">
                <a:solidFill>
                  <a:srgbClr val="434343"/>
                </a:solidFill>
                <a:latin typeface="Roboto"/>
                <a:ea typeface="Roboto"/>
                <a:cs typeface="Roboto"/>
                <a:sym typeface="Roboto"/>
              </a:rPr>
              <a:t> Memory: Erases when power is lost</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b="1" lang="en-GB" sz="1800">
                <a:solidFill>
                  <a:srgbClr val="434343"/>
                </a:solidFill>
                <a:latin typeface="Roboto"/>
                <a:ea typeface="Roboto"/>
                <a:cs typeface="Roboto"/>
                <a:sym typeface="Roboto"/>
              </a:rPr>
              <a:t>Non-volatile</a:t>
            </a:r>
            <a:r>
              <a:rPr lang="en-GB" sz="1800">
                <a:solidFill>
                  <a:srgbClr val="434343"/>
                </a:solidFill>
                <a:latin typeface="Roboto"/>
                <a:ea typeface="Roboto"/>
                <a:cs typeface="Roboto"/>
                <a:sym typeface="Roboto"/>
              </a:rPr>
              <a:t> Memory: Does not erase when power is lost</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Do you know if the following are </a:t>
            </a:r>
            <a:r>
              <a:rPr b="1" lang="en-GB" sz="1800">
                <a:solidFill>
                  <a:srgbClr val="434343"/>
                </a:solidFill>
                <a:latin typeface="Roboto"/>
                <a:ea typeface="Roboto"/>
                <a:cs typeface="Roboto"/>
                <a:sym typeface="Roboto"/>
              </a:rPr>
              <a:t>volatile</a:t>
            </a:r>
            <a:r>
              <a:rPr lang="en-GB" sz="1800">
                <a:solidFill>
                  <a:srgbClr val="434343"/>
                </a:solidFill>
                <a:latin typeface="Roboto"/>
                <a:ea typeface="Roboto"/>
                <a:cs typeface="Roboto"/>
                <a:sym typeface="Roboto"/>
              </a:rPr>
              <a:t> or </a:t>
            </a:r>
            <a:r>
              <a:rPr b="1" lang="en-GB" sz="1800">
                <a:solidFill>
                  <a:srgbClr val="434343"/>
                </a:solidFill>
                <a:latin typeface="Roboto"/>
                <a:ea typeface="Roboto"/>
                <a:cs typeface="Roboto"/>
                <a:sym typeface="Roboto"/>
              </a:rPr>
              <a:t>non-volatile?</a:t>
            </a:r>
            <a:endParaRPr b="1"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USB</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Hard Drive</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CD </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RAM</a:t>
            </a:r>
            <a:endParaRPr sz="1800">
              <a:solidFill>
                <a:srgbClr val="434343"/>
              </a:solidFill>
              <a:latin typeface="Roboto"/>
              <a:ea typeface="Roboto"/>
              <a:cs typeface="Roboto"/>
              <a:sym typeface="Roboto"/>
            </a:endParaRPr>
          </a:p>
        </p:txBody>
      </p:sp>
      <p:pic>
        <p:nvPicPr>
          <p:cNvPr id="294" name="Google Shape;294;p38"/>
          <p:cNvPicPr preferRelativeResize="0"/>
          <p:nvPr/>
        </p:nvPicPr>
        <p:blipFill>
          <a:blip r:embed="rId3">
            <a:alphaModFix/>
          </a:blip>
          <a:stretch>
            <a:fillRect/>
          </a:stretch>
        </p:blipFill>
        <p:spPr>
          <a:xfrm>
            <a:off x="6699575" y="319800"/>
            <a:ext cx="1545626" cy="15456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You might be wondering...</a:t>
            </a:r>
            <a:endParaRPr/>
          </a:p>
          <a:p>
            <a:pPr indent="0" lvl="0" marL="0" rtl="0" algn="l">
              <a:spcBef>
                <a:spcPts val="0"/>
              </a:spcBef>
              <a:spcAft>
                <a:spcPts val="0"/>
              </a:spcAft>
              <a:buNone/>
            </a:pPr>
            <a:r>
              <a:t/>
            </a:r>
            <a:endParaRPr/>
          </a:p>
        </p:txBody>
      </p:sp>
      <p:pic>
        <p:nvPicPr>
          <p:cNvPr id="300" name="Google Shape;300;p39"/>
          <p:cNvPicPr preferRelativeResize="0"/>
          <p:nvPr/>
        </p:nvPicPr>
        <p:blipFill>
          <a:blip r:embed="rId3">
            <a:alphaModFix/>
          </a:blip>
          <a:stretch>
            <a:fillRect/>
          </a:stretch>
        </p:blipFill>
        <p:spPr>
          <a:xfrm>
            <a:off x="6699575" y="319800"/>
            <a:ext cx="1545626" cy="1545626"/>
          </a:xfrm>
          <a:prstGeom prst="rect">
            <a:avLst/>
          </a:prstGeom>
          <a:noFill/>
          <a:ln>
            <a:noFill/>
          </a:ln>
        </p:spPr>
      </p:pic>
      <p:sp>
        <p:nvSpPr>
          <p:cNvPr id="301" name="Google Shape;301;p39"/>
          <p:cNvSpPr txBox="1"/>
          <p:nvPr/>
        </p:nvSpPr>
        <p:spPr>
          <a:xfrm>
            <a:off x="311700" y="1388350"/>
            <a:ext cx="8520600" cy="237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434343"/>
                </a:solidFill>
                <a:latin typeface="Roboto"/>
                <a:ea typeface="Roboto"/>
                <a:cs typeface="Roboto"/>
                <a:sym typeface="Roboto"/>
              </a:rPr>
              <a:t>Why doesn’t a database delete when it loses power?</a:t>
            </a:r>
            <a:endParaRPr b="1"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b="1"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b="1" lang="en-GB" sz="1800">
                <a:solidFill>
                  <a:srgbClr val="434343"/>
                </a:solidFill>
                <a:latin typeface="Roboto"/>
                <a:ea typeface="Roboto"/>
                <a:cs typeface="Roboto"/>
                <a:sym typeface="Roboto"/>
              </a:rPr>
              <a:t>RAM</a:t>
            </a:r>
            <a:r>
              <a:rPr lang="en-GB" sz="1800">
                <a:solidFill>
                  <a:srgbClr val="434343"/>
                </a:solidFill>
                <a:latin typeface="Roboto"/>
                <a:ea typeface="Roboto"/>
                <a:cs typeface="Roboto"/>
                <a:sym typeface="Roboto"/>
              </a:rPr>
              <a:t> (Random Access Memory) is what is used to store variables when you run a Python program, hence, is volatile </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b="1" lang="en-GB" sz="1800">
                <a:solidFill>
                  <a:srgbClr val="434343"/>
                </a:solidFill>
                <a:latin typeface="Roboto"/>
                <a:ea typeface="Roboto"/>
                <a:cs typeface="Roboto"/>
                <a:sym typeface="Roboto"/>
              </a:rPr>
              <a:t>Disk Storage</a:t>
            </a:r>
            <a:r>
              <a:rPr lang="en-GB" sz="1800">
                <a:solidFill>
                  <a:srgbClr val="434343"/>
                </a:solidFill>
                <a:latin typeface="Roboto"/>
                <a:ea typeface="Roboto"/>
                <a:cs typeface="Roboto"/>
                <a:sym typeface="Roboto"/>
              </a:rPr>
              <a:t> is what we would use to store a database, and this is non-volatile</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This includes hard drives, USBs and CD</a:t>
            </a:r>
            <a:r>
              <a:rPr lang="en-GB" sz="1800">
                <a:solidFill>
                  <a:srgbClr val="434343"/>
                </a:solidFill>
                <a:latin typeface="Roboto"/>
                <a:ea typeface="Roboto"/>
                <a:cs typeface="Roboto"/>
                <a:sym typeface="Roboto"/>
              </a:rPr>
              <a:t>s</a:t>
            </a:r>
            <a:endParaRPr sz="1800">
              <a:solidFill>
                <a:srgbClr val="434343"/>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might be wondering...</a:t>
            </a:r>
            <a:endParaRPr>
              <a:solidFill>
                <a:srgbClr val="25326F"/>
              </a:solidFill>
              <a:latin typeface="Francois One"/>
              <a:ea typeface="Francois One"/>
              <a:cs typeface="Francois One"/>
              <a:sym typeface="Francois One"/>
            </a:endParaRPr>
          </a:p>
        </p:txBody>
      </p:sp>
      <p:sp>
        <p:nvSpPr>
          <p:cNvPr id="307" name="Google Shape;307;p4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08" name="Google Shape;308;p40"/>
          <p:cNvSpPr txBox="1"/>
          <p:nvPr/>
        </p:nvSpPr>
        <p:spPr>
          <a:xfrm>
            <a:off x="311700" y="1388350"/>
            <a:ext cx="8520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434343"/>
                </a:solidFill>
                <a:latin typeface="Roboto"/>
                <a:ea typeface="Roboto"/>
                <a:cs typeface="Roboto"/>
                <a:sym typeface="Roboto"/>
              </a:rPr>
              <a:t>Why doesn’t a database delete when it loses power?</a:t>
            </a:r>
            <a:endParaRPr b="1"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RAM in the first computer:</a:t>
            </a:r>
            <a:endParaRPr sz="1800">
              <a:solidFill>
                <a:srgbClr val="434343"/>
              </a:solidFill>
              <a:latin typeface="Roboto"/>
              <a:ea typeface="Roboto"/>
              <a:cs typeface="Roboto"/>
              <a:sym typeface="Roboto"/>
            </a:endParaRPr>
          </a:p>
        </p:txBody>
      </p:sp>
      <p:pic>
        <p:nvPicPr>
          <p:cNvPr id="309" name="Google Shape;309;p40"/>
          <p:cNvPicPr preferRelativeResize="0"/>
          <p:nvPr/>
        </p:nvPicPr>
        <p:blipFill>
          <a:blip r:embed="rId3">
            <a:alphaModFix/>
          </a:blip>
          <a:stretch>
            <a:fillRect/>
          </a:stretch>
        </p:blipFill>
        <p:spPr>
          <a:xfrm>
            <a:off x="311700" y="2487250"/>
            <a:ext cx="3595490" cy="2351450"/>
          </a:xfrm>
          <a:prstGeom prst="rect">
            <a:avLst/>
          </a:prstGeom>
          <a:noFill/>
          <a:ln cap="flat" cmpd="sng" w="9525">
            <a:solidFill>
              <a:schemeClr val="dk2"/>
            </a:solidFill>
            <a:prstDash val="solid"/>
            <a:round/>
            <a:headEnd len="sm" w="sm" type="none"/>
            <a:tailEnd len="sm" w="sm" type="none"/>
          </a:ln>
        </p:spPr>
      </p:pic>
      <p:sp>
        <p:nvSpPr>
          <p:cNvPr id="310" name="Google Shape;310;p40"/>
          <p:cNvSpPr txBox="1"/>
          <p:nvPr/>
        </p:nvSpPr>
        <p:spPr>
          <a:xfrm>
            <a:off x="4166400" y="2339225"/>
            <a:ext cx="46659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434343"/>
                </a:solidFill>
                <a:latin typeface="Roboto"/>
                <a:ea typeface="Roboto"/>
                <a:cs typeface="Roboto"/>
                <a:sym typeface="Roboto"/>
              </a:rPr>
              <a:t>Data in the first computers was stored on these massive contraptions called </a:t>
            </a:r>
            <a:r>
              <a:rPr b="1" lang="en-GB" sz="1600">
                <a:solidFill>
                  <a:srgbClr val="434343"/>
                </a:solidFill>
                <a:latin typeface="Roboto"/>
                <a:ea typeface="Roboto"/>
                <a:cs typeface="Roboto"/>
                <a:sym typeface="Roboto"/>
              </a:rPr>
              <a:t>vacuum tubes</a:t>
            </a:r>
            <a:endParaRPr b="1" sz="1600">
              <a:solidFill>
                <a:srgbClr val="434343"/>
              </a:solidFill>
              <a:latin typeface="Roboto"/>
              <a:ea typeface="Roboto"/>
              <a:cs typeface="Roboto"/>
              <a:sym typeface="Roboto"/>
            </a:endParaRPr>
          </a:p>
          <a:p>
            <a:pPr indent="0" lvl="0" marL="0" rtl="0" algn="l">
              <a:spcBef>
                <a:spcPts val="0"/>
              </a:spcBef>
              <a:spcAft>
                <a:spcPts val="0"/>
              </a:spcAft>
              <a:buNone/>
            </a:pPr>
            <a:r>
              <a:t/>
            </a:r>
            <a:endParaRPr b="1" sz="1600">
              <a:solidFill>
                <a:srgbClr val="980000"/>
              </a:solidFill>
              <a:latin typeface="Roboto"/>
              <a:ea typeface="Roboto"/>
              <a:cs typeface="Roboto"/>
              <a:sym typeface="Roboto"/>
            </a:endParaRPr>
          </a:p>
          <a:p>
            <a:pPr indent="0" lvl="0" marL="0" rtl="0" algn="l">
              <a:spcBef>
                <a:spcPts val="0"/>
              </a:spcBef>
              <a:spcAft>
                <a:spcPts val="0"/>
              </a:spcAft>
              <a:buNone/>
            </a:pPr>
            <a:r>
              <a:rPr lang="en-GB" sz="1600">
                <a:solidFill>
                  <a:srgbClr val="434343"/>
                </a:solidFill>
                <a:latin typeface="Roboto"/>
                <a:ea typeface="Roboto"/>
                <a:cs typeface="Roboto"/>
                <a:sym typeface="Roboto"/>
              </a:rPr>
              <a:t>These required </a:t>
            </a:r>
            <a:r>
              <a:rPr lang="en-GB" sz="1600">
                <a:solidFill>
                  <a:srgbClr val="434343"/>
                </a:solidFill>
                <a:latin typeface="Roboto"/>
                <a:ea typeface="Roboto"/>
                <a:cs typeface="Roboto"/>
                <a:sym typeface="Roboto"/>
              </a:rPr>
              <a:t>electricity</a:t>
            </a:r>
            <a:r>
              <a:rPr lang="en-GB" sz="1600">
                <a:solidFill>
                  <a:srgbClr val="434343"/>
                </a:solidFill>
                <a:latin typeface="Roboto"/>
                <a:ea typeface="Roboto"/>
                <a:cs typeface="Roboto"/>
                <a:sym typeface="Roboto"/>
              </a:rPr>
              <a:t> to work - and lot’s of it!</a:t>
            </a:r>
            <a:endParaRPr sz="1600">
              <a:solidFill>
                <a:srgbClr val="434343"/>
              </a:solidFill>
              <a:latin typeface="Roboto"/>
              <a:ea typeface="Roboto"/>
              <a:cs typeface="Roboto"/>
              <a:sym typeface="Roboto"/>
            </a:endParaRPr>
          </a:p>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l">
              <a:spcBef>
                <a:spcPts val="0"/>
              </a:spcBef>
              <a:spcAft>
                <a:spcPts val="0"/>
              </a:spcAft>
              <a:buNone/>
            </a:pPr>
            <a:r>
              <a:rPr lang="en-GB" sz="1600">
                <a:solidFill>
                  <a:srgbClr val="434343"/>
                </a:solidFill>
                <a:latin typeface="Roboto"/>
                <a:ea typeface="Roboto"/>
                <a:cs typeface="Roboto"/>
                <a:sym typeface="Roboto"/>
              </a:rPr>
              <a:t>Although we have now </a:t>
            </a:r>
            <a:r>
              <a:rPr lang="en-GB" sz="1600">
                <a:solidFill>
                  <a:srgbClr val="434343"/>
                </a:solidFill>
                <a:latin typeface="Roboto"/>
                <a:ea typeface="Roboto"/>
                <a:cs typeface="Roboto"/>
                <a:sym typeface="Roboto"/>
              </a:rPr>
              <a:t>shrunk similar devices down to </a:t>
            </a:r>
            <a:r>
              <a:rPr b="1" lang="en-GB" sz="1600">
                <a:solidFill>
                  <a:srgbClr val="434343"/>
                </a:solidFill>
                <a:latin typeface="Roboto"/>
                <a:ea typeface="Roboto"/>
                <a:cs typeface="Roboto"/>
                <a:sym typeface="Roboto"/>
              </a:rPr>
              <a:t>2 nanometers</a:t>
            </a:r>
            <a:r>
              <a:rPr lang="en-GB" sz="1600">
                <a:solidFill>
                  <a:srgbClr val="434343"/>
                </a:solidFill>
                <a:latin typeface="Roboto"/>
                <a:ea typeface="Roboto"/>
                <a:cs typeface="Roboto"/>
                <a:sym typeface="Roboto"/>
              </a:rPr>
              <a:t>, they still need power</a:t>
            </a:r>
            <a:endParaRPr sz="1600">
              <a:solidFill>
                <a:srgbClr val="434343"/>
              </a:solidFill>
              <a:latin typeface="Roboto"/>
              <a:ea typeface="Roboto"/>
              <a:cs typeface="Roboto"/>
              <a:sym typeface="Roboto"/>
            </a:endParaRPr>
          </a:p>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l">
              <a:spcBef>
                <a:spcPts val="0"/>
              </a:spcBef>
              <a:spcAft>
                <a:spcPts val="0"/>
              </a:spcAft>
              <a:buNone/>
            </a:pPr>
            <a:r>
              <a:rPr lang="en-GB" sz="1600">
                <a:solidFill>
                  <a:srgbClr val="434343"/>
                </a:solidFill>
                <a:latin typeface="Roboto"/>
                <a:ea typeface="Roboto"/>
                <a:cs typeface="Roboto"/>
                <a:sym typeface="Roboto"/>
              </a:rPr>
              <a:t>We could fit </a:t>
            </a:r>
            <a:r>
              <a:rPr b="1" lang="en-GB" sz="1600">
                <a:solidFill>
                  <a:srgbClr val="434343"/>
                </a:solidFill>
                <a:latin typeface="Roboto"/>
                <a:ea typeface="Roboto"/>
                <a:cs typeface="Roboto"/>
                <a:sym typeface="Roboto"/>
              </a:rPr>
              <a:t>50 billion</a:t>
            </a:r>
            <a:r>
              <a:rPr lang="en-GB" sz="1600">
                <a:solidFill>
                  <a:srgbClr val="434343"/>
                </a:solidFill>
                <a:latin typeface="Roboto"/>
                <a:ea typeface="Roboto"/>
                <a:cs typeface="Roboto"/>
                <a:sym typeface="Roboto"/>
              </a:rPr>
              <a:t> of these on your fingernail now!</a:t>
            </a:r>
            <a:endParaRPr sz="1600">
              <a:solidFill>
                <a:srgbClr val="434343"/>
              </a:solidFill>
              <a:latin typeface="Roboto"/>
              <a:ea typeface="Roboto"/>
              <a:cs typeface="Roboto"/>
              <a:sym typeface="Roboto"/>
            </a:endParaRPr>
          </a:p>
        </p:txBody>
      </p:sp>
      <p:pic>
        <p:nvPicPr>
          <p:cNvPr id="311" name="Google Shape;311;p40"/>
          <p:cNvPicPr preferRelativeResize="0"/>
          <p:nvPr/>
        </p:nvPicPr>
        <p:blipFill>
          <a:blip r:embed="rId4">
            <a:alphaModFix/>
          </a:blip>
          <a:stretch>
            <a:fillRect/>
          </a:stretch>
        </p:blipFill>
        <p:spPr>
          <a:xfrm>
            <a:off x="6699575" y="319800"/>
            <a:ext cx="1545626" cy="1545626"/>
          </a:xfrm>
          <a:prstGeom prst="rect">
            <a:avLst/>
          </a:prstGeom>
          <a:noFill/>
          <a:ln>
            <a:noFill/>
          </a:ln>
        </p:spPr>
      </p:pic>
      <p:sp>
        <p:nvSpPr>
          <p:cNvPr id="312" name="Google Shape;312;p40"/>
          <p:cNvSpPr txBox="1"/>
          <p:nvPr/>
        </p:nvSpPr>
        <p:spPr>
          <a:xfrm>
            <a:off x="311700" y="4838700"/>
            <a:ext cx="2571600" cy="55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GB" sz="500">
                <a:solidFill>
                  <a:schemeClr val="dk2"/>
                </a:solidFill>
                <a:latin typeface="Roboto"/>
                <a:ea typeface="Roboto"/>
                <a:cs typeface="Roboto"/>
                <a:sym typeface="Roboto"/>
              </a:rPr>
              <a:t>http://www.righto.com/2018/01/examining-1954-ibm-mainframes-pluggable.html</a:t>
            </a:r>
            <a:endParaRPr sz="500">
              <a:solidFill>
                <a:schemeClr val="dk2"/>
              </a:solidFill>
              <a:latin typeface="Roboto"/>
              <a:ea typeface="Roboto"/>
              <a:cs typeface="Roboto"/>
              <a:sym typeface="Roboto"/>
            </a:endParaRPr>
          </a:p>
          <a:p>
            <a:pPr indent="0" lvl="0" marL="0" rtl="0" algn="l">
              <a:spcBef>
                <a:spcPts val="1600"/>
              </a:spcBef>
              <a:spcAft>
                <a:spcPts val="0"/>
              </a:spcAft>
              <a:buNone/>
            </a:pPr>
            <a:r>
              <a:t/>
            </a:r>
            <a:endParaRPr sz="3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might be wondering...</a:t>
            </a:r>
            <a:endParaRPr>
              <a:solidFill>
                <a:srgbClr val="25326F"/>
              </a:solidFill>
              <a:latin typeface="Francois One"/>
              <a:ea typeface="Francois One"/>
              <a:cs typeface="Francois One"/>
              <a:sym typeface="Francois One"/>
            </a:endParaRPr>
          </a:p>
        </p:txBody>
      </p:sp>
      <p:sp>
        <p:nvSpPr>
          <p:cNvPr id="318" name="Google Shape;318;p4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19" name="Google Shape;319;p41"/>
          <p:cNvSpPr txBox="1"/>
          <p:nvPr/>
        </p:nvSpPr>
        <p:spPr>
          <a:xfrm>
            <a:off x="311700" y="1388350"/>
            <a:ext cx="8520600" cy="301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434343"/>
                </a:solidFill>
                <a:latin typeface="Roboto"/>
                <a:ea typeface="Roboto"/>
                <a:cs typeface="Roboto"/>
                <a:sym typeface="Roboto"/>
              </a:rPr>
              <a:t>Why doesn’t a database delete when it loses power?</a:t>
            </a:r>
            <a:endParaRPr b="1"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Inventors eventually realised we need to save data, so they discovered many new ways to store data when power is turned off</a:t>
            </a:r>
            <a:endParaRPr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The most recent advancement is </a:t>
            </a:r>
            <a:r>
              <a:rPr b="1" lang="en-GB" sz="1800">
                <a:solidFill>
                  <a:srgbClr val="434343"/>
                </a:solidFill>
                <a:latin typeface="Roboto"/>
                <a:ea typeface="Roboto"/>
                <a:cs typeface="Roboto"/>
                <a:sym typeface="Roboto"/>
              </a:rPr>
              <a:t>Solid State Drives</a:t>
            </a:r>
            <a:endParaRPr b="1"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These store data using a </a:t>
            </a:r>
            <a:r>
              <a:rPr b="1" lang="en-GB" sz="1800">
                <a:solidFill>
                  <a:srgbClr val="434343"/>
                </a:solidFill>
                <a:latin typeface="Roboto"/>
                <a:ea typeface="Roboto"/>
                <a:cs typeface="Roboto"/>
                <a:sym typeface="Roboto"/>
              </a:rPr>
              <a:t>semiconductor</a:t>
            </a:r>
            <a:r>
              <a:rPr lang="en-GB" sz="1800">
                <a:solidFill>
                  <a:srgbClr val="434343"/>
                </a:solidFill>
                <a:latin typeface="Roboto"/>
                <a:ea typeface="Roboto"/>
                <a:cs typeface="Roboto"/>
                <a:sym typeface="Roboto"/>
              </a:rPr>
              <a:t>, typically s</a:t>
            </a:r>
            <a:r>
              <a:rPr lang="en-GB" sz="1800">
                <a:solidFill>
                  <a:srgbClr val="434343"/>
                </a:solidFill>
                <a:latin typeface="Roboto"/>
                <a:ea typeface="Roboto"/>
                <a:cs typeface="Roboto"/>
                <a:sym typeface="Roboto"/>
              </a:rPr>
              <a:t>ilicon, which can retain the information even when the power is off!</a:t>
            </a:r>
            <a:endParaRPr sz="1800">
              <a:solidFill>
                <a:srgbClr val="434343"/>
              </a:solidFill>
              <a:latin typeface="Roboto"/>
              <a:ea typeface="Roboto"/>
              <a:cs typeface="Roboto"/>
              <a:sym typeface="Roboto"/>
            </a:endParaRPr>
          </a:p>
        </p:txBody>
      </p:sp>
      <p:pic>
        <p:nvPicPr>
          <p:cNvPr id="320" name="Google Shape;320;p41"/>
          <p:cNvPicPr preferRelativeResize="0"/>
          <p:nvPr/>
        </p:nvPicPr>
        <p:blipFill>
          <a:blip r:embed="rId3">
            <a:alphaModFix/>
          </a:blip>
          <a:stretch>
            <a:fillRect/>
          </a:stretch>
        </p:blipFill>
        <p:spPr>
          <a:xfrm>
            <a:off x="6699575" y="319800"/>
            <a:ext cx="1545626" cy="15456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Anvil’s Database for us to use!</a:t>
            </a:r>
            <a:endParaRPr>
              <a:solidFill>
                <a:srgbClr val="25326F"/>
              </a:solidFill>
              <a:latin typeface="Francois One"/>
              <a:ea typeface="Francois One"/>
              <a:cs typeface="Francois One"/>
              <a:sym typeface="Francois One"/>
            </a:endParaRPr>
          </a:p>
        </p:txBody>
      </p:sp>
      <p:sp>
        <p:nvSpPr>
          <p:cNvPr id="326" name="Google Shape;326;p4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27" name="Google Shape;327;p42"/>
          <p:cNvGrpSpPr/>
          <p:nvPr/>
        </p:nvGrpSpPr>
        <p:grpSpPr>
          <a:xfrm>
            <a:off x="7984201" y="4195474"/>
            <a:ext cx="884557" cy="861343"/>
            <a:chOff x="7984201" y="4195474"/>
            <a:chExt cx="884557" cy="861343"/>
          </a:xfrm>
        </p:grpSpPr>
        <p:sp>
          <p:nvSpPr>
            <p:cNvPr id="328" name="Google Shape;328;p4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29" name="Google Shape;329;p4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30" name="Google Shape;330;p42"/>
          <p:cNvSpPr txBox="1"/>
          <p:nvPr/>
        </p:nvSpPr>
        <p:spPr>
          <a:xfrm>
            <a:off x="311700" y="1388350"/>
            <a:ext cx="8118000" cy="2681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Now that you know a little more about </a:t>
            </a:r>
            <a:r>
              <a:rPr b="1" lang="en-GB" sz="1800">
                <a:solidFill>
                  <a:srgbClr val="980000"/>
                </a:solidFill>
                <a:latin typeface="Roboto"/>
                <a:ea typeface="Roboto"/>
                <a:cs typeface="Roboto"/>
                <a:sym typeface="Roboto"/>
              </a:rPr>
              <a:t>databases</a:t>
            </a:r>
            <a:r>
              <a:rPr lang="en-GB" sz="1800">
                <a:solidFill>
                  <a:srgbClr val="434343"/>
                </a:solidFill>
                <a:latin typeface="Roboto"/>
                <a:ea typeface="Roboto"/>
                <a:cs typeface="Roboto"/>
                <a:sym typeface="Roboto"/>
              </a:rPr>
              <a:t>, let’s make the Auction app (from Activity 06.01) much better!</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To do this, we will use Anvil, and the </a:t>
            </a:r>
            <a:r>
              <a:rPr b="1" lang="en-GB" sz="1800">
                <a:solidFill>
                  <a:srgbClr val="980000"/>
                </a:solidFill>
                <a:latin typeface="Roboto"/>
                <a:ea typeface="Roboto"/>
                <a:cs typeface="Roboto"/>
                <a:sym typeface="Roboto"/>
              </a:rPr>
              <a:t>Data Table </a:t>
            </a:r>
            <a:r>
              <a:rPr lang="en-GB" sz="1800">
                <a:solidFill>
                  <a:srgbClr val="434343"/>
                </a:solidFill>
                <a:latin typeface="Roboto"/>
                <a:ea typeface="Roboto"/>
                <a:cs typeface="Roboto"/>
                <a:sym typeface="Roboto"/>
              </a:rPr>
              <a:t>service that it provides</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The documentation on how to use </a:t>
            </a:r>
            <a:r>
              <a:rPr b="1" lang="en-GB" sz="1800">
                <a:solidFill>
                  <a:srgbClr val="980000"/>
                </a:solidFill>
                <a:latin typeface="Roboto"/>
                <a:ea typeface="Roboto"/>
                <a:cs typeface="Roboto"/>
                <a:sym typeface="Roboto"/>
              </a:rPr>
              <a:t>Data Tables </a:t>
            </a:r>
            <a:r>
              <a:rPr lang="en-GB" sz="1800">
                <a:solidFill>
                  <a:srgbClr val="434343"/>
                </a:solidFill>
                <a:latin typeface="Roboto"/>
                <a:ea typeface="Roboto"/>
                <a:cs typeface="Roboto"/>
                <a:sym typeface="Roboto"/>
              </a:rPr>
              <a:t>can be found here:</a:t>
            </a:r>
            <a:endParaRPr sz="1800">
              <a:solidFill>
                <a:srgbClr val="434343"/>
              </a:solidFill>
              <a:latin typeface="Roboto"/>
              <a:ea typeface="Roboto"/>
              <a:cs typeface="Roboto"/>
              <a:sym typeface="Roboto"/>
            </a:endParaRPr>
          </a:p>
          <a:p>
            <a:pPr indent="0" lvl="0" marL="0" rtl="0" algn="ctr">
              <a:lnSpc>
                <a:spcPct val="115000"/>
              </a:lnSpc>
              <a:spcBef>
                <a:spcPts val="1200"/>
              </a:spcBef>
              <a:spcAft>
                <a:spcPts val="0"/>
              </a:spcAft>
              <a:buNone/>
            </a:pPr>
            <a:r>
              <a:rPr lang="en-GB" sz="1800" u="sng">
                <a:solidFill>
                  <a:schemeClr val="hlink"/>
                </a:solidFill>
                <a:latin typeface="Roboto"/>
                <a:ea typeface="Roboto"/>
                <a:cs typeface="Roboto"/>
                <a:sym typeface="Roboto"/>
                <a:hlinkClick r:id="rId4"/>
              </a:rPr>
              <a:t>https://anvil.works/docs/data-tables</a:t>
            </a:r>
            <a:endParaRPr sz="1800">
              <a:solidFill>
                <a:srgbClr val="434343"/>
              </a:solidFill>
              <a:latin typeface="Roboto"/>
              <a:ea typeface="Roboto"/>
              <a:cs typeface="Roboto"/>
              <a:sym typeface="Roboto"/>
            </a:endParaRPr>
          </a:p>
          <a:p>
            <a:pPr indent="-342900" lvl="0" marL="457200" rtl="0" algn="l">
              <a:lnSpc>
                <a:spcPct val="115000"/>
              </a:lnSpc>
              <a:spcBef>
                <a:spcPts val="120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The next few slides will walk you through how to set up, and store data into, a </a:t>
            </a:r>
            <a:r>
              <a:rPr b="1" lang="en-GB" sz="1800">
                <a:solidFill>
                  <a:srgbClr val="980000"/>
                </a:solidFill>
                <a:latin typeface="Roboto"/>
                <a:ea typeface="Roboto"/>
                <a:cs typeface="Roboto"/>
                <a:sym typeface="Roboto"/>
              </a:rPr>
              <a:t>Data Table</a:t>
            </a:r>
            <a:r>
              <a:rPr lang="en-GB" sz="1800">
                <a:solidFill>
                  <a:srgbClr val="434343"/>
                </a:solidFill>
                <a:latin typeface="Roboto"/>
                <a:ea typeface="Roboto"/>
                <a:cs typeface="Roboto"/>
                <a:sym typeface="Roboto"/>
              </a:rPr>
              <a:t>, which will be very useful for your next activity!</a:t>
            </a:r>
            <a:endParaRPr sz="1800">
              <a:solidFill>
                <a:srgbClr val="43434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43"/>
          <p:cNvPicPr preferRelativeResize="0"/>
          <p:nvPr/>
        </p:nvPicPr>
        <p:blipFill>
          <a:blip r:embed="rId3">
            <a:alphaModFix/>
          </a:blip>
          <a:stretch>
            <a:fillRect/>
          </a:stretch>
        </p:blipFill>
        <p:spPr>
          <a:xfrm>
            <a:off x="5793375" y="1388350"/>
            <a:ext cx="2474094" cy="2988649"/>
          </a:xfrm>
          <a:prstGeom prst="rect">
            <a:avLst/>
          </a:prstGeom>
          <a:noFill/>
          <a:ln cap="flat" cmpd="sng" w="9525">
            <a:solidFill>
              <a:schemeClr val="dk2"/>
            </a:solidFill>
            <a:prstDash val="solid"/>
            <a:round/>
            <a:headEnd len="sm" w="sm" type="none"/>
            <a:tailEnd len="sm" w="sm" type="none"/>
          </a:ln>
        </p:spPr>
      </p:pic>
      <p:sp>
        <p:nvSpPr>
          <p:cNvPr id="336" name="Google Shape;336;p43"/>
          <p:cNvSpPr/>
          <p:nvPr/>
        </p:nvSpPr>
        <p:spPr>
          <a:xfrm>
            <a:off x="5871950" y="2922625"/>
            <a:ext cx="2283000" cy="266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338" name="Google Shape;338;p4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39" name="Google Shape;339;p43"/>
          <p:cNvSpPr txBox="1"/>
          <p:nvPr/>
        </p:nvSpPr>
        <p:spPr>
          <a:xfrm>
            <a:off x="311700" y="1388350"/>
            <a:ext cx="4076700" cy="15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1. Create a new application, this one is called “Making a Datatable”</a:t>
            </a:r>
            <a:endParaRPr sz="1800">
              <a:solidFill>
                <a:srgbClr val="434343"/>
              </a:solidFill>
              <a:latin typeface="Roboto"/>
              <a:ea typeface="Roboto"/>
              <a:cs typeface="Roboto"/>
              <a:sym typeface="Roboto"/>
            </a:endParaRPr>
          </a:p>
          <a:p>
            <a:pPr indent="0" lvl="0" marL="0" rtl="0" algn="l">
              <a:lnSpc>
                <a:spcPct val="115000"/>
              </a:lnSpc>
              <a:spcBef>
                <a:spcPts val="1200"/>
              </a:spcBef>
              <a:spcAft>
                <a:spcPts val="1200"/>
              </a:spcAft>
              <a:buNone/>
            </a:pPr>
            <a:r>
              <a:rPr lang="en-GB" sz="1800">
                <a:solidFill>
                  <a:srgbClr val="434343"/>
                </a:solidFill>
                <a:latin typeface="Roboto"/>
                <a:ea typeface="Roboto"/>
                <a:cs typeface="Roboto"/>
                <a:sym typeface="Roboto"/>
              </a:rPr>
              <a:t>2. On the left hand side, click the “+” next to “SERVICES”</a:t>
            </a:r>
            <a:endParaRPr sz="1800">
              <a:solidFill>
                <a:srgbClr val="434343"/>
              </a:solidFill>
              <a:latin typeface="Roboto"/>
              <a:ea typeface="Roboto"/>
              <a:cs typeface="Roboto"/>
              <a:sym typeface="Roboto"/>
            </a:endParaRPr>
          </a:p>
        </p:txBody>
      </p:sp>
      <p:cxnSp>
        <p:nvCxnSpPr>
          <p:cNvPr id="340" name="Google Shape;340;p43"/>
          <p:cNvCxnSpPr>
            <a:endCxn id="336" idx="1"/>
          </p:cNvCxnSpPr>
          <p:nvPr/>
        </p:nvCxnSpPr>
        <p:spPr>
          <a:xfrm>
            <a:off x="4130750" y="2425225"/>
            <a:ext cx="1741200" cy="6306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Learning objectives</a:t>
            </a:r>
            <a:endParaRPr>
              <a:solidFill>
                <a:srgbClr val="25326F"/>
              </a:solidFill>
              <a:latin typeface="Francois One"/>
              <a:ea typeface="Francois One"/>
              <a:cs typeface="Francois One"/>
              <a:sym typeface="Francois One"/>
            </a:endParaRPr>
          </a:p>
        </p:txBody>
      </p:sp>
      <p:sp>
        <p:nvSpPr>
          <p:cNvPr id="115" name="Google Shape;11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600">
                <a:solidFill>
                  <a:srgbClr val="434343"/>
                </a:solidFill>
              </a:rPr>
              <a:t>By the end of this lesson, you should be able to:</a:t>
            </a:r>
            <a:endParaRPr sz="1600">
              <a:solidFill>
                <a:srgbClr val="434343"/>
              </a:solidFill>
            </a:endParaRPr>
          </a:p>
          <a:p>
            <a:pPr indent="-330200" lvl="0" marL="457200" rtl="0" algn="l">
              <a:lnSpc>
                <a:spcPct val="150000"/>
              </a:lnSpc>
              <a:spcBef>
                <a:spcPts val="1600"/>
              </a:spcBef>
              <a:spcAft>
                <a:spcPts val="0"/>
              </a:spcAft>
              <a:buClr>
                <a:srgbClr val="434343"/>
              </a:buClr>
              <a:buSzPts val="1600"/>
              <a:buChar char="●"/>
            </a:pPr>
            <a:r>
              <a:rPr lang="en-GB" sz="1600">
                <a:solidFill>
                  <a:srgbClr val="434343"/>
                </a:solidFill>
              </a:rPr>
              <a:t>understand what a </a:t>
            </a:r>
            <a:r>
              <a:rPr b="1" lang="en-GB" sz="1600">
                <a:solidFill>
                  <a:srgbClr val="980000"/>
                </a:solidFill>
              </a:rPr>
              <a:t>database</a:t>
            </a:r>
            <a:r>
              <a:rPr lang="en-GB" sz="1600">
                <a:solidFill>
                  <a:srgbClr val="434343"/>
                </a:solidFill>
              </a:rPr>
              <a:t> is</a:t>
            </a:r>
            <a:endParaRPr sz="1600">
              <a:solidFill>
                <a:srgbClr val="434343"/>
              </a:solidFill>
            </a:endParaRPr>
          </a:p>
          <a:p>
            <a:pPr indent="-330200" lvl="0" marL="457200" rtl="0" algn="l">
              <a:lnSpc>
                <a:spcPct val="150000"/>
              </a:lnSpc>
              <a:spcBef>
                <a:spcPts val="0"/>
              </a:spcBef>
              <a:spcAft>
                <a:spcPts val="0"/>
              </a:spcAft>
              <a:buClr>
                <a:srgbClr val="434343"/>
              </a:buClr>
              <a:buSzPts val="1600"/>
              <a:buChar char="●"/>
            </a:pPr>
            <a:r>
              <a:rPr lang="en-GB" sz="1600">
                <a:solidFill>
                  <a:srgbClr val="434343"/>
                </a:solidFill>
              </a:rPr>
              <a:t>able to save data to a database</a:t>
            </a:r>
            <a:endParaRPr b="1" sz="1600">
              <a:solidFill>
                <a:srgbClr val="434343"/>
              </a:solidFill>
            </a:endParaRPr>
          </a:p>
        </p:txBody>
      </p:sp>
      <p:sp>
        <p:nvSpPr>
          <p:cNvPr id="116" name="Google Shape;116;p2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17" name="Google Shape;117;p26"/>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18" name="Google Shape;118;p26"/>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19" name="Google Shape;119;p26"/>
          <p:cNvPicPr preferRelativeResize="0"/>
          <p:nvPr/>
        </p:nvPicPr>
        <p:blipFill>
          <a:blip r:embed="rId5">
            <a:alphaModFix/>
          </a:blip>
          <a:stretch>
            <a:fillRect/>
          </a:stretch>
        </p:blipFill>
        <p:spPr>
          <a:xfrm>
            <a:off x="6690875" y="2676187"/>
            <a:ext cx="988525" cy="988525"/>
          </a:xfrm>
          <a:prstGeom prst="rect">
            <a:avLst/>
          </a:prstGeom>
          <a:noFill/>
          <a:ln>
            <a:noFill/>
          </a:ln>
        </p:spPr>
      </p:pic>
      <p:grpSp>
        <p:nvGrpSpPr>
          <p:cNvPr id="120" name="Google Shape;120;p26"/>
          <p:cNvGrpSpPr/>
          <p:nvPr/>
        </p:nvGrpSpPr>
        <p:grpSpPr>
          <a:xfrm>
            <a:off x="7984201" y="4195474"/>
            <a:ext cx="884557" cy="861343"/>
            <a:chOff x="7984201" y="4195474"/>
            <a:chExt cx="884557" cy="861343"/>
          </a:xfrm>
        </p:grpSpPr>
        <p:sp>
          <p:nvSpPr>
            <p:cNvPr id="121" name="Google Shape;121;p2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22" name="Google Shape;122;p26"/>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44"/>
          <p:cNvPicPr preferRelativeResize="0"/>
          <p:nvPr/>
        </p:nvPicPr>
        <p:blipFill>
          <a:blip r:embed="rId3">
            <a:alphaModFix/>
          </a:blip>
          <a:stretch>
            <a:fillRect/>
          </a:stretch>
        </p:blipFill>
        <p:spPr>
          <a:xfrm>
            <a:off x="5514370" y="1734488"/>
            <a:ext cx="3281475" cy="2012074"/>
          </a:xfrm>
          <a:prstGeom prst="rect">
            <a:avLst/>
          </a:prstGeom>
          <a:noFill/>
          <a:ln cap="flat" cmpd="sng" w="9525">
            <a:solidFill>
              <a:schemeClr val="dk2"/>
            </a:solidFill>
            <a:prstDash val="solid"/>
            <a:round/>
            <a:headEnd len="sm" w="sm" type="none"/>
            <a:tailEnd len="sm" w="sm" type="none"/>
          </a:ln>
        </p:spPr>
      </p:pic>
      <p:sp>
        <p:nvSpPr>
          <p:cNvPr id="346" name="Google Shape;346;p44"/>
          <p:cNvSpPr/>
          <p:nvPr/>
        </p:nvSpPr>
        <p:spPr>
          <a:xfrm>
            <a:off x="5632100" y="2305350"/>
            <a:ext cx="3020400" cy="368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348" name="Google Shape;348;p4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49" name="Google Shape;349;p44"/>
          <p:cNvSpPr txBox="1"/>
          <p:nvPr/>
        </p:nvSpPr>
        <p:spPr>
          <a:xfrm>
            <a:off x="311700" y="1388350"/>
            <a:ext cx="40767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3</a:t>
            </a:r>
            <a:r>
              <a:rPr lang="en-GB" sz="1800">
                <a:solidFill>
                  <a:srgbClr val="434343"/>
                </a:solidFill>
                <a:latin typeface="Roboto"/>
                <a:ea typeface="Roboto"/>
                <a:cs typeface="Roboto"/>
                <a:sym typeface="Roboto"/>
              </a:rPr>
              <a:t>. Next up, you want to click on “Data Tables”</a:t>
            </a:r>
            <a:endParaRPr sz="1800">
              <a:solidFill>
                <a:srgbClr val="434343"/>
              </a:solidFill>
              <a:latin typeface="Roboto"/>
              <a:ea typeface="Roboto"/>
              <a:cs typeface="Roboto"/>
              <a:sym typeface="Roboto"/>
            </a:endParaRPr>
          </a:p>
        </p:txBody>
      </p:sp>
      <p:cxnSp>
        <p:nvCxnSpPr>
          <p:cNvPr id="350" name="Google Shape;350;p44"/>
          <p:cNvCxnSpPr>
            <a:stCxn id="349" idx="3"/>
            <a:endCxn id="346" idx="1"/>
          </p:cNvCxnSpPr>
          <p:nvPr/>
        </p:nvCxnSpPr>
        <p:spPr>
          <a:xfrm>
            <a:off x="4388400" y="1778500"/>
            <a:ext cx="1243800" cy="7110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45"/>
          <p:cNvPicPr preferRelativeResize="0"/>
          <p:nvPr/>
        </p:nvPicPr>
        <p:blipFill>
          <a:blip r:embed="rId3">
            <a:alphaModFix/>
          </a:blip>
          <a:stretch>
            <a:fillRect/>
          </a:stretch>
        </p:blipFill>
        <p:spPr>
          <a:xfrm>
            <a:off x="1604502" y="2489650"/>
            <a:ext cx="5935002" cy="2414001"/>
          </a:xfrm>
          <a:prstGeom prst="rect">
            <a:avLst/>
          </a:prstGeom>
          <a:noFill/>
          <a:ln cap="flat" cmpd="sng" w="9525">
            <a:solidFill>
              <a:schemeClr val="dk2"/>
            </a:solidFill>
            <a:prstDash val="solid"/>
            <a:round/>
            <a:headEnd len="sm" w="sm" type="none"/>
            <a:tailEnd len="sm" w="sm" type="none"/>
          </a:ln>
        </p:spPr>
      </p:pic>
      <p:sp>
        <p:nvSpPr>
          <p:cNvPr id="356" name="Google Shape;356;p45"/>
          <p:cNvSpPr/>
          <p:nvPr/>
        </p:nvSpPr>
        <p:spPr>
          <a:xfrm>
            <a:off x="1687875" y="3095975"/>
            <a:ext cx="790500" cy="368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358" name="Google Shape;358;p4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59" name="Google Shape;359;p45"/>
          <p:cNvSpPr txBox="1"/>
          <p:nvPr/>
        </p:nvSpPr>
        <p:spPr>
          <a:xfrm>
            <a:off x="311700" y="1388350"/>
            <a:ext cx="8520600" cy="125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4</a:t>
            </a:r>
            <a:r>
              <a:rPr lang="en-GB" sz="1800">
                <a:solidFill>
                  <a:srgbClr val="434343"/>
                </a:solidFill>
                <a:latin typeface="Roboto"/>
                <a:ea typeface="Roboto"/>
                <a:cs typeface="Roboto"/>
                <a:sym typeface="Roboto"/>
              </a:rPr>
              <a:t>. You should get a screen that looks like this, ask for help if you don’t!</a:t>
            </a:r>
            <a:endParaRPr sz="1800">
              <a:solidFill>
                <a:srgbClr val="434343"/>
              </a:solidFill>
              <a:latin typeface="Roboto"/>
              <a:ea typeface="Roboto"/>
              <a:cs typeface="Roboto"/>
              <a:sym typeface="Roboto"/>
            </a:endParaRPr>
          </a:p>
          <a:p>
            <a:pPr indent="0" lvl="0" marL="0" rtl="0" algn="l">
              <a:lnSpc>
                <a:spcPct val="115000"/>
              </a:lnSpc>
              <a:spcBef>
                <a:spcPts val="1200"/>
              </a:spcBef>
              <a:spcAft>
                <a:spcPts val="1200"/>
              </a:spcAft>
              <a:buNone/>
            </a:pPr>
            <a:r>
              <a:rPr lang="en-GB" sz="1800">
                <a:solidFill>
                  <a:srgbClr val="434343"/>
                </a:solidFill>
                <a:latin typeface="Roboto"/>
                <a:ea typeface="Roboto"/>
                <a:cs typeface="Roboto"/>
                <a:sym typeface="Roboto"/>
              </a:rPr>
              <a:t>5. Let’s click on “Add a table”, then “Create new table” in the drop down that appears</a:t>
            </a:r>
            <a:endParaRPr sz="1800">
              <a:solidFill>
                <a:srgbClr val="434343"/>
              </a:solidFill>
              <a:latin typeface="Roboto"/>
              <a:ea typeface="Roboto"/>
              <a:cs typeface="Roboto"/>
              <a:sym typeface="Roboto"/>
            </a:endParaRPr>
          </a:p>
        </p:txBody>
      </p:sp>
      <p:cxnSp>
        <p:nvCxnSpPr>
          <p:cNvPr id="360" name="Google Shape;360;p45"/>
          <p:cNvCxnSpPr>
            <a:endCxn id="356" idx="0"/>
          </p:cNvCxnSpPr>
          <p:nvPr/>
        </p:nvCxnSpPr>
        <p:spPr>
          <a:xfrm flipH="1">
            <a:off x="2083125" y="2274275"/>
            <a:ext cx="528900" cy="821700"/>
          </a:xfrm>
          <a:prstGeom prst="straightConnector1">
            <a:avLst/>
          </a:prstGeom>
          <a:noFill/>
          <a:ln cap="flat" cmpd="sng" w="28575">
            <a:solidFill>
              <a:schemeClr val="accent1"/>
            </a:solidFill>
            <a:prstDash val="solid"/>
            <a:round/>
            <a:headEnd len="med" w="med" type="none"/>
            <a:tailEnd len="med" w="med" type="triangle"/>
          </a:ln>
        </p:spPr>
      </p:cxnSp>
      <p:pic>
        <p:nvPicPr>
          <p:cNvPr id="361" name="Google Shape;361;p45"/>
          <p:cNvPicPr preferRelativeResize="0"/>
          <p:nvPr/>
        </p:nvPicPr>
        <p:blipFill>
          <a:blip r:embed="rId4">
            <a:alphaModFix/>
          </a:blip>
          <a:stretch>
            <a:fillRect/>
          </a:stretch>
        </p:blipFill>
        <p:spPr>
          <a:xfrm>
            <a:off x="6401088" y="3828600"/>
            <a:ext cx="2095786" cy="368400"/>
          </a:xfrm>
          <a:prstGeom prst="rect">
            <a:avLst/>
          </a:prstGeom>
          <a:noFill/>
          <a:ln cap="flat" cmpd="sng" w="19050">
            <a:solidFill>
              <a:srgbClr val="FF0000"/>
            </a:solidFill>
            <a:prstDash val="solid"/>
            <a:round/>
            <a:headEnd len="sm" w="sm" type="none"/>
            <a:tailEnd len="sm" w="sm" type="none"/>
          </a:ln>
        </p:spPr>
      </p:pic>
      <p:cxnSp>
        <p:nvCxnSpPr>
          <p:cNvPr id="362" name="Google Shape;362;p45"/>
          <p:cNvCxnSpPr>
            <a:endCxn id="361" idx="1"/>
          </p:cNvCxnSpPr>
          <p:nvPr/>
        </p:nvCxnSpPr>
        <p:spPr>
          <a:xfrm>
            <a:off x="4912488" y="2247600"/>
            <a:ext cx="1488600" cy="17652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46"/>
          <p:cNvPicPr preferRelativeResize="0"/>
          <p:nvPr/>
        </p:nvPicPr>
        <p:blipFill>
          <a:blip r:embed="rId3">
            <a:alphaModFix/>
          </a:blip>
          <a:stretch>
            <a:fillRect/>
          </a:stretch>
        </p:blipFill>
        <p:spPr>
          <a:xfrm>
            <a:off x="1284999" y="2002424"/>
            <a:ext cx="6579548" cy="1365400"/>
          </a:xfrm>
          <a:prstGeom prst="rect">
            <a:avLst/>
          </a:prstGeom>
          <a:noFill/>
          <a:ln cap="flat" cmpd="sng" w="9525">
            <a:solidFill>
              <a:schemeClr val="dk2"/>
            </a:solidFill>
            <a:prstDash val="solid"/>
            <a:round/>
            <a:headEnd len="sm" w="sm" type="none"/>
            <a:tailEnd len="sm" w="sm" type="none"/>
          </a:ln>
        </p:spPr>
      </p:pic>
      <p:sp>
        <p:nvSpPr>
          <p:cNvPr id="368" name="Google Shape;368;p46"/>
          <p:cNvSpPr/>
          <p:nvPr/>
        </p:nvSpPr>
        <p:spPr>
          <a:xfrm>
            <a:off x="1376950" y="2060950"/>
            <a:ext cx="1225800" cy="231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370" name="Google Shape;370;p4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71" name="Google Shape;371;p46"/>
          <p:cNvSpPr txBox="1"/>
          <p:nvPr/>
        </p:nvSpPr>
        <p:spPr>
          <a:xfrm>
            <a:off x="311700" y="1388350"/>
            <a:ext cx="852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6</a:t>
            </a:r>
            <a:r>
              <a:rPr lang="en-GB" sz="1800">
                <a:solidFill>
                  <a:srgbClr val="434343"/>
                </a:solidFill>
                <a:latin typeface="Roboto"/>
                <a:ea typeface="Roboto"/>
                <a:cs typeface="Roboto"/>
                <a:sym typeface="Roboto"/>
              </a:rPr>
              <a:t>. Now we have a table to edit, you can name it by replacing “Table 0”</a:t>
            </a:r>
            <a:endParaRPr sz="1800">
              <a:solidFill>
                <a:srgbClr val="434343"/>
              </a:solidFill>
              <a:latin typeface="Roboto"/>
              <a:ea typeface="Roboto"/>
              <a:cs typeface="Roboto"/>
              <a:sym typeface="Roboto"/>
            </a:endParaRPr>
          </a:p>
        </p:txBody>
      </p:sp>
      <p:cxnSp>
        <p:nvCxnSpPr>
          <p:cNvPr id="372" name="Google Shape;372;p46"/>
          <p:cNvCxnSpPr>
            <a:endCxn id="368" idx="3"/>
          </p:cNvCxnSpPr>
          <p:nvPr/>
        </p:nvCxnSpPr>
        <p:spPr>
          <a:xfrm flipH="1">
            <a:off x="2602750" y="1784350"/>
            <a:ext cx="4255200" cy="392100"/>
          </a:xfrm>
          <a:prstGeom prst="straightConnector1">
            <a:avLst/>
          </a:prstGeom>
          <a:noFill/>
          <a:ln cap="flat" cmpd="sng" w="28575">
            <a:solidFill>
              <a:schemeClr val="accent1"/>
            </a:solidFill>
            <a:prstDash val="solid"/>
            <a:round/>
            <a:headEnd len="med" w="med" type="none"/>
            <a:tailEnd len="med" w="med" type="triangle"/>
          </a:ln>
        </p:spPr>
      </p:cxnSp>
      <p:cxnSp>
        <p:nvCxnSpPr>
          <p:cNvPr id="373" name="Google Shape;373;p46"/>
          <p:cNvCxnSpPr/>
          <p:nvPr/>
        </p:nvCxnSpPr>
        <p:spPr>
          <a:xfrm rot="10800000">
            <a:off x="3668750" y="2664975"/>
            <a:ext cx="808500" cy="941700"/>
          </a:xfrm>
          <a:prstGeom prst="straightConnector1">
            <a:avLst/>
          </a:prstGeom>
          <a:noFill/>
          <a:ln cap="flat" cmpd="sng" w="28575">
            <a:solidFill>
              <a:schemeClr val="accent1"/>
            </a:solidFill>
            <a:prstDash val="solid"/>
            <a:round/>
            <a:headEnd len="med" w="med" type="none"/>
            <a:tailEnd len="med" w="med" type="triangle"/>
          </a:ln>
        </p:spPr>
      </p:cxnSp>
      <p:sp>
        <p:nvSpPr>
          <p:cNvPr id="374" name="Google Shape;374;p46"/>
          <p:cNvSpPr txBox="1"/>
          <p:nvPr/>
        </p:nvSpPr>
        <p:spPr>
          <a:xfrm>
            <a:off x="311700" y="3450675"/>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7</a:t>
            </a:r>
            <a:r>
              <a:rPr lang="en-GB" sz="1800">
                <a:solidFill>
                  <a:srgbClr val="434343"/>
                </a:solidFill>
                <a:latin typeface="Roboto"/>
                <a:ea typeface="Roboto"/>
                <a:cs typeface="Roboto"/>
                <a:sym typeface="Roboto"/>
              </a:rPr>
              <a:t>. We also have to change this to the pencil, like it is for the “Server modules”</a:t>
            </a:r>
            <a:br>
              <a:rPr lang="en-GB" sz="1800">
                <a:solidFill>
                  <a:srgbClr val="434343"/>
                </a:solidFill>
                <a:latin typeface="Roboto"/>
                <a:ea typeface="Roboto"/>
                <a:cs typeface="Roboto"/>
                <a:sym typeface="Roboto"/>
              </a:rPr>
            </a:br>
            <a:r>
              <a:rPr lang="en-GB" sz="1800">
                <a:solidFill>
                  <a:srgbClr val="434343"/>
                </a:solidFill>
                <a:latin typeface="Roboto"/>
                <a:ea typeface="Roboto"/>
                <a:cs typeface="Roboto"/>
                <a:sym typeface="Roboto"/>
              </a:rPr>
              <a:t>	This will let us edit this table from our app!</a:t>
            </a:r>
            <a:endParaRPr sz="1800">
              <a:solidFill>
                <a:srgbClr val="434343"/>
              </a:solidFill>
              <a:latin typeface="Roboto"/>
              <a:ea typeface="Roboto"/>
              <a:cs typeface="Roboto"/>
              <a:sym typeface="Roboto"/>
            </a:endParaRPr>
          </a:p>
        </p:txBody>
      </p:sp>
      <p:sp>
        <p:nvSpPr>
          <p:cNvPr id="375" name="Google Shape;375;p46"/>
          <p:cNvSpPr/>
          <p:nvPr/>
        </p:nvSpPr>
        <p:spPr>
          <a:xfrm>
            <a:off x="3030650" y="2433975"/>
            <a:ext cx="638100" cy="231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47"/>
          <p:cNvPicPr preferRelativeResize="0"/>
          <p:nvPr/>
        </p:nvPicPr>
        <p:blipFill>
          <a:blip r:embed="rId3">
            <a:alphaModFix/>
          </a:blip>
          <a:stretch>
            <a:fillRect/>
          </a:stretch>
        </p:blipFill>
        <p:spPr>
          <a:xfrm>
            <a:off x="1994100" y="2168650"/>
            <a:ext cx="5161349" cy="2757099"/>
          </a:xfrm>
          <a:prstGeom prst="rect">
            <a:avLst/>
          </a:prstGeom>
          <a:noFill/>
          <a:ln cap="flat" cmpd="sng" w="9525">
            <a:solidFill>
              <a:srgbClr val="434343"/>
            </a:solidFill>
            <a:prstDash val="solid"/>
            <a:round/>
            <a:headEnd len="sm" w="sm" type="none"/>
            <a:tailEnd len="sm" w="sm" type="none"/>
          </a:ln>
        </p:spPr>
      </p:pic>
      <p:sp>
        <p:nvSpPr>
          <p:cNvPr id="381" name="Google Shape;381;p47"/>
          <p:cNvSpPr/>
          <p:nvPr/>
        </p:nvSpPr>
        <p:spPr>
          <a:xfrm>
            <a:off x="2140925" y="3431700"/>
            <a:ext cx="675000" cy="290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a:t>
            </a:r>
            <a:r>
              <a:rPr lang="en-GB"/>
              <a:t> Tables - A ‘how to’ guide</a:t>
            </a:r>
            <a:endParaRPr>
              <a:solidFill>
                <a:srgbClr val="25326F"/>
              </a:solidFill>
              <a:latin typeface="Francois One"/>
              <a:ea typeface="Francois One"/>
              <a:cs typeface="Francois One"/>
              <a:sym typeface="Francois One"/>
            </a:endParaRPr>
          </a:p>
        </p:txBody>
      </p:sp>
      <p:sp>
        <p:nvSpPr>
          <p:cNvPr id="383" name="Google Shape;383;p4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84" name="Google Shape;384;p47"/>
          <p:cNvSpPr txBox="1"/>
          <p:nvPr/>
        </p:nvSpPr>
        <p:spPr>
          <a:xfrm>
            <a:off x="311700" y="1388350"/>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8</a:t>
            </a:r>
            <a:r>
              <a:rPr lang="en-GB" sz="1800">
                <a:solidFill>
                  <a:srgbClr val="434343"/>
                </a:solidFill>
                <a:latin typeface="Roboto"/>
                <a:ea typeface="Roboto"/>
                <a:cs typeface="Roboto"/>
                <a:sym typeface="Roboto"/>
              </a:rPr>
              <a:t>. You can make as many columns as you need, but let’s start with 1 column, to store names. Click “New Column”, then “Add Text Column” - let’s call it “name”.</a:t>
            </a:r>
            <a:endParaRPr sz="1800">
              <a:solidFill>
                <a:srgbClr val="434343"/>
              </a:solidFill>
              <a:latin typeface="Roboto"/>
              <a:ea typeface="Roboto"/>
              <a:cs typeface="Roboto"/>
              <a:sym typeface="Roboto"/>
            </a:endParaRPr>
          </a:p>
        </p:txBody>
      </p:sp>
      <p:cxnSp>
        <p:nvCxnSpPr>
          <p:cNvPr id="385" name="Google Shape;385;p47"/>
          <p:cNvCxnSpPr>
            <a:endCxn id="381" idx="0"/>
          </p:cNvCxnSpPr>
          <p:nvPr/>
        </p:nvCxnSpPr>
        <p:spPr>
          <a:xfrm flipH="1">
            <a:off x="2478425" y="2105400"/>
            <a:ext cx="621900" cy="1326300"/>
          </a:xfrm>
          <a:prstGeom prst="straightConnector1">
            <a:avLst/>
          </a:prstGeom>
          <a:noFill/>
          <a:ln cap="flat" cmpd="sng" w="28575">
            <a:solidFill>
              <a:schemeClr val="accent1"/>
            </a:solidFill>
            <a:prstDash val="solid"/>
            <a:round/>
            <a:headEnd len="med" w="med" type="none"/>
            <a:tailEnd len="med" w="med" type="triangle"/>
          </a:ln>
        </p:spPr>
      </p:cxnSp>
      <p:sp>
        <p:nvSpPr>
          <p:cNvPr id="386" name="Google Shape;386;p47"/>
          <p:cNvSpPr/>
          <p:nvPr/>
        </p:nvSpPr>
        <p:spPr>
          <a:xfrm>
            <a:off x="2222450" y="3761775"/>
            <a:ext cx="675000" cy="138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7" name="Google Shape;387;p47"/>
          <p:cNvCxnSpPr>
            <a:endCxn id="386" idx="3"/>
          </p:cNvCxnSpPr>
          <p:nvPr/>
        </p:nvCxnSpPr>
        <p:spPr>
          <a:xfrm flipH="1">
            <a:off x="2897450" y="2078775"/>
            <a:ext cx="2477100" cy="1752000"/>
          </a:xfrm>
          <a:prstGeom prst="straightConnector1">
            <a:avLst/>
          </a:prstGeom>
          <a:noFill/>
          <a:ln cap="flat" cmpd="sng" w="28575">
            <a:solidFill>
              <a:schemeClr val="accent1"/>
            </a:solidFill>
            <a:prstDash val="solid"/>
            <a:round/>
            <a:headEnd len="med" w="med" type="none"/>
            <a:tailEnd len="med" w="med" type="triangle"/>
          </a:ln>
        </p:spPr>
      </p:cxnSp>
      <p:sp>
        <p:nvSpPr>
          <p:cNvPr id="388" name="Google Shape;388;p47"/>
          <p:cNvSpPr txBox="1"/>
          <p:nvPr/>
        </p:nvSpPr>
        <p:spPr>
          <a:xfrm>
            <a:off x="5352300" y="3576675"/>
            <a:ext cx="3082500" cy="1477500"/>
          </a:xfrm>
          <a:prstGeom prst="rect">
            <a:avLst/>
          </a:prstGeom>
          <a:solidFill>
            <a:srgbClr val="EFEFEF"/>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Roboto"/>
                <a:ea typeface="Roboto"/>
                <a:cs typeface="Roboto"/>
                <a:sym typeface="Roboto"/>
              </a:rPr>
              <a:t>Remember your data types? Make sure you choose the right type for the data you need to store! The data types in the column are slightly different to the terms we are used to.</a:t>
            </a:r>
            <a:endParaRPr>
              <a:latin typeface="Roboto"/>
              <a:ea typeface="Roboto"/>
              <a:cs typeface="Roboto"/>
              <a:sym typeface="Roboto"/>
            </a:endParaRPr>
          </a:p>
        </p:txBody>
      </p:sp>
      <p:pic>
        <p:nvPicPr>
          <p:cNvPr id="389" name="Google Shape;389;p47"/>
          <p:cNvPicPr preferRelativeResize="0"/>
          <p:nvPr/>
        </p:nvPicPr>
        <p:blipFill>
          <a:blip r:embed="rId4">
            <a:alphaModFix/>
          </a:blip>
          <a:stretch>
            <a:fillRect/>
          </a:stretch>
        </p:blipFill>
        <p:spPr>
          <a:xfrm>
            <a:off x="4572000" y="3925275"/>
            <a:ext cx="780300" cy="780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395" name="Google Shape;395;p4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96" name="Google Shape;396;p48"/>
          <p:cNvSpPr txBox="1"/>
          <p:nvPr/>
        </p:nvSpPr>
        <p:spPr>
          <a:xfrm>
            <a:off x="311700" y="1388350"/>
            <a:ext cx="852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9</a:t>
            </a:r>
            <a:r>
              <a:rPr lang="en-GB" sz="1800">
                <a:solidFill>
                  <a:srgbClr val="434343"/>
                </a:solidFill>
                <a:latin typeface="Roboto"/>
                <a:ea typeface="Roboto"/>
                <a:cs typeface="Roboto"/>
                <a:sym typeface="Roboto"/>
              </a:rPr>
              <a:t>. Your </a:t>
            </a:r>
            <a:r>
              <a:rPr lang="en-GB" sz="1800">
                <a:solidFill>
                  <a:srgbClr val="434343"/>
                </a:solidFill>
                <a:latin typeface="Roboto"/>
                <a:ea typeface="Roboto"/>
                <a:cs typeface="Roboto"/>
                <a:sym typeface="Roboto"/>
              </a:rPr>
              <a:t>table</a:t>
            </a:r>
            <a:r>
              <a:rPr lang="en-GB" sz="1800">
                <a:solidFill>
                  <a:srgbClr val="434343"/>
                </a:solidFill>
                <a:latin typeface="Roboto"/>
                <a:ea typeface="Roboto"/>
                <a:cs typeface="Roboto"/>
                <a:sym typeface="Roboto"/>
              </a:rPr>
              <a:t> should look something like this now...</a:t>
            </a:r>
            <a:endParaRPr sz="1800">
              <a:solidFill>
                <a:srgbClr val="434343"/>
              </a:solidFill>
              <a:latin typeface="Roboto"/>
              <a:ea typeface="Roboto"/>
              <a:cs typeface="Roboto"/>
              <a:sym typeface="Roboto"/>
            </a:endParaRPr>
          </a:p>
        </p:txBody>
      </p:sp>
      <p:pic>
        <p:nvPicPr>
          <p:cNvPr id="397" name="Google Shape;397;p48"/>
          <p:cNvPicPr preferRelativeResize="0"/>
          <p:nvPr/>
        </p:nvPicPr>
        <p:blipFill>
          <a:blip r:embed="rId3">
            <a:alphaModFix/>
          </a:blip>
          <a:stretch>
            <a:fillRect/>
          </a:stretch>
        </p:blipFill>
        <p:spPr>
          <a:xfrm>
            <a:off x="315563" y="1850050"/>
            <a:ext cx="8512876" cy="298865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03" name="Google Shape;403;p4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04" name="Google Shape;404;p49"/>
          <p:cNvSpPr txBox="1"/>
          <p:nvPr/>
        </p:nvSpPr>
        <p:spPr>
          <a:xfrm>
            <a:off x="311700" y="1388350"/>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10</a:t>
            </a:r>
            <a:r>
              <a:rPr lang="en-GB" sz="1800">
                <a:solidFill>
                  <a:srgbClr val="434343"/>
                </a:solidFill>
                <a:latin typeface="Roboto"/>
                <a:ea typeface="Roboto"/>
                <a:cs typeface="Roboto"/>
                <a:sym typeface="Roboto"/>
              </a:rPr>
              <a:t>. Click back on “Form” and add in some components - I’ve chosen a simple label, text box and a button (you must have at least one text box &amp; button!)</a:t>
            </a:r>
            <a:endParaRPr sz="1800">
              <a:solidFill>
                <a:srgbClr val="434343"/>
              </a:solidFill>
              <a:latin typeface="Roboto"/>
              <a:ea typeface="Roboto"/>
              <a:cs typeface="Roboto"/>
              <a:sym typeface="Roboto"/>
            </a:endParaRPr>
          </a:p>
        </p:txBody>
      </p:sp>
      <p:pic>
        <p:nvPicPr>
          <p:cNvPr id="405" name="Google Shape;405;p49"/>
          <p:cNvPicPr preferRelativeResize="0"/>
          <p:nvPr/>
        </p:nvPicPr>
        <p:blipFill>
          <a:blip r:embed="rId3">
            <a:alphaModFix/>
          </a:blip>
          <a:stretch>
            <a:fillRect/>
          </a:stretch>
        </p:blipFill>
        <p:spPr>
          <a:xfrm>
            <a:off x="799169" y="2256375"/>
            <a:ext cx="1951724" cy="2553975"/>
          </a:xfrm>
          <a:prstGeom prst="rect">
            <a:avLst/>
          </a:prstGeom>
          <a:noFill/>
          <a:ln cap="flat" cmpd="sng" w="9525">
            <a:solidFill>
              <a:schemeClr val="dk2"/>
            </a:solidFill>
            <a:prstDash val="solid"/>
            <a:round/>
            <a:headEnd len="sm" w="sm" type="none"/>
            <a:tailEnd len="sm" w="sm" type="none"/>
          </a:ln>
        </p:spPr>
      </p:pic>
      <p:pic>
        <p:nvPicPr>
          <p:cNvPr id="406" name="Google Shape;406;p49"/>
          <p:cNvPicPr preferRelativeResize="0"/>
          <p:nvPr/>
        </p:nvPicPr>
        <p:blipFill>
          <a:blip r:embed="rId4">
            <a:alphaModFix/>
          </a:blip>
          <a:stretch>
            <a:fillRect/>
          </a:stretch>
        </p:blipFill>
        <p:spPr>
          <a:xfrm>
            <a:off x="3343500" y="2562875"/>
            <a:ext cx="5001326" cy="18084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12" name="Google Shape;412;p5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13" name="Google Shape;413;p50"/>
          <p:cNvSpPr txBox="1"/>
          <p:nvPr/>
        </p:nvSpPr>
        <p:spPr>
          <a:xfrm>
            <a:off x="311700" y="1388350"/>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11. I want to store whatever is in the textbox when the user presses “submit” - so now I will double click the “submit” button to edit the button function code</a:t>
            </a:r>
            <a:endParaRPr sz="1800">
              <a:solidFill>
                <a:srgbClr val="434343"/>
              </a:solidFill>
              <a:latin typeface="Roboto"/>
              <a:ea typeface="Roboto"/>
              <a:cs typeface="Roboto"/>
              <a:sym typeface="Roboto"/>
            </a:endParaRPr>
          </a:p>
        </p:txBody>
      </p:sp>
      <p:pic>
        <p:nvPicPr>
          <p:cNvPr id="414" name="Google Shape;414;p50"/>
          <p:cNvPicPr preferRelativeResize="0"/>
          <p:nvPr/>
        </p:nvPicPr>
        <p:blipFill>
          <a:blip r:embed="rId3">
            <a:alphaModFix/>
          </a:blip>
          <a:stretch>
            <a:fillRect/>
          </a:stretch>
        </p:blipFill>
        <p:spPr>
          <a:xfrm>
            <a:off x="799169" y="2256375"/>
            <a:ext cx="1951724" cy="2553975"/>
          </a:xfrm>
          <a:prstGeom prst="rect">
            <a:avLst/>
          </a:prstGeom>
          <a:noFill/>
          <a:ln cap="flat" cmpd="sng" w="9525">
            <a:solidFill>
              <a:schemeClr val="dk2"/>
            </a:solidFill>
            <a:prstDash val="solid"/>
            <a:round/>
            <a:headEnd len="sm" w="sm" type="none"/>
            <a:tailEnd len="sm" w="sm" type="none"/>
          </a:ln>
        </p:spPr>
      </p:pic>
      <p:pic>
        <p:nvPicPr>
          <p:cNvPr id="415" name="Google Shape;415;p50"/>
          <p:cNvPicPr preferRelativeResize="0"/>
          <p:nvPr/>
        </p:nvPicPr>
        <p:blipFill>
          <a:blip r:embed="rId4">
            <a:alphaModFix/>
          </a:blip>
          <a:stretch>
            <a:fillRect/>
          </a:stretch>
        </p:blipFill>
        <p:spPr>
          <a:xfrm>
            <a:off x="3343500" y="2562875"/>
            <a:ext cx="5001326" cy="18084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21" name="Google Shape;421;p5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22" name="Google Shape;422;p51"/>
          <p:cNvSpPr txBox="1"/>
          <p:nvPr/>
        </p:nvSpPr>
        <p:spPr>
          <a:xfrm>
            <a:off x="311700" y="1388350"/>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12. The code start out like this, let’s replace it to obtain the text from within the textbox...</a:t>
            </a:r>
            <a:endParaRPr sz="1800">
              <a:solidFill>
                <a:srgbClr val="434343"/>
              </a:solidFill>
              <a:latin typeface="Roboto"/>
              <a:ea typeface="Roboto"/>
              <a:cs typeface="Roboto"/>
              <a:sym typeface="Roboto"/>
            </a:endParaRPr>
          </a:p>
        </p:txBody>
      </p:sp>
      <p:pic>
        <p:nvPicPr>
          <p:cNvPr id="423" name="Google Shape;423;p51"/>
          <p:cNvPicPr preferRelativeResize="0"/>
          <p:nvPr/>
        </p:nvPicPr>
        <p:blipFill>
          <a:blip r:embed="rId3">
            <a:alphaModFix/>
          </a:blip>
          <a:stretch>
            <a:fillRect/>
          </a:stretch>
        </p:blipFill>
        <p:spPr>
          <a:xfrm>
            <a:off x="311699" y="2278600"/>
            <a:ext cx="3839052" cy="2345801"/>
          </a:xfrm>
          <a:prstGeom prst="rect">
            <a:avLst/>
          </a:prstGeom>
          <a:noFill/>
          <a:ln cap="flat" cmpd="sng" w="9525">
            <a:solidFill>
              <a:schemeClr val="dk2"/>
            </a:solidFill>
            <a:prstDash val="solid"/>
            <a:round/>
            <a:headEnd len="sm" w="sm" type="none"/>
            <a:tailEnd len="sm" w="sm" type="none"/>
          </a:ln>
        </p:spPr>
      </p:pic>
      <p:sp>
        <p:nvSpPr>
          <p:cNvPr id="424" name="Google Shape;424;p51"/>
          <p:cNvSpPr/>
          <p:nvPr/>
        </p:nvSpPr>
        <p:spPr>
          <a:xfrm>
            <a:off x="719550" y="3882050"/>
            <a:ext cx="2451900" cy="39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5" name="Google Shape;425;p51"/>
          <p:cNvCxnSpPr>
            <a:endCxn id="424" idx="0"/>
          </p:cNvCxnSpPr>
          <p:nvPr/>
        </p:nvCxnSpPr>
        <p:spPr>
          <a:xfrm flipH="1">
            <a:off x="1945500" y="1803350"/>
            <a:ext cx="1279200" cy="2078700"/>
          </a:xfrm>
          <a:prstGeom prst="straightConnector1">
            <a:avLst/>
          </a:prstGeom>
          <a:noFill/>
          <a:ln cap="flat" cmpd="sng" w="28575">
            <a:solidFill>
              <a:schemeClr val="accent1"/>
            </a:solidFill>
            <a:prstDash val="solid"/>
            <a:round/>
            <a:headEnd len="med" w="med" type="none"/>
            <a:tailEnd len="med" w="med" type="triangle"/>
          </a:ln>
        </p:spPr>
      </p:cxnSp>
      <p:pic>
        <p:nvPicPr>
          <p:cNvPr id="426" name="Google Shape;426;p51"/>
          <p:cNvPicPr preferRelativeResize="0"/>
          <p:nvPr/>
        </p:nvPicPr>
        <p:blipFill>
          <a:blip r:embed="rId4">
            <a:alphaModFix/>
          </a:blip>
          <a:stretch>
            <a:fillRect/>
          </a:stretch>
        </p:blipFill>
        <p:spPr>
          <a:xfrm>
            <a:off x="4572000" y="3106937"/>
            <a:ext cx="4251750" cy="689125"/>
          </a:xfrm>
          <a:prstGeom prst="rect">
            <a:avLst/>
          </a:prstGeom>
          <a:noFill/>
          <a:ln cap="flat" cmpd="sng" w="9525">
            <a:solidFill>
              <a:schemeClr val="dk2"/>
            </a:solidFill>
            <a:prstDash val="solid"/>
            <a:round/>
            <a:headEnd len="sm" w="sm" type="none"/>
            <a:tailEnd len="sm" w="sm" type="none"/>
          </a:ln>
        </p:spPr>
      </p:pic>
      <p:cxnSp>
        <p:nvCxnSpPr>
          <p:cNvPr id="427" name="Google Shape;427;p51"/>
          <p:cNvCxnSpPr>
            <a:stCxn id="424" idx="3"/>
            <a:endCxn id="426" idx="1"/>
          </p:cNvCxnSpPr>
          <p:nvPr/>
        </p:nvCxnSpPr>
        <p:spPr>
          <a:xfrm flipH="1" rot="10800000">
            <a:off x="3171450" y="3451400"/>
            <a:ext cx="1400700" cy="6261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52"/>
          <p:cNvPicPr preferRelativeResize="0"/>
          <p:nvPr/>
        </p:nvPicPr>
        <p:blipFill>
          <a:blip r:embed="rId3">
            <a:alphaModFix/>
          </a:blip>
          <a:stretch>
            <a:fillRect/>
          </a:stretch>
        </p:blipFill>
        <p:spPr>
          <a:xfrm>
            <a:off x="660000" y="1837725"/>
            <a:ext cx="7829550" cy="1295400"/>
          </a:xfrm>
          <a:prstGeom prst="rect">
            <a:avLst/>
          </a:prstGeom>
          <a:noFill/>
          <a:ln cap="flat" cmpd="sng" w="9525">
            <a:solidFill>
              <a:schemeClr val="dk2"/>
            </a:solidFill>
            <a:prstDash val="solid"/>
            <a:round/>
            <a:headEnd len="sm" w="sm" type="none"/>
            <a:tailEnd len="sm" w="sm" type="none"/>
          </a:ln>
        </p:spPr>
      </p:pic>
      <p:sp>
        <p:nvSpPr>
          <p:cNvPr id="433" name="Google Shape;433;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34" name="Google Shape;434;p5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35" name="Google Shape;435;p52"/>
          <p:cNvSpPr txBox="1"/>
          <p:nvPr/>
        </p:nvSpPr>
        <p:spPr>
          <a:xfrm>
            <a:off x="311700" y="1388350"/>
            <a:ext cx="852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13. Now, let’s add the line that stores this to the data table!</a:t>
            </a:r>
            <a:endParaRPr sz="1800">
              <a:solidFill>
                <a:srgbClr val="434343"/>
              </a:solidFill>
              <a:latin typeface="Roboto"/>
              <a:ea typeface="Roboto"/>
              <a:cs typeface="Roboto"/>
              <a:sym typeface="Roboto"/>
            </a:endParaRPr>
          </a:p>
        </p:txBody>
      </p:sp>
      <p:sp>
        <p:nvSpPr>
          <p:cNvPr id="436" name="Google Shape;436;p52"/>
          <p:cNvSpPr/>
          <p:nvPr/>
        </p:nvSpPr>
        <p:spPr>
          <a:xfrm>
            <a:off x="1048225" y="2571750"/>
            <a:ext cx="7320000" cy="39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53"/>
          <p:cNvPicPr preferRelativeResize="0"/>
          <p:nvPr/>
        </p:nvPicPr>
        <p:blipFill>
          <a:blip r:embed="rId3">
            <a:alphaModFix/>
          </a:blip>
          <a:stretch>
            <a:fillRect/>
          </a:stretch>
        </p:blipFill>
        <p:spPr>
          <a:xfrm>
            <a:off x="660000" y="1837725"/>
            <a:ext cx="7829550" cy="1295400"/>
          </a:xfrm>
          <a:prstGeom prst="rect">
            <a:avLst/>
          </a:prstGeom>
          <a:noFill/>
          <a:ln cap="flat" cmpd="sng" w="9525">
            <a:solidFill>
              <a:schemeClr val="dk2"/>
            </a:solidFill>
            <a:prstDash val="solid"/>
            <a:round/>
            <a:headEnd len="sm" w="sm" type="none"/>
            <a:tailEnd len="sm" w="sm" type="none"/>
          </a:ln>
        </p:spPr>
      </p:pic>
      <p:sp>
        <p:nvSpPr>
          <p:cNvPr id="442" name="Google Shape;442;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43" name="Google Shape;443;p5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44" name="Google Shape;444;p53"/>
          <p:cNvSpPr txBox="1"/>
          <p:nvPr/>
        </p:nvSpPr>
        <p:spPr>
          <a:xfrm>
            <a:off x="311700" y="1388350"/>
            <a:ext cx="852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13. Now, let’s add the line that stores this to the data table!</a:t>
            </a:r>
            <a:endParaRPr sz="1800">
              <a:solidFill>
                <a:srgbClr val="434343"/>
              </a:solidFill>
              <a:latin typeface="Roboto"/>
              <a:ea typeface="Roboto"/>
              <a:cs typeface="Roboto"/>
              <a:sym typeface="Roboto"/>
            </a:endParaRPr>
          </a:p>
        </p:txBody>
      </p:sp>
      <p:sp>
        <p:nvSpPr>
          <p:cNvPr id="445" name="Google Shape;445;p53"/>
          <p:cNvSpPr/>
          <p:nvPr/>
        </p:nvSpPr>
        <p:spPr>
          <a:xfrm>
            <a:off x="1021575" y="2571750"/>
            <a:ext cx="1563600" cy="39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3"/>
          <p:cNvSpPr txBox="1"/>
          <p:nvPr/>
        </p:nvSpPr>
        <p:spPr>
          <a:xfrm>
            <a:off x="2072100" y="3953125"/>
            <a:ext cx="499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434343"/>
                </a:solidFill>
                <a:latin typeface="Roboto"/>
                <a:ea typeface="Roboto"/>
                <a:cs typeface="Roboto"/>
                <a:sym typeface="Roboto"/>
              </a:rPr>
              <a:t>Tells Python to look for the app’s Data Tables</a:t>
            </a:r>
            <a:endParaRPr sz="1800">
              <a:solidFill>
                <a:srgbClr val="434343"/>
              </a:solidFill>
              <a:latin typeface="Roboto"/>
              <a:ea typeface="Roboto"/>
              <a:cs typeface="Roboto"/>
              <a:sym typeface="Roboto"/>
            </a:endParaRPr>
          </a:p>
        </p:txBody>
      </p:sp>
      <p:cxnSp>
        <p:nvCxnSpPr>
          <p:cNvPr id="447" name="Google Shape;447;p53"/>
          <p:cNvCxnSpPr>
            <a:stCxn id="446" idx="0"/>
            <a:endCxn id="445" idx="2"/>
          </p:cNvCxnSpPr>
          <p:nvPr/>
        </p:nvCxnSpPr>
        <p:spPr>
          <a:xfrm rot="10800000">
            <a:off x="1803300" y="2962525"/>
            <a:ext cx="2768700" cy="9906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Think, Pair, Share - Websites and Data</a:t>
            </a:r>
            <a:endParaRPr>
              <a:solidFill>
                <a:srgbClr val="25326F"/>
              </a:solidFill>
              <a:latin typeface="Francois One"/>
              <a:ea typeface="Francois One"/>
              <a:cs typeface="Francois One"/>
              <a:sym typeface="Francois One"/>
            </a:endParaRPr>
          </a:p>
        </p:txBody>
      </p:sp>
      <p:sp>
        <p:nvSpPr>
          <p:cNvPr id="128" name="Google Shape;128;p27"/>
          <p:cNvSpPr txBox="1"/>
          <p:nvPr>
            <p:ph idx="1" type="body"/>
          </p:nvPr>
        </p:nvSpPr>
        <p:spPr>
          <a:xfrm>
            <a:off x="311700" y="1152475"/>
            <a:ext cx="8520600" cy="13185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GB" sz="2300">
                <a:solidFill>
                  <a:srgbClr val="434343"/>
                </a:solidFill>
              </a:rPr>
              <a:t>What data do websites store? </a:t>
            </a:r>
            <a:endParaRPr b="1" sz="2300">
              <a:solidFill>
                <a:srgbClr val="434343"/>
              </a:solidFill>
            </a:endParaRPr>
          </a:p>
          <a:p>
            <a:pPr indent="0" lvl="0" marL="0" rtl="0" algn="ctr">
              <a:lnSpc>
                <a:spcPct val="150000"/>
              </a:lnSpc>
              <a:spcBef>
                <a:spcPts val="1600"/>
              </a:spcBef>
              <a:spcAft>
                <a:spcPts val="1600"/>
              </a:spcAft>
              <a:buNone/>
            </a:pPr>
            <a:r>
              <a:rPr b="1" lang="en-GB" sz="2300">
                <a:solidFill>
                  <a:srgbClr val="434343"/>
                </a:solidFill>
              </a:rPr>
              <a:t>Why do they need that data?</a:t>
            </a:r>
            <a:endParaRPr b="1" sz="2100">
              <a:solidFill>
                <a:srgbClr val="434343"/>
              </a:solidFill>
            </a:endParaRPr>
          </a:p>
        </p:txBody>
      </p:sp>
      <p:sp>
        <p:nvSpPr>
          <p:cNvPr id="129" name="Google Shape;129;p2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30" name="Google Shape;130;p27"/>
          <p:cNvGrpSpPr/>
          <p:nvPr/>
        </p:nvGrpSpPr>
        <p:grpSpPr>
          <a:xfrm>
            <a:off x="7984201" y="4195474"/>
            <a:ext cx="884557" cy="861343"/>
            <a:chOff x="7984201" y="4195474"/>
            <a:chExt cx="884557" cy="861343"/>
          </a:xfrm>
        </p:grpSpPr>
        <p:sp>
          <p:nvSpPr>
            <p:cNvPr id="131" name="Google Shape;131;p2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2" name="Google Shape;132;p2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133" name="Google Shape;133;p27"/>
          <p:cNvPicPr preferRelativeResize="0"/>
          <p:nvPr/>
        </p:nvPicPr>
        <p:blipFill>
          <a:blip r:embed="rId4">
            <a:alphaModFix/>
          </a:blip>
          <a:stretch>
            <a:fillRect/>
          </a:stretch>
        </p:blipFill>
        <p:spPr>
          <a:xfrm>
            <a:off x="3541562" y="2571750"/>
            <a:ext cx="2060876" cy="20608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54"/>
          <p:cNvPicPr preferRelativeResize="0"/>
          <p:nvPr/>
        </p:nvPicPr>
        <p:blipFill>
          <a:blip r:embed="rId3">
            <a:alphaModFix/>
          </a:blip>
          <a:stretch>
            <a:fillRect/>
          </a:stretch>
        </p:blipFill>
        <p:spPr>
          <a:xfrm>
            <a:off x="660000" y="1837725"/>
            <a:ext cx="7829550" cy="1295400"/>
          </a:xfrm>
          <a:prstGeom prst="rect">
            <a:avLst/>
          </a:prstGeom>
          <a:noFill/>
          <a:ln cap="flat" cmpd="sng" w="9525">
            <a:solidFill>
              <a:schemeClr val="dk2"/>
            </a:solidFill>
            <a:prstDash val="solid"/>
            <a:round/>
            <a:headEnd len="sm" w="sm" type="none"/>
            <a:tailEnd len="sm" w="sm" type="none"/>
          </a:ln>
        </p:spPr>
      </p:pic>
      <p:sp>
        <p:nvSpPr>
          <p:cNvPr id="453" name="Google Shape;453;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54" name="Google Shape;454;p5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55" name="Google Shape;455;p54"/>
          <p:cNvSpPr txBox="1"/>
          <p:nvPr/>
        </p:nvSpPr>
        <p:spPr>
          <a:xfrm>
            <a:off x="311700" y="1388350"/>
            <a:ext cx="852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13. Now, let’s add the line that stores this to the data table!</a:t>
            </a:r>
            <a:endParaRPr sz="1800">
              <a:solidFill>
                <a:srgbClr val="434343"/>
              </a:solidFill>
              <a:latin typeface="Roboto"/>
              <a:ea typeface="Roboto"/>
              <a:cs typeface="Roboto"/>
              <a:sym typeface="Roboto"/>
            </a:endParaRPr>
          </a:p>
        </p:txBody>
      </p:sp>
      <p:sp>
        <p:nvSpPr>
          <p:cNvPr id="456" name="Google Shape;456;p54"/>
          <p:cNvSpPr/>
          <p:nvPr/>
        </p:nvSpPr>
        <p:spPr>
          <a:xfrm>
            <a:off x="2682775" y="2571750"/>
            <a:ext cx="2132100" cy="39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4"/>
          <p:cNvSpPr txBox="1"/>
          <p:nvPr/>
        </p:nvSpPr>
        <p:spPr>
          <a:xfrm>
            <a:off x="2072100" y="3953125"/>
            <a:ext cx="499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434343"/>
                </a:solidFill>
                <a:latin typeface="Roboto"/>
                <a:ea typeface="Roboto"/>
                <a:cs typeface="Roboto"/>
                <a:sym typeface="Roboto"/>
              </a:rPr>
              <a:t>Tells Python to look for “</a:t>
            </a:r>
            <a:r>
              <a:rPr lang="en-GB" sz="1800">
                <a:solidFill>
                  <a:srgbClr val="980000"/>
                </a:solidFill>
                <a:latin typeface="Roboto Mono"/>
                <a:ea typeface="Roboto Mono"/>
                <a:cs typeface="Roboto Mono"/>
                <a:sym typeface="Roboto Mono"/>
              </a:rPr>
              <a:t>my_first_table</a:t>
            </a:r>
            <a:r>
              <a:rPr lang="en-GB" sz="1800">
                <a:solidFill>
                  <a:srgbClr val="434343"/>
                </a:solidFill>
                <a:latin typeface="Roboto"/>
                <a:ea typeface="Roboto"/>
                <a:cs typeface="Roboto"/>
                <a:sym typeface="Roboto"/>
              </a:rPr>
              <a:t>”</a:t>
            </a:r>
            <a:endParaRPr sz="1800">
              <a:solidFill>
                <a:srgbClr val="434343"/>
              </a:solidFill>
              <a:latin typeface="Roboto"/>
              <a:ea typeface="Roboto"/>
              <a:cs typeface="Roboto"/>
              <a:sym typeface="Roboto"/>
            </a:endParaRPr>
          </a:p>
        </p:txBody>
      </p:sp>
      <p:cxnSp>
        <p:nvCxnSpPr>
          <p:cNvPr id="458" name="Google Shape;458;p54"/>
          <p:cNvCxnSpPr>
            <a:stCxn id="457" idx="0"/>
            <a:endCxn id="456" idx="2"/>
          </p:cNvCxnSpPr>
          <p:nvPr/>
        </p:nvCxnSpPr>
        <p:spPr>
          <a:xfrm rot="10800000">
            <a:off x="3748800" y="2962525"/>
            <a:ext cx="823200" cy="9906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55"/>
          <p:cNvPicPr preferRelativeResize="0"/>
          <p:nvPr/>
        </p:nvPicPr>
        <p:blipFill>
          <a:blip r:embed="rId3">
            <a:alphaModFix/>
          </a:blip>
          <a:stretch>
            <a:fillRect/>
          </a:stretch>
        </p:blipFill>
        <p:spPr>
          <a:xfrm>
            <a:off x="660000" y="1837725"/>
            <a:ext cx="7829550" cy="1295400"/>
          </a:xfrm>
          <a:prstGeom prst="rect">
            <a:avLst/>
          </a:prstGeom>
          <a:noFill/>
          <a:ln cap="flat" cmpd="sng" w="9525">
            <a:solidFill>
              <a:schemeClr val="dk2"/>
            </a:solidFill>
            <a:prstDash val="solid"/>
            <a:round/>
            <a:headEnd len="sm" w="sm" type="none"/>
            <a:tailEnd len="sm" w="sm" type="none"/>
          </a:ln>
        </p:spPr>
      </p:pic>
      <p:sp>
        <p:nvSpPr>
          <p:cNvPr id="464" name="Google Shape;46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65" name="Google Shape;465;p5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66" name="Google Shape;466;p55"/>
          <p:cNvSpPr txBox="1"/>
          <p:nvPr/>
        </p:nvSpPr>
        <p:spPr>
          <a:xfrm>
            <a:off x="311700" y="1388350"/>
            <a:ext cx="852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13. Now, let’s add the line that stores this to the data table!</a:t>
            </a:r>
            <a:endParaRPr sz="1800">
              <a:solidFill>
                <a:srgbClr val="434343"/>
              </a:solidFill>
              <a:latin typeface="Roboto"/>
              <a:ea typeface="Roboto"/>
              <a:cs typeface="Roboto"/>
              <a:sym typeface="Roboto"/>
            </a:endParaRPr>
          </a:p>
        </p:txBody>
      </p:sp>
      <p:sp>
        <p:nvSpPr>
          <p:cNvPr id="467" name="Google Shape;467;p55"/>
          <p:cNvSpPr/>
          <p:nvPr/>
        </p:nvSpPr>
        <p:spPr>
          <a:xfrm>
            <a:off x="4930300" y="2571750"/>
            <a:ext cx="1074900" cy="39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5"/>
          <p:cNvSpPr txBox="1"/>
          <p:nvPr/>
        </p:nvSpPr>
        <p:spPr>
          <a:xfrm>
            <a:off x="2072100" y="3953125"/>
            <a:ext cx="49998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434343"/>
                </a:solidFill>
                <a:latin typeface="Roboto"/>
                <a:ea typeface="Roboto"/>
                <a:cs typeface="Roboto"/>
                <a:sym typeface="Roboto"/>
              </a:rPr>
              <a:t>Executes the “</a:t>
            </a:r>
            <a:r>
              <a:rPr lang="en-GB" sz="1800">
                <a:solidFill>
                  <a:srgbClr val="980000"/>
                </a:solidFill>
                <a:latin typeface="Roboto Mono"/>
                <a:ea typeface="Roboto Mono"/>
                <a:cs typeface="Roboto Mono"/>
                <a:sym typeface="Roboto Mono"/>
              </a:rPr>
              <a:t>add_row</a:t>
            </a:r>
            <a:r>
              <a:rPr lang="en-GB" sz="1800">
                <a:solidFill>
                  <a:srgbClr val="434343"/>
                </a:solidFill>
                <a:latin typeface="Roboto"/>
                <a:ea typeface="Roboto"/>
                <a:cs typeface="Roboto"/>
                <a:sym typeface="Roboto"/>
              </a:rPr>
              <a:t>” </a:t>
            </a:r>
            <a:r>
              <a:rPr lang="en-GB" sz="1800">
                <a:solidFill>
                  <a:srgbClr val="434343"/>
                </a:solidFill>
                <a:latin typeface="Roboto"/>
                <a:ea typeface="Roboto"/>
                <a:cs typeface="Roboto"/>
                <a:sym typeface="Roboto"/>
              </a:rPr>
              <a:t>method</a:t>
            </a:r>
            <a:r>
              <a:rPr lang="en-GB" sz="1800">
                <a:solidFill>
                  <a:srgbClr val="434343"/>
                </a:solidFill>
                <a:latin typeface="Roboto"/>
                <a:ea typeface="Roboto"/>
                <a:cs typeface="Roboto"/>
                <a:sym typeface="Roboto"/>
              </a:rPr>
              <a:t>, to add a row!</a:t>
            </a:r>
            <a:endParaRPr sz="1800">
              <a:solidFill>
                <a:srgbClr val="434343"/>
              </a:solidFill>
              <a:latin typeface="Roboto"/>
              <a:ea typeface="Roboto"/>
              <a:cs typeface="Roboto"/>
              <a:sym typeface="Roboto"/>
            </a:endParaRPr>
          </a:p>
          <a:p>
            <a:pPr indent="0" lvl="0" marL="0" rtl="0" algn="ctr">
              <a:spcBef>
                <a:spcPts val="0"/>
              </a:spcBef>
              <a:spcAft>
                <a:spcPts val="0"/>
              </a:spcAft>
              <a:buNone/>
            </a:pPr>
            <a:r>
              <a:rPr lang="en-GB" sz="1800">
                <a:solidFill>
                  <a:srgbClr val="434343"/>
                </a:solidFill>
                <a:latin typeface="Roboto"/>
                <a:ea typeface="Roboto"/>
                <a:cs typeface="Roboto"/>
                <a:sym typeface="Roboto"/>
              </a:rPr>
              <a:t>This is done with the parameter “</a:t>
            </a:r>
            <a:r>
              <a:rPr lang="en-GB" sz="1800">
                <a:solidFill>
                  <a:srgbClr val="980000"/>
                </a:solidFill>
                <a:latin typeface="Roboto Mono"/>
                <a:ea typeface="Roboto Mono"/>
                <a:cs typeface="Roboto Mono"/>
                <a:sym typeface="Roboto Mono"/>
              </a:rPr>
              <a:t>add_row</a:t>
            </a:r>
            <a:r>
              <a:rPr lang="en-GB" sz="1800">
                <a:solidFill>
                  <a:srgbClr val="434343"/>
                </a:solidFill>
                <a:latin typeface="Roboto"/>
                <a:ea typeface="Roboto"/>
                <a:cs typeface="Roboto"/>
                <a:sym typeface="Roboto"/>
              </a:rPr>
              <a:t>” and </a:t>
            </a:r>
            <a:r>
              <a:rPr lang="en-GB" sz="1800">
                <a:solidFill>
                  <a:srgbClr val="434343"/>
                </a:solidFill>
                <a:latin typeface="Roboto"/>
                <a:ea typeface="Roboto"/>
                <a:cs typeface="Roboto"/>
                <a:sym typeface="Roboto"/>
              </a:rPr>
              <a:t>value</a:t>
            </a:r>
            <a:r>
              <a:rPr lang="en-GB" sz="1800">
                <a:solidFill>
                  <a:srgbClr val="434343"/>
                </a:solidFill>
                <a:latin typeface="Roboto"/>
                <a:ea typeface="Roboto"/>
                <a:cs typeface="Roboto"/>
                <a:sym typeface="Roboto"/>
              </a:rPr>
              <a:t> “</a:t>
            </a:r>
            <a:r>
              <a:rPr lang="en-GB" sz="1800">
                <a:solidFill>
                  <a:srgbClr val="980000"/>
                </a:solidFill>
                <a:latin typeface="Roboto Mono"/>
                <a:ea typeface="Roboto Mono"/>
                <a:cs typeface="Roboto Mono"/>
                <a:sym typeface="Roboto Mono"/>
              </a:rPr>
              <a:t>user_name</a:t>
            </a:r>
            <a:r>
              <a:rPr lang="en-GB" sz="1800">
                <a:solidFill>
                  <a:srgbClr val="434343"/>
                </a:solidFill>
                <a:latin typeface="Roboto"/>
                <a:ea typeface="Roboto"/>
                <a:cs typeface="Roboto"/>
                <a:sym typeface="Roboto"/>
              </a:rPr>
              <a:t>”.</a:t>
            </a:r>
            <a:endParaRPr sz="1800">
              <a:solidFill>
                <a:srgbClr val="434343"/>
              </a:solidFill>
              <a:latin typeface="Roboto"/>
              <a:ea typeface="Roboto"/>
              <a:cs typeface="Roboto"/>
              <a:sym typeface="Roboto"/>
            </a:endParaRPr>
          </a:p>
        </p:txBody>
      </p:sp>
      <p:cxnSp>
        <p:nvCxnSpPr>
          <p:cNvPr id="469" name="Google Shape;469;p55"/>
          <p:cNvCxnSpPr>
            <a:stCxn id="468" idx="0"/>
            <a:endCxn id="467" idx="2"/>
          </p:cNvCxnSpPr>
          <p:nvPr/>
        </p:nvCxnSpPr>
        <p:spPr>
          <a:xfrm flipH="1" rot="10800000">
            <a:off x="4572000" y="2962525"/>
            <a:ext cx="895800" cy="9906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56"/>
          <p:cNvPicPr preferRelativeResize="0"/>
          <p:nvPr/>
        </p:nvPicPr>
        <p:blipFill>
          <a:blip r:embed="rId3">
            <a:alphaModFix/>
          </a:blip>
          <a:stretch>
            <a:fillRect/>
          </a:stretch>
        </p:blipFill>
        <p:spPr>
          <a:xfrm>
            <a:off x="660000" y="1837725"/>
            <a:ext cx="7829550" cy="1295400"/>
          </a:xfrm>
          <a:prstGeom prst="rect">
            <a:avLst/>
          </a:prstGeom>
          <a:noFill/>
          <a:ln cap="flat" cmpd="sng" w="9525">
            <a:solidFill>
              <a:schemeClr val="dk2"/>
            </a:solidFill>
            <a:prstDash val="solid"/>
            <a:round/>
            <a:headEnd len="sm" w="sm" type="none"/>
            <a:tailEnd len="sm" w="sm" type="none"/>
          </a:ln>
        </p:spPr>
      </p:pic>
      <p:sp>
        <p:nvSpPr>
          <p:cNvPr id="475" name="Google Shape;475;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Tables - A ‘how to’ guide</a:t>
            </a:r>
            <a:endParaRPr>
              <a:solidFill>
                <a:srgbClr val="25326F"/>
              </a:solidFill>
              <a:latin typeface="Francois One"/>
              <a:ea typeface="Francois One"/>
              <a:cs typeface="Francois One"/>
              <a:sym typeface="Francois One"/>
            </a:endParaRPr>
          </a:p>
        </p:txBody>
      </p:sp>
      <p:sp>
        <p:nvSpPr>
          <p:cNvPr id="476" name="Google Shape;476;p5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77" name="Google Shape;477;p56"/>
          <p:cNvSpPr txBox="1"/>
          <p:nvPr/>
        </p:nvSpPr>
        <p:spPr>
          <a:xfrm>
            <a:off x="311700" y="1388350"/>
            <a:ext cx="852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00">
                <a:solidFill>
                  <a:srgbClr val="434343"/>
                </a:solidFill>
                <a:latin typeface="Roboto"/>
                <a:ea typeface="Roboto"/>
                <a:cs typeface="Roboto"/>
                <a:sym typeface="Roboto"/>
              </a:rPr>
              <a:t>13. Now, let’s add the line that stores this to the data table!</a:t>
            </a:r>
            <a:endParaRPr sz="1800">
              <a:solidFill>
                <a:srgbClr val="434343"/>
              </a:solidFill>
              <a:latin typeface="Roboto"/>
              <a:ea typeface="Roboto"/>
              <a:cs typeface="Roboto"/>
              <a:sym typeface="Roboto"/>
            </a:endParaRPr>
          </a:p>
        </p:txBody>
      </p:sp>
      <p:sp>
        <p:nvSpPr>
          <p:cNvPr id="478" name="Google Shape;478;p56"/>
          <p:cNvSpPr/>
          <p:nvPr/>
        </p:nvSpPr>
        <p:spPr>
          <a:xfrm>
            <a:off x="6094050" y="2571750"/>
            <a:ext cx="2123100" cy="39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6"/>
          <p:cNvSpPr txBox="1"/>
          <p:nvPr/>
        </p:nvSpPr>
        <p:spPr>
          <a:xfrm>
            <a:off x="2072100" y="3953125"/>
            <a:ext cx="4999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434343"/>
                </a:solidFill>
                <a:latin typeface="Roboto"/>
                <a:ea typeface="Roboto"/>
                <a:cs typeface="Roboto"/>
                <a:sym typeface="Roboto"/>
              </a:rPr>
              <a:t>F</a:t>
            </a:r>
            <a:r>
              <a:rPr lang="en-GB" sz="1800">
                <a:solidFill>
                  <a:srgbClr val="434343"/>
                </a:solidFill>
                <a:latin typeface="Roboto"/>
                <a:ea typeface="Roboto"/>
                <a:cs typeface="Roboto"/>
                <a:sym typeface="Roboto"/>
              </a:rPr>
              <a:t>inally</a:t>
            </a:r>
            <a:r>
              <a:rPr lang="en-GB" sz="1800">
                <a:solidFill>
                  <a:srgbClr val="434343"/>
                </a:solidFill>
                <a:latin typeface="Roboto"/>
                <a:ea typeface="Roboto"/>
                <a:cs typeface="Roboto"/>
                <a:sym typeface="Roboto"/>
              </a:rPr>
              <a:t>, assign the variable “</a:t>
            </a:r>
            <a:r>
              <a:rPr lang="en-GB" sz="1800">
                <a:solidFill>
                  <a:srgbClr val="980000"/>
                </a:solidFill>
                <a:latin typeface="Roboto Mono"/>
                <a:ea typeface="Roboto Mono"/>
                <a:cs typeface="Roboto Mono"/>
                <a:sym typeface="Roboto Mono"/>
              </a:rPr>
              <a:t>user_name</a:t>
            </a:r>
            <a:r>
              <a:rPr lang="en-GB" sz="1800">
                <a:solidFill>
                  <a:srgbClr val="434343"/>
                </a:solidFill>
                <a:latin typeface="Roboto"/>
                <a:ea typeface="Roboto"/>
                <a:cs typeface="Roboto"/>
                <a:sym typeface="Roboto"/>
              </a:rPr>
              <a:t>” to the column “</a:t>
            </a:r>
            <a:r>
              <a:rPr lang="en-GB" sz="1800">
                <a:solidFill>
                  <a:srgbClr val="980000"/>
                </a:solidFill>
                <a:latin typeface="Roboto Mono"/>
                <a:ea typeface="Roboto Mono"/>
                <a:cs typeface="Roboto Mono"/>
                <a:sym typeface="Roboto Mono"/>
              </a:rPr>
              <a:t>Name</a:t>
            </a:r>
            <a:r>
              <a:rPr lang="en-GB" sz="1800">
                <a:solidFill>
                  <a:srgbClr val="434343"/>
                </a:solidFill>
                <a:latin typeface="Roboto"/>
                <a:ea typeface="Roboto"/>
                <a:cs typeface="Roboto"/>
                <a:sym typeface="Roboto"/>
              </a:rPr>
              <a:t>” (in our table!)</a:t>
            </a:r>
            <a:endParaRPr sz="1800">
              <a:solidFill>
                <a:srgbClr val="434343"/>
              </a:solidFill>
              <a:latin typeface="Roboto"/>
              <a:ea typeface="Roboto"/>
              <a:cs typeface="Roboto"/>
              <a:sym typeface="Roboto"/>
            </a:endParaRPr>
          </a:p>
        </p:txBody>
      </p:sp>
      <p:cxnSp>
        <p:nvCxnSpPr>
          <p:cNvPr id="480" name="Google Shape;480;p56"/>
          <p:cNvCxnSpPr>
            <a:stCxn id="479" idx="0"/>
            <a:endCxn id="478" idx="2"/>
          </p:cNvCxnSpPr>
          <p:nvPr/>
        </p:nvCxnSpPr>
        <p:spPr>
          <a:xfrm flipH="1" rot="10800000">
            <a:off x="4572000" y="2962525"/>
            <a:ext cx="2583600" cy="990600"/>
          </a:xfrm>
          <a:prstGeom prst="straightConnector1">
            <a:avLst/>
          </a:prstGeom>
          <a:noFill/>
          <a:ln cap="flat" cmpd="sng" w="28575">
            <a:solidFill>
              <a:schemeClr val="accent1"/>
            </a:solidFill>
            <a:prstDash val="solid"/>
            <a:round/>
            <a:headEnd len="med" w="med" type="none"/>
            <a:tailEnd len="med" w="med" type="triangle"/>
          </a:ln>
        </p:spPr>
      </p:cxnSp>
      <p:sp>
        <p:nvSpPr>
          <p:cNvPr id="481" name="Google Shape;481;p56"/>
          <p:cNvSpPr txBox="1"/>
          <p:nvPr/>
        </p:nvSpPr>
        <p:spPr>
          <a:xfrm>
            <a:off x="5918950" y="505925"/>
            <a:ext cx="3082500" cy="615600"/>
          </a:xfrm>
          <a:prstGeom prst="rect">
            <a:avLst/>
          </a:prstGeom>
          <a:solidFill>
            <a:srgbClr val="EFEFEF"/>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Roboto"/>
                <a:ea typeface="Roboto"/>
                <a:cs typeface="Roboto"/>
                <a:sym typeface="Roboto"/>
              </a:rPr>
              <a:t>‘Methods’ are the same as ‘functions’.</a:t>
            </a:r>
            <a:endParaRPr>
              <a:latin typeface="Roboto"/>
              <a:ea typeface="Roboto"/>
              <a:cs typeface="Roboto"/>
              <a:sym typeface="Roboto"/>
            </a:endParaRPr>
          </a:p>
        </p:txBody>
      </p:sp>
      <p:pic>
        <p:nvPicPr>
          <p:cNvPr id="482" name="Google Shape;482;p56"/>
          <p:cNvPicPr preferRelativeResize="0"/>
          <p:nvPr/>
        </p:nvPicPr>
        <p:blipFill>
          <a:blip r:embed="rId4">
            <a:alphaModFix/>
          </a:blip>
          <a:stretch>
            <a:fillRect/>
          </a:stretch>
        </p:blipFill>
        <p:spPr>
          <a:xfrm>
            <a:off x="5138650" y="423575"/>
            <a:ext cx="780300" cy="780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06.02 - Auction Registry </a:t>
            </a:r>
            <a:endParaRPr>
              <a:solidFill>
                <a:srgbClr val="25326F"/>
              </a:solidFill>
              <a:latin typeface="Francois One"/>
              <a:ea typeface="Francois One"/>
              <a:cs typeface="Francois One"/>
              <a:sym typeface="Francois One"/>
            </a:endParaRPr>
          </a:p>
        </p:txBody>
      </p:sp>
      <p:sp>
        <p:nvSpPr>
          <p:cNvPr id="488" name="Google Shape;488;p5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489" name="Google Shape;489;p57"/>
          <p:cNvSpPr txBox="1"/>
          <p:nvPr/>
        </p:nvSpPr>
        <p:spPr>
          <a:xfrm>
            <a:off x="311700" y="1233900"/>
            <a:ext cx="7933200" cy="461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600"/>
              </a:spcAft>
              <a:buNone/>
            </a:pPr>
            <a:r>
              <a:rPr lang="en-GB" sz="1800">
                <a:solidFill>
                  <a:srgbClr val="434343"/>
                </a:solidFill>
                <a:latin typeface="Roboto"/>
                <a:ea typeface="Roboto"/>
                <a:cs typeface="Roboto"/>
                <a:sym typeface="Roboto"/>
              </a:rPr>
              <a:t>Now, let’s go ahead and provide Domain with a better Auction Register App.</a:t>
            </a:r>
            <a:endParaRPr sz="1800">
              <a:solidFill>
                <a:srgbClr val="434343"/>
              </a:solidFill>
              <a:latin typeface="Roboto"/>
              <a:ea typeface="Roboto"/>
              <a:cs typeface="Roboto"/>
              <a:sym typeface="Roboto"/>
            </a:endParaRPr>
          </a:p>
        </p:txBody>
      </p:sp>
      <p:sp>
        <p:nvSpPr>
          <p:cNvPr id="490" name="Google Shape;490;p57"/>
          <p:cNvSpPr txBox="1"/>
          <p:nvPr/>
        </p:nvSpPr>
        <p:spPr>
          <a:xfrm>
            <a:off x="380850" y="4162025"/>
            <a:ext cx="8382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1800">
                <a:solidFill>
                  <a:srgbClr val="434343"/>
                </a:solidFill>
                <a:latin typeface="Roboto"/>
                <a:ea typeface="Roboto"/>
                <a:cs typeface="Roboto"/>
                <a:sym typeface="Roboto"/>
              </a:rPr>
              <a:t>Complete the Activity:</a:t>
            </a:r>
            <a:br>
              <a:rPr lang="en-GB" sz="1800">
                <a:latin typeface="Roboto"/>
                <a:ea typeface="Roboto"/>
                <a:cs typeface="Roboto"/>
                <a:sym typeface="Roboto"/>
              </a:rPr>
            </a:br>
            <a:r>
              <a:rPr lang="en-GB" sz="1800" u="sng">
                <a:solidFill>
                  <a:schemeClr val="hlink"/>
                </a:solidFill>
                <a:latin typeface="Roboto"/>
                <a:ea typeface="Roboto"/>
                <a:cs typeface="Roboto"/>
                <a:sym typeface="Roboto"/>
                <a:hlinkClick r:id="rId3"/>
              </a:rPr>
              <a:t>06.02 - A</a:t>
            </a:r>
            <a:r>
              <a:rPr lang="en-GB" sz="1800" u="sng">
                <a:solidFill>
                  <a:schemeClr val="hlink"/>
                </a:solidFill>
                <a:latin typeface="Roboto"/>
                <a:ea typeface="Roboto"/>
                <a:cs typeface="Roboto"/>
                <a:sym typeface="Roboto"/>
                <a:hlinkClick r:id="rId4"/>
              </a:rPr>
              <a:t>uction Registry</a:t>
            </a:r>
            <a:endParaRPr sz="1800">
              <a:latin typeface="Roboto"/>
              <a:ea typeface="Roboto"/>
              <a:cs typeface="Roboto"/>
              <a:sym typeface="Roboto"/>
            </a:endParaRPr>
          </a:p>
        </p:txBody>
      </p:sp>
      <p:grpSp>
        <p:nvGrpSpPr>
          <p:cNvPr id="491" name="Google Shape;491;p57"/>
          <p:cNvGrpSpPr/>
          <p:nvPr/>
        </p:nvGrpSpPr>
        <p:grpSpPr>
          <a:xfrm>
            <a:off x="7984201" y="4195474"/>
            <a:ext cx="884557" cy="861343"/>
            <a:chOff x="7984201" y="4195474"/>
            <a:chExt cx="884557" cy="861343"/>
          </a:xfrm>
        </p:grpSpPr>
        <p:sp>
          <p:nvSpPr>
            <p:cNvPr id="492" name="Google Shape;492;p5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93" name="Google Shape;493;p57"/>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pic>
        <p:nvPicPr>
          <p:cNvPr id="494" name="Google Shape;494;p57"/>
          <p:cNvPicPr preferRelativeResize="0"/>
          <p:nvPr/>
        </p:nvPicPr>
        <p:blipFill>
          <a:blip r:embed="rId6">
            <a:alphaModFix/>
          </a:blip>
          <a:stretch>
            <a:fillRect/>
          </a:stretch>
        </p:blipFill>
        <p:spPr>
          <a:xfrm>
            <a:off x="2994650" y="1848000"/>
            <a:ext cx="3154688" cy="21616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Summary</a:t>
            </a:r>
            <a:endParaRPr>
              <a:solidFill>
                <a:srgbClr val="25326F"/>
              </a:solidFill>
              <a:latin typeface="Francois One"/>
              <a:ea typeface="Francois One"/>
              <a:cs typeface="Francois One"/>
              <a:sym typeface="Francois One"/>
            </a:endParaRPr>
          </a:p>
        </p:txBody>
      </p:sp>
      <p:sp>
        <p:nvSpPr>
          <p:cNvPr id="500" name="Google Shape;500;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Variables are stored in a computer’s memory and are only available when the program is running</a:t>
            </a:r>
            <a:endParaRPr sz="1600"/>
          </a:p>
          <a:p>
            <a:pPr indent="-330200" lvl="0" marL="457200" rtl="0" algn="l">
              <a:lnSpc>
                <a:spcPct val="150000"/>
              </a:lnSpc>
              <a:spcBef>
                <a:spcPts val="0"/>
              </a:spcBef>
              <a:spcAft>
                <a:spcPts val="0"/>
              </a:spcAft>
              <a:buSzPts val="1600"/>
              <a:buChar char="●"/>
            </a:pPr>
            <a:r>
              <a:rPr lang="en-GB" sz="1600"/>
              <a:t>To store data permanently it must be stored on a physical disk drive</a:t>
            </a:r>
            <a:endParaRPr sz="1600"/>
          </a:p>
          <a:p>
            <a:pPr indent="-330200" lvl="0" marL="457200" rtl="0" algn="l">
              <a:lnSpc>
                <a:spcPct val="150000"/>
              </a:lnSpc>
              <a:spcBef>
                <a:spcPts val="0"/>
              </a:spcBef>
              <a:spcAft>
                <a:spcPts val="0"/>
              </a:spcAft>
              <a:buSzPts val="1600"/>
              <a:buChar char="●"/>
            </a:pPr>
            <a:r>
              <a:rPr lang="en-GB" sz="1600"/>
              <a:t>To store data, we take the information from our program’s variables and write them to the database</a:t>
            </a:r>
            <a:endParaRPr sz="1600"/>
          </a:p>
          <a:p>
            <a:pPr indent="-330200" lvl="0" marL="457200" rtl="0" algn="l">
              <a:lnSpc>
                <a:spcPct val="150000"/>
              </a:lnSpc>
              <a:spcBef>
                <a:spcPts val="0"/>
              </a:spcBef>
              <a:spcAft>
                <a:spcPts val="0"/>
              </a:spcAft>
              <a:buSzPts val="1600"/>
              <a:buChar char="●"/>
            </a:pPr>
            <a:r>
              <a:rPr lang="en-GB" sz="1600"/>
              <a:t>If we need the data from the database, we read it back into our program’s variables so they can be used</a:t>
            </a:r>
            <a:endParaRPr sz="1600"/>
          </a:p>
          <a:p>
            <a:pPr indent="0" lvl="0" marL="0" rtl="0" algn="l">
              <a:lnSpc>
                <a:spcPct val="150000"/>
              </a:lnSpc>
              <a:spcBef>
                <a:spcPts val="1600"/>
              </a:spcBef>
              <a:spcAft>
                <a:spcPts val="0"/>
              </a:spcAft>
              <a:buNone/>
            </a:pPr>
            <a:r>
              <a:t/>
            </a:r>
            <a:endParaRPr sz="1600"/>
          </a:p>
          <a:p>
            <a:pPr indent="0" lvl="0" marL="457200" rtl="0" algn="l">
              <a:lnSpc>
                <a:spcPct val="150000"/>
              </a:lnSpc>
              <a:spcBef>
                <a:spcPts val="1600"/>
              </a:spcBef>
              <a:spcAft>
                <a:spcPts val="0"/>
              </a:spcAft>
              <a:buNone/>
            </a:pPr>
            <a:r>
              <a:t/>
            </a:r>
            <a:endParaRPr sz="1600"/>
          </a:p>
          <a:p>
            <a:pPr indent="0" lvl="0" marL="0" rtl="0" algn="l">
              <a:lnSpc>
                <a:spcPct val="150000"/>
              </a:lnSpc>
              <a:spcBef>
                <a:spcPts val="1600"/>
              </a:spcBef>
              <a:spcAft>
                <a:spcPts val="1600"/>
              </a:spcAft>
              <a:buNone/>
            </a:pPr>
            <a:r>
              <a:t/>
            </a:r>
            <a:endParaRPr sz="1600"/>
          </a:p>
        </p:txBody>
      </p:sp>
      <p:sp>
        <p:nvSpPr>
          <p:cNvPr id="501" name="Google Shape;501;p5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502" name="Google Shape;502;p58"/>
          <p:cNvGrpSpPr/>
          <p:nvPr/>
        </p:nvGrpSpPr>
        <p:grpSpPr>
          <a:xfrm>
            <a:off x="7984201" y="4195474"/>
            <a:ext cx="884557" cy="861343"/>
            <a:chOff x="7984201" y="4195474"/>
            <a:chExt cx="884557" cy="861343"/>
          </a:xfrm>
        </p:grpSpPr>
        <p:sp>
          <p:nvSpPr>
            <p:cNvPr id="503" name="Google Shape;503;p5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04" name="Google Shape;504;p5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8"/>
          <p:cNvPicPr preferRelativeResize="0"/>
          <p:nvPr/>
        </p:nvPicPr>
        <p:blipFill>
          <a:blip r:embed="rId3">
            <a:alphaModFix/>
          </a:blip>
          <a:stretch>
            <a:fillRect/>
          </a:stretch>
        </p:blipFill>
        <p:spPr>
          <a:xfrm>
            <a:off x="1047975" y="-196300"/>
            <a:ext cx="7053600" cy="2404550"/>
          </a:xfrm>
          <a:prstGeom prst="rect">
            <a:avLst/>
          </a:prstGeom>
          <a:noFill/>
          <a:ln>
            <a:noFill/>
          </a:ln>
        </p:spPr>
      </p:pic>
      <p:sp>
        <p:nvSpPr>
          <p:cNvPr id="139" name="Google Shape;139;p28"/>
          <p:cNvSpPr txBox="1"/>
          <p:nvPr>
            <p:ph type="title"/>
          </p:nvPr>
        </p:nvSpPr>
        <p:spPr>
          <a:xfrm>
            <a:off x="1818150" y="763000"/>
            <a:ext cx="550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Ice-Cream Flavour Voting Booth</a:t>
            </a:r>
            <a:endParaRPr>
              <a:solidFill>
                <a:srgbClr val="25326F"/>
              </a:solidFill>
              <a:latin typeface="Francois One"/>
              <a:ea typeface="Francois One"/>
              <a:cs typeface="Francois One"/>
              <a:sym typeface="Francois One"/>
            </a:endParaRPr>
          </a:p>
        </p:txBody>
      </p:sp>
      <p:sp>
        <p:nvSpPr>
          <p:cNvPr id="140" name="Google Shape;140;p2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141" name="Google Shape;141;p28"/>
          <p:cNvSpPr txBox="1"/>
          <p:nvPr/>
        </p:nvSpPr>
        <p:spPr>
          <a:xfrm>
            <a:off x="515775" y="3786900"/>
            <a:ext cx="8118000" cy="140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rgbClr val="434343"/>
                </a:solidFill>
                <a:latin typeface="Roboto"/>
                <a:ea typeface="Roboto"/>
                <a:cs typeface="Roboto"/>
                <a:sym typeface="Roboto"/>
              </a:rPr>
              <a:t>Vote for your favourite ice cream flavour! Vote as many times as you like!</a:t>
            </a:r>
            <a:endParaRPr sz="1800">
              <a:solidFill>
                <a:srgbClr val="434343"/>
              </a:solidFill>
              <a:latin typeface="Roboto"/>
              <a:ea typeface="Roboto"/>
              <a:cs typeface="Roboto"/>
              <a:sym typeface="Roboto"/>
            </a:endParaRPr>
          </a:p>
          <a:p>
            <a:pPr indent="0" lvl="0" marL="0" rtl="0" algn="ctr">
              <a:lnSpc>
                <a:spcPct val="115000"/>
              </a:lnSpc>
              <a:spcBef>
                <a:spcPts val="1200"/>
              </a:spcBef>
              <a:spcAft>
                <a:spcPts val="0"/>
              </a:spcAft>
              <a:buNone/>
            </a:pPr>
            <a:r>
              <a:rPr lang="en-GB" sz="1800" u="sng">
                <a:solidFill>
                  <a:schemeClr val="hlink"/>
                </a:solidFill>
                <a:latin typeface="Roboto"/>
                <a:ea typeface="Roboto"/>
                <a:cs typeface="Roboto"/>
                <a:sym typeface="Roboto"/>
                <a:hlinkClick r:id="rId4"/>
              </a:rPr>
              <a:t>Vote Here!</a:t>
            </a:r>
            <a:endParaRPr sz="1800">
              <a:solidFill>
                <a:schemeClr val="dk2"/>
              </a:solidFill>
              <a:latin typeface="Roboto"/>
              <a:ea typeface="Roboto"/>
              <a:cs typeface="Roboto"/>
              <a:sym typeface="Roboto"/>
            </a:endParaRPr>
          </a:p>
          <a:p>
            <a:pPr indent="0" lvl="0" marL="0" rtl="0" algn="ctr">
              <a:lnSpc>
                <a:spcPct val="115000"/>
              </a:lnSpc>
              <a:spcBef>
                <a:spcPts val="1200"/>
              </a:spcBef>
              <a:spcAft>
                <a:spcPts val="1200"/>
              </a:spcAft>
              <a:buClr>
                <a:schemeClr val="dk1"/>
              </a:buClr>
              <a:buSzPts val="1100"/>
              <a:buFont typeface="Arial"/>
              <a:buNone/>
            </a:pPr>
            <a:r>
              <a:t/>
            </a:r>
            <a:endParaRPr sz="1800">
              <a:solidFill>
                <a:schemeClr val="dk2"/>
              </a:solidFill>
              <a:latin typeface="Roboto"/>
              <a:ea typeface="Roboto"/>
              <a:cs typeface="Roboto"/>
              <a:sym typeface="Roboto"/>
            </a:endParaRPr>
          </a:p>
        </p:txBody>
      </p:sp>
      <p:pic>
        <p:nvPicPr>
          <p:cNvPr id="142" name="Google Shape;142;p28"/>
          <p:cNvPicPr preferRelativeResize="0"/>
          <p:nvPr/>
        </p:nvPicPr>
        <p:blipFill>
          <a:blip r:embed="rId5">
            <a:alphaModFix/>
          </a:blip>
          <a:stretch>
            <a:fillRect/>
          </a:stretch>
        </p:blipFill>
        <p:spPr>
          <a:xfrm>
            <a:off x="7459900" y="559651"/>
            <a:ext cx="892650" cy="892650"/>
          </a:xfrm>
          <a:prstGeom prst="rect">
            <a:avLst/>
          </a:prstGeom>
          <a:noFill/>
          <a:ln>
            <a:noFill/>
          </a:ln>
        </p:spPr>
      </p:pic>
      <p:pic>
        <p:nvPicPr>
          <p:cNvPr id="143" name="Google Shape;143;p28"/>
          <p:cNvPicPr preferRelativeResize="0"/>
          <p:nvPr/>
        </p:nvPicPr>
        <p:blipFill>
          <a:blip r:embed="rId5">
            <a:alphaModFix/>
          </a:blip>
          <a:stretch>
            <a:fillRect/>
          </a:stretch>
        </p:blipFill>
        <p:spPr>
          <a:xfrm>
            <a:off x="791450" y="559651"/>
            <a:ext cx="892650" cy="892650"/>
          </a:xfrm>
          <a:prstGeom prst="rect">
            <a:avLst/>
          </a:prstGeom>
          <a:noFill/>
          <a:ln>
            <a:noFill/>
          </a:ln>
        </p:spPr>
      </p:pic>
      <p:pic>
        <p:nvPicPr>
          <p:cNvPr id="144" name="Google Shape;144;p28"/>
          <p:cNvPicPr preferRelativeResize="0"/>
          <p:nvPr/>
        </p:nvPicPr>
        <p:blipFill>
          <a:blip r:embed="rId6">
            <a:alphaModFix/>
          </a:blip>
          <a:stretch>
            <a:fillRect/>
          </a:stretch>
        </p:blipFill>
        <p:spPr>
          <a:xfrm>
            <a:off x="1422525" y="1915925"/>
            <a:ext cx="1576125" cy="1576125"/>
          </a:xfrm>
          <a:prstGeom prst="rect">
            <a:avLst/>
          </a:prstGeom>
          <a:noFill/>
          <a:ln>
            <a:noFill/>
          </a:ln>
        </p:spPr>
      </p:pic>
      <p:pic>
        <p:nvPicPr>
          <p:cNvPr id="145" name="Google Shape;145;p28"/>
          <p:cNvPicPr preferRelativeResize="0"/>
          <p:nvPr/>
        </p:nvPicPr>
        <p:blipFill>
          <a:blip r:embed="rId6">
            <a:alphaModFix/>
          </a:blip>
          <a:stretch>
            <a:fillRect/>
          </a:stretch>
        </p:blipFill>
        <p:spPr>
          <a:xfrm>
            <a:off x="2998650" y="1915925"/>
            <a:ext cx="1576125" cy="1576125"/>
          </a:xfrm>
          <a:prstGeom prst="rect">
            <a:avLst/>
          </a:prstGeom>
          <a:noFill/>
          <a:ln>
            <a:noFill/>
          </a:ln>
        </p:spPr>
      </p:pic>
      <p:pic>
        <p:nvPicPr>
          <p:cNvPr id="146" name="Google Shape;146;p28"/>
          <p:cNvPicPr preferRelativeResize="0"/>
          <p:nvPr/>
        </p:nvPicPr>
        <p:blipFill>
          <a:blip r:embed="rId6">
            <a:alphaModFix/>
          </a:blip>
          <a:stretch>
            <a:fillRect/>
          </a:stretch>
        </p:blipFill>
        <p:spPr>
          <a:xfrm>
            <a:off x="4574775" y="1915925"/>
            <a:ext cx="1576125" cy="1576125"/>
          </a:xfrm>
          <a:prstGeom prst="rect">
            <a:avLst/>
          </a:prstGeom>
          <a:noFill/>
          <a:ln>
            <a:noFill/>
          </a:ln>
        </p:spPr>
      </p:pic>
      <p:pic>
        <p:nvPicPr>
          <p:cNvPr id="147" name="Google Shape;147;p28"/>
          <p:cNvPicPr preferRelativeResize="0"/>
          <p:nvPr/>
        </p:nvPicPr>
        <p:blipFill>
          <a:blip r:embed="rId6">
            <a:alphaModFix/>
          </a:blip>
          <a:stretch>
            <a:fillRect/>
          </a:stretch>
        </p:blipFill>
        <p:spPr>
          <a:xfrm>
            <a:off x="6150900" y="1915925"/>
            <a:ext cx="1576125" cy="1576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Think, Pair, Share - Where is Data Stored</a:t>
            </a:r>
            <a:endParaRPr>
              <a:solidFill>
                <a:srgbClr val="25326F"/>
              </a:solidFill>
              <a:latin typeface="Francois One"/>
              <a:ea typeface="Francois One"/>
              <a:cs typeface="Francois One"/>
              <a:sym typeface="Francois One"/>
            </a:endParaRPr>
          </a:p>
        </p:txBody>
      </p:sp>
      <p:sp>
        <p:nvSpPr>
          <p:cNvPr id="153" name="Google Shape;153;p29"/>
          <p:cNvSpPr txBox="1"/>
          <p:nvPr>
            <p:ph idx="1" type="body"/>
          </p:nvPr>
        </p:nvSpPr>
        <p:spPr>
          <a:xfrm>
            <a:off x="311700" y="1152475"/>
            <a:ext cx="8520600" cy="1192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br>
              <a:rPr b="1" lang="en-GB" sz="2300">
                <a:solidFill>
                  <a:srgbClr val="434343"/>
                </a:solidFill>
              </a:rPr>
            </a:br>
            <a:r>
              <a:rPr b="1" lang="en-GB" sz="2300">
                <a:solidFill>
                  <a:srgbClr val="434343"/>
                </a:solidFill>
              </a:rPr>
              <a:t>Where is the survey data stored?</a:t>
            </a:r>
            <a:endParaRPr b="1" sz="2100">
              <a:solidFill>
                <a:srgbClr val="434343"/>
              </a:solidFill>
            </a:endParaRPr>
          </a:p>
        </p:txBody>
      </p:sp>
      <p:sp>
        <p:nvSpPr>
          <p:cNvPr id="154" name="Google Shape;154;p2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55" name="Google Shape;155;p29"/>
          <p:cNvGrpSpPr/>
          <p:nvPr/>
        </p:nvGrpSpPr>
        <p:grpSpPr>
          <a:xfrm>
            <a:off x="7984201" y="4195474"/>
            <a:ext cx="884557" cy="861343"/>
            <a:chOff x="7984201" y="4195474"/>
            <a:chExt cx="884557" cy="861343"/>
          </a:xfrm>
        </p:grpSpPr>
        <p:sp>
          <p:nvSpPr>
            <p:cNvPr id="156" name="Google Shape;156;p2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57" name="Google Shape;157;p2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158" name="Google Shape;158;p29"/>
          <p:cNvPicPr preferRelativeResize="0"/>
          <p:nvPr/>
        </p:nvPicPr>
        <p:blipFill>
          <a:blip r:embed="rId4">
            <a:alphaModFix/>
          </a:blip>
          <a:stretch>
            <a:fillRect/>
          </a:stretch>
        </p:blipFill>
        <p:spPr>
          <a:xfrm>
            <a:off x="3541562" y="2571750"/>
            <a:ext cx="2060876" cy="2060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Storing Data - Variables</a:t>
            </a:r>
            <a:endParaRPr>
              <a:solidFill>
                <a:srgbClr val="25326F"/>
              </a:solidFill>
              <a:latin typeface="Francois One"/>
              <a:ea typeface="Francois One"/>
              <a:cs typeface="Francois One"/>
              <a:sym typeface="Francois One"/>
            </a:endParaRPr>
          </a:p>
        </p:txBody>
      </p:sp>
      <p:sp>
        <p:nvSpPr>
          <p:cNvPr id="164" name="Google Shape;164;p3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165" name="Google Shape;165;p30"/>
          <p:cNvSpPr txBox="1"/>
          <p:nvPr/>
        </p:nvSpPr>
        <p:spPr>
          <a:xfrm>
            <a:off x="311700" y="1388350"/>
            <a:ext cx="8118000" cy="189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In our programs we have used </a:t>
            </a:r>
            <a:r>
              <a:rPr b="1" lang="en-GB" sz="1800">
                <a:solidFill>
                  <a:srgbClr val="980000"/>
                </a:solidFill>
                <a:latin typeface="Roboto"/>
                <a:ea typeface="Roboto"/>
                <a:cs typeface="Roboto"/>
                <a:sym typeface="Roboto"/>
              </a:rPr>
              <a:t>variables</a:t>
            </a:r>
            <a:r>
              <a:rPr lang="en-GB" sz="1800">
                <a:solidFill>
                  <a:srgbClr val="434343"/>
                </a:solidFill>
                <a:latin typeface="Roboto"/>
                <a:ea typeface="Roboto"/>
                <a:cs typeface="Roboto"/>
                <a:sym typeface="Roboto"/>
              </a:rPr>
              <a:t> to store information. However, </a:t>
            </a:r>
            <a:r>
              <a:rPr b="1" lang="en-GB" sz="1800">
                <a:solidFill>
                  <a:srgbClr val="980000"/>
                </a:solidFill>
                <a:latin typeface="Roboto"/>
                <a:ea typeface="Roboto"/>
                <a:cs typeface="Roboto"/>
                <a:sym typeface="Roboto"/>
              </a:rPr>
              <a:t>variables</a:t>
            </a:r>
            <a:r>
              <a:rPr lang="en-GB" sz="1800">
                <a:solidFill>
                  <a:srgbClr val="434343"/>
                </a:solidFill>
                <a:latin typeface="Roboto"/>
                <a:ea typeface="Roboto"/>
                <a:cs typeface="Roboto"/>
                <a:sym typeface="Roboto"/>
              </a:rPr>
              <a:t> are:</a:t>
            </a:r>
            <a:endParaRPr sz="1800">
              <a:solidFill>
                <a:srgbClr val="434343"/>
              </a:solidFill>
              <a:latin typeface="Roboto"/>
              <a:ea typeface="Roboto"/>
              <a:cs typeface="Roboto"/>
              <a:sym typeface="Roboto"/>
            </a:endParaRPr>
          </a:p>
          <a:p>
            <a:pPr indent="-342900" lvl="0" marL="457200" rtl="0" algn="l">
              <a:lnSpc>
                <a:spcPct val="115000"/>
              </a:lnSpc>
              <a:spcBef>
                <a:spcPts val="120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stored in a computer’s memory</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lost when the program finishes or power is turned off</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only used to store data temporarily</a:t>
            </a:r>
            <a:endParaRPr sz="1800">
              <a:solidFill>
                <a:srgbClr val="434343"/>
              </a:solidFill>
              <a:latin typeface="Roboto"/>
              <a:ea typeface="Roboto"/>
              <a:cs typeface="Roboto"/>
              <a:sym typeface="Roboto"/>
            </a:endParaRPr>
          </a:p>
        </p:txBody>
      </p:sp>
      <p:sp>
        <p:nvSpPr>
          <p:cNvPr id="166" name="Google Shape;166;p30"/>
          <p:cNvSpPr txBox="1"/>
          <p:nvPr/>
        </p:nvSpPr>
        <p:spPr>
          <a:xfrm>
            <a:off x="1385825" y="3614388"/>
            <a:ext cx="1785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solidFill>
                  <a:srgbClr val="980000"/>
                </a:solidFill>
                <a:latin typeface="Roboto Mono"/>
                <a:ea typeface="Roboto Mono"/>
                <a:cs typeface="Roboto Mono"/>
                <a:sym typeface="Roboto Mono"/>
              </a:rPr>
              <a:t>car_type</a:t>
            </a:r>
            <a:endParaRPr sz="2200">
              <a:solidFill>
                <a:srgbClr val="980000"/>
              </a:solidFill>
              <a:latin typeface="Roboto Mono"/>
              <a:ea typeface="Roboto Mono"/>
              <a:cs typeface="Roboto Mono"/>
              <a:sym typeface="Roboto Mono"/>
            </a:endParaRPr>
          </a:p>
        </p:txBody>
      </p:sp>
      <p:pic>
        <p:nvPicPr>
          <p:cNvPr id="167" name="Google Shape;167;p30"/>
          <p:cNvPicPr preferRelativeResize="0"/>
          <p:nvPr/>
        </p:nvPicPr>
        <p:blipFill>
          <a:blip r:embed="rId3">
            <a:alphaModFix/>
          </a:blip>
          <a:stretch>
            <a:fillRect/>
          </a:stretch>
        </p:blipFill>
        <p:spPr>
          <a:xfrm>
            <a:off x="4026388" y="3330375"/>
            <a:ext cx="1091226" cy="1091226"/>
          </a:xfrm>
          <a:prstGeom prst="rect">
            <a:avLst/>
          </a:prstGeom>
          <a:noFill/>
          <a:ln>
            <a:noFill/>
          </a:ln>
        </p:spPr>
      </p:pic>
      <p:cxnSp>
        <p:nvCxnSpPr>
          <p:cNvPr id="168" name="Google Shape;168;p30"/>
          <p:cNvCxnSpPr>
            <a:stCxn id="166" idx="3"/>
          </p:cNvCxnSpPr>
          <p:nvPr/>
        </p:nvCxnSpPr>
        <p:spPr>
          <a:xfrm flipH="1" rot="10800000">
            <a:off x="3171425" y="3873288"/>
            <a:ext cx="719400" cy="2700"/>
          </a:xfrm>
          <a:prstGeom prst="straightConnector1">
            <a:avLst/>
          </a:prstGeom>
          <a:noFill/>
          <a:ln cap="flat" cmpd="sng" w="28575">
            <a:solidFill>
              <a:schemeClr val="accent1"/>
            </a:solidFill>
            <a:prstDash val="solid"/>
            <a:round/>
            <a:headEnd len="med" w="med" type="none"/>
            <a:tailEnd len="med" w="med" type="triangle"/>
          </a:ln>
        </p:spPr>
      </p:cxnSp>
      <p:cxnSp>
        <p:nvCxnSpPr>
          <p:cNvPr id="169" name="Google Shape;169;p30"/>
          <p:cNvCxnSpPr/>
          <p:nvPr/>
        </p:nvCxnSpPr>
        <p:spPr>
          <a:xfrm flipH="1" rot="10800000">
            <a:off x="5253200" y="3874638"/>
            <a:ext cx="719400" cy="2700"/>
          </a:xfrm>
          <a:prstGeom prst="straightConnector1">
            <a:avLst/>
          </a:prstGeom>
          <a:noFill/>
          <a:ln cap="flat" cmpd="sng" w="28575">
            <a:solidFill>
              <a:schemeClr val="accent1"/>
            </a:solidFill>
            <a:prstDash val="solid"/>
            <a:round/>
            <a:headEnd len="med" w="med" type="none"/>
            <a:tailEnd len="med" w="med" type="triangle"/>
          </a:ln>
        </p:spPr>
      </p:cxnSp>
      <p:pic>
        <p:nvPicPr>
          <p:cNvPr id="170" name="Google Shape;170;p30"/>
          <p:cNvPicPr preferRelativeResize="0"/>
          <p:nvPr/>
        </p:nvPicPr>
        <p:blipFill>
          <a:blip r:embed="rId4">
            <a:alphaModFix/>
          </a:blip>
          <a:stretch>
            <a:fillRect/>
          </a:stretch>
        </p:blipFill>
        <p:spPr>
          <a:xfrm>
            <a:off x="6108175" y="3090300"/>
            <a:ext cx="1571400" cy="157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Storing Data - Databases</a:t>
            </a:r>
            <a:endParaRPr>
              <a:solidFill>
                <a:srgbClr val="25326F"/>
              </a:solidFill>
              <a:latin typeface="Francois One"/>
              <a:ea typeface="Francois One"/>
              <a:cs typeface="Francois One"/>
              <a:sym typeface="Francois One"/>
            </a:endParaRPr>
          </a:p>
        </p:txBody>
      </p:sp>
      <p:sp>
        <p:nvSpPr>
          <p:cNvPr id="176" name="Google Shape;176;p3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77" name="Google Shape;177;p31"/>
          <p:cNvGrpSpPr/>
          <p:nvPr/>
        </p:nvGrpSpPr>
        <p:grpSpPr>
          <a:xfrm>
            <a:off x="7984201" y="4195474"/>
            <a:ext cx="884557" cy="861343"/>
            <a:chOff x="7984201" y="4195474"/>
            <a:chExt cx="884557" cy="861343"/>
          </a:xfrm>
        </p:grpSpPr>
        <p:sp>
          <p:nvSpPr>
            <p:cNvPr id="178" name="Google Shape;178;p3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79" name="Google Shape;179;p3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80" name="Google Shape;180;p31"/>
          <p:cNvSpPr txBox="1"/>
          <p:nvPr/>
        </p:nvSpPr>
        <p:spPr>
          <a:xfrm>
            <a:off x="311700" y="1388350"/>
            <a:ext cx="8118000" cy="25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rgbClr val="434343"/>
                </a:solidFill>
                <a:latin typeface="Roboto"/>
                <a:ea typeface="Roboto"/>
                <a:cs typeface="Roboto"/>
                <a:sym typeface="Roboto"/>
              </a:rPr>
              <a:t>A </a:t>
            </a:r>
            <a:r>
              <a:rPr b="1" lang="en-GB" sz="1800">
                <a:solidFill>
                  <a:srgbClr val="980000"/>
                </a:solidFill>
                <a:latin typeface="Roboto"/>
                <a:ea typeface="Roboto"/>
                <a:cs typeface="Roboto"/>
                <a:sym typeface="Roboto"/>
              </a:rPr>
              <a:t>database</a:t>
            </a:r>
            <a:r>
              <a:rPr lang="en-GB" sz="1800">
                <a:solidFill>
                  <a:srgbClr val="434343"/>
                </a:solidFill>
                <a:latin typeface="Roboto"/>
                <a:ea typeface="Roboto"/>
                <a:cs typeface="Roboto"/>
                <a:sym typeface="Roboto"/>
              </a:rPr>
              <a:t> is required to store data permanently. </a:t>
            </a:r>
            <a:endParaRPr sz="1800">
              <a:solidFill>
                <a:srgbClr val="434343"/>
              </a:solidFill>
              <a:latin typeface="Roboto"/>
              <a:ea typeface="Roboto"/>
              <a:cs typeface="Roboto"/>
              <a:sym typeface="Roboto"/>
            </a:endParaRPr>
          </a:p>
          <a:p>
            <a:pPr indent="-342900" lvl="0" marL="457200" rtl="0" algn="l">
              <a:lnSpc>
                <a:spcPct val="115000"/>
              </a:lnSpc>
              <a:spcBef>
                <a:spcPts val="120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A </a:t>
            </a:r>
            <a:r>
              <a:rPr b="1" lang="en-GB" sz="1800">
                <a:solidFill>
                  <a:srgbClr val="980000"/>
                </a:solidFill>
                <a:latin typeface="Roboto"/>
                <a:ea typeface="Roboto"/>
                <a:cs typeface="Roboto"/>
                <a:sym typeface="Roboto"/>
              </a:rPr>
              <a:t>database</a:t>
            </a:r>
            <a:r>
              <a:rPr lang="en-GB" sz="1800">
                <a:solidFill>
                  <a:srgbClr val="434343"/>
                </a:solidFill>
                <a:latin typeface="Roboto"/>
                <a:ea typeface="Roboto"/>
                <a:cs typeface="Roboto"/>
                <a:sym typeface="Roboto"/>
              </a:rPr>
              <a:t> stores information on a physical disk drive</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A </a:t>
            </a:r>
            <a:r>
              <a:rPr b="1" lang="en-GB" sz="1800">
                <a:solidFill>
                  <a:srgbClr val="980000"/>
                </a:solidFill>
                <a:latin typeface="Roboto"/>
                <a:ea typeface="Roboto"/>
                <a:cs typeface="Roboto"/>
                <a:sym typeface="Roboto"/>
              </a:rPr>
              <a:t>database</a:t>
            </a:r>
            <a:r>
              <a:rPr lang="en-GB" sz="1800">
                <a:solidFill>
                  <a:srgbClr val="434343"/>
                </a:solidFill>
                <a:latin typeface="Roboto"/>
                <a:ea typeface="Roboto"/>
                <a:cs typeface="Roboto"/>
                <a:sym typeface="Roboto"/>
              </a:rPr>
              <a:t> runs on a computer</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It can be the same computer as a web server or a different one</a:t>
            </a:r>
            <a:endParaRPr sz="1800">
              <a:solidFill>
                <a:srgbClr val="434343"/>
              </a:solidFill>
              <a:latin typeface="Roboto"/>
              <a:ea typeface="Roboto"/>
              <a:cs typeface="Roboto"/>
              <a:sym typeface="Roboto"/>
            </a:endParaRPr>
          </a:p>
          <a:p>
            <a:pPr indent="-342900" lvl="0" marL="4572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It is the web server’s job to communicate with the </a:t>
            </a:r>
            <a:r>
              <a:rPr b="1" lang="en-GB" sz="1800">
                <a:solidFill>
                  <a:srgbClr val="980000"/>
                </a:solidFill>
                <a:latin typeface="Roboto"/>
                <a:ea typeface="Roboto"/>
                <a:cs typeface="Roboto"/>
                <a:sym typeface="Roboto"/>
              </a:rPr>
              <a:t>database</a:t>
            </a:r>
            <a:endParaRPr sz="18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Everytime you use the web, you are using a </a:t>
            </a:r>
            <a:r>
              <a:rPr b="1" lang="en-GB" sz="1800">
                <a:solidFill>
                  <a:srgbClr val="980000"/>
                </a:solidFill>
                <a:latin typeface="Roboto"/>
                <a:ea typeface="Roboto"/>
                <a:cs typeface="Roboto"/>
                <a:sym typeface="Roboto"/>
              </a:rPr>
              <a:t>database</a:t>
            </a:r>
            <a:r>
              <a:rPr lang="en-GB" sz="1800">
                <a:solidFill>
                  <a:srgbClr val="434343"/>
                </a:solidFill>
                <a:latin typeface="Roboto"/>
                <a:ea typeface="Roboto"/>
                <a:cs typeface="Roboto"/>
                <a:sym typeface="Roboto"/>
              </a:rPr>
              <a:t>, so let’s see how one might work...</a:t>
            </a:r>
            <a:endParaRPr sz="1800">
              <a:solidFill>
                <a:srgbClr val="434343"/>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a Google Search works</a:t>
            </a:r>
            <a:endParaRPr>
              <a:solidFill>
                <a:srgbClr val="25326F"/>
              </a:solidFill>
              <a:latin typeface="Francois One"/>
              <a:ea typeface="Francois One"/>
              <a:cs typeface="Francois One"/>
              <a:sym typeface="Francois One"/>
            </a:endParaRPr>
          </a:p>
        </p:txBody>
      </p:sp>
      <p:sp>
        <p:nvSpPr>
          <p:cNvPr id="186" name="Google Shape;186;p3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87" name="Google Shape;187;p32"/>
          <p:cNvPicPr preferRelativeResize="0"/>
          <p:nvPr/>
        </p:nvPicPr>
        <p:blipFill>
          <a:blip r:embed="rId3">
            <a:alphaModFix/>
          </a:blip>
          <a:stretch>
            <a:fillRect/>
          </a:stretch>
        </p:blipFill>
        <p:spPr>
          <a:xfrm>
            <a:off x="800900" y="2010200"/>
            <a:ext cx="1393325" cy="1393325"/>
          </a:xfrm>
          <a:prstGeom prst="rect">
            <a:avLst/>
          </a:prstGeom>
          <a:noFill/>
          <a:ln>
            <a:noFill/>
          </a:ln>
        </p:spPr>
      </p:pic>
      <p:pic>
        <p:nvPicPr>
          <p:cNvPr id="188" name="Google Shape;188;p32"/>
          <p:cNvPicPr preferRelativeResize="0"/>
          <p:nvPr/>
        </p:nvPicPr>
        <p:blipFill>
          <a:blip r:embed="rId4">
            <a:alphaModFix/>
          </a:blip>
          <a:stretch>
            <a:fillRect/>
          </a:stretch>
        </p:blipFill>
        <p:spPr>
          <a:xfrm>
            <a:off x="5015325" y="2010200"/>
            <a:ext cx="1393325" cy="1393325"/>
          </a:xfrm>
          <a:prstGeom prst="rect">
            <a:avLst/>
          </a:prstGeom>
          <a:noFill/>
          <a:ln>
            <a:noFill/>
          </a:ln>
        </p:spPr>
      </p:pic>
      <p:pic>
        <p:nvPicPr>
          <p:cNvPr id="189" name="Google Shape;189;p32"/>
          <p:cNvPicPr preferRelativeResize="0"/>
          <p:nvPr/>
        </p:nvPicPr>
        <p:blipFill>
          <a:blip r:embed="rId5">
            <a:alphaModFix/>
          </a:blip>
          <a:stretch>
            <a:fillRect/>
          </a:stretch>
        </p:blipFill>
        <p:spPr>
          <a:xfrm>
            <a:off x="7170300" y="2010200"/>
            <a:ext cx="1393325" cy="1393325"/>
          </a:xfrm>
          <a:prstGeom prst="rect">
            <a:avLst/>
          </a:prstGeom>
          <a:noFill/>
          <a:ln>
            <a:noFill/>
          </a:ln>
        </p:spPr>
      </p:pic>
      <p:sp>
        <p:nvSpPr>
          <p:cNvPr id="190" name="Google Shape;190;p32"/>
          <p:cNvSpPr txBox="1"/>
          <p:nvPr/>
        </p:nvSpPr>
        <p:spPr>
          <a:xfrm>
            <a:off x="800950"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Client</a:t>
            </a:r>
            <a:endParaRPr b="1" sz="1600">
              <a:latin typeface="Roboto"/>
              <a:ea typeface="Roboto"/>
              <a:cs typeface="Roboto"/>
              <a:sym typeface="Roboto"/>
            </a:endParaRPr>
          </a:p>
        </p:txBody>
      </p:sp>
      <p:sp>
        <p:nvSpPr>
          <p:cNvPr id="191" name="Google Shape;191;p32"/>
          <p:cNvSpPr txBox="1"/>
          <p:nvPr/>
        </p:nvSpPr>
        <p:spPr>
          <a:xfrm>
            <a:off x="4959438" y="3517800"/>
            <a:ext cx="1505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Google Server</a:t>
            </a:r>
            <a:endParaRPr b="1" sz="1600">
              <a:latin typeface="Roboto"/>
              <a:ea typeface="Roboto"/>
              <a:cs typeface="Roboto"/>
              <a:sym typeface="Roboto"/>
            </a:endParaRPr>
          </a:p>
        </p:txBody>
      </p:sp>
      <p:sp>
        <p:nvSpPr>
          <p:cNvPr id="192" name="Google Shape;192;p32"/>
          <p:cNvSpPr txBox="1"/>
          <p:nvPr/>
        </p:nvSpPr>
        <p:spPr>
          <a:xfrm>
            <a:off x="7170363"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Database</a:t>
            </a:r>
            <a:endParaRPr b="1" sz="1600">
              <a:latin typeface="Roboto"/>
              <a:ea typeface="Roboto"/>
              <a:cs typeface="Roboto"/>
              <a:sym typeface="Roboto"/>
            </a:endParaRPr>
          </a:p>
        </p:txBody>
      </p:sp>
      <p:cxnSp>
        <p:nvCxnSpPr>
          <p:cNvPr id="193" name="Google Shape;193;p32"/>
          <p:cNvCxnSpPr>
            <a:stCxn id="187" idx="0"/>
            <a:endCxn id="188" idx="0"/>
          </p:cNvCxnSpPr>
          <p:nvPr/>
        </p:nvCxnSpPr>
        <p:spPr>
          <a:xfrm flipH="1" rot="-5400000">
            <a:off x="3604462" y="-96700"/>
            <a:ext cx="600" cy="4214400"/>
          </a:xfrm>
          <a:prstGeom prst="curvedConnector3">
            <a:avLst>
              <a:gd fmla="val -123312485" name="adj1"/>
            </a:avLst>
          </a:prstGeom>
          <a:noFill/>
          <a:ln cap="flat" cmpd="sng" w="19050">
            <a:solidFill>
              <a:srgbClr val="FF0000"/>
            </a:solidFill>
            <a:prstDash val="solid"/>
            <a:round/>
            <a:headEnd len="med" w="med" type="none"/>
            <a:tailEnd len="med" w="med" type="none"/>
          </a:ln>
        </p:spPr>
      </p:cxnSp>
      <p:cxnSp>
        <p:nvCxnSpPr>
          <p:cNvPr id="194" name="Google Shape;194;p32"/>
          <p:cNvCxnSpPr>
            <a:stCxn id="188" idx="0"/>
            <a:endCxn id="189" idx="0"/>
          </p:cNvCxnSpPr>
          <p:nvPr/>
        </p:nvCxnSpPr>
        <p:spPr>
          <a:xfrm flipH="1" rot="-5400000">
            <a:off x="6789137" y="933050"/>
            <a:ext cx="600" cy="2154900"/>
          </a:xfrm>
          <a:prstGeom prst="curvedConnector3">
            <a:avLst>
              <a:gd fmla="val -89258316" name="adj1"/>
            </a:avLst>
          </a:prstGeom>
          <a:noFill/>
          <a:ln cap="flat" cmpd="sng" w="28575">
            <a:solidFill>
              <a:srgbClr val="D9D9D9"/>
            </a:solidFill>
            <a:prstDash val="solid"/>
            <a:round/>
            <a:headEnd len="med" w="med" type="none"/>
            <a:tailEnd len="med" w="med" type="none"/>
          </a:ln>
        </p:spPr>
      </p:cxnSp>
      <p:sp>
        <p:nvSpPr>
          <p:cNvPr id="195" name="Google Shape;195;p32"/>
          <p:cNvSpPr txBox="1"/>
          <p:nvPr/>
        </p:nvSpPr>
        <p:spPr>
          <a:xfrm>
            <a:off x="2445400" y="1440463"/>
            <a:ext cx="231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Roboto"/>
                <a:ea typeface="Roboto"/>
                <a:cs typeface="Roboto"/>
                <a:sym typeface="Roboto"/>
              </a:rPr>
              <a:t>“How to bake bread?”</a:t>
            </a:r>
            <a:endParaRPr b="1">
              <a:latin typeface="Roboto"/>
              <a:ea typeface="Roboto"/>
              <a:cs typeface="Roboto"/>
              <a:sym typeface="Roboto"/>
            </a:endParaRPr>
          </a:p>
        </p:txBody>
      </p:sp>
      <p:pic>
        <p:nvPicPr>
          <p:cNvPr id="196" name="Google Shape;196;p32"/>
          <p:cNvPicPr preferRelativeResize="0"/>
          <p:nvPr/>
        </p:nvPicPr>
        <p:blipFill>
          <a:blip r:embed="rId6">
            <a:alphaModFix/>
          </a:blip>
          <a:stretch>
            <a:fillRect/>
          </a:stretch>
        </p:blipFill>
        <p:spPr>
          <a:xfrm rot="5400000">
            <a:off x="2194213" y="1233910"/>
            <a:ext cx="389475" cy="389475"/>
          </a:xfrm>
          <a:prstGeom prst="rect">
            <a:avLst/>
          </a:prstGeom>
          <a:noFill/>
          <a:ln>
            <a:noFill/>
          </a:ln>
        </p:spPr>
      </p:pic>
      <p:pic>
        <p:nvPicPr>
          <p:cNvPr id="197" name="Google Shape;197;p32"/>
          <p:cNvPicPr preferRelativeResize="0"/>
          <p:nvPr/>
        </p:nvPicPr>
        <p:blipFill>
          <a:blip r:embed="rId6">
            <a:alphaModFix/>
          </a:blip>
          <a:stretch>
            <a:fillRect/>
          </a:stretch>
        </p:blipFill>
        <p:spPr>
          <a:xfrm rot="5400000">
            <a:off x="3410013" y="1085185"/>
            <a:ext cx="389475" cy="389475"/>
          </a:xfrm>
          <a:prstGeom prst="rect">
            <a:avLst/>
          </a:prstGeom>
          <a:noFill/>
          <a:ln>
            <a:noFill/>
          </a:ln>
        </p:spPr>
      </p:pic>
      <p:pic>
        <p:nvPicPr>
          <p:cNvPr id="198" name="Google Shape;198;p32"/>
          <p:cNvPicPr preferRelativeResize="0"/>
          <p:nvPr/>
        </p:nvPicPr>
        <p:blipFill>
          <a:blip r:embed="rId6">
            <a:alphaModFix/>
          </a:blip>
          <a:stretch>
            <a:fillRect/>
          </a:stretch>
        </p:blipFill>
        <p:spPr>
          <a:xfrm rot="5400000">
            <a:off x="4625813" y="1233910"/>
            <a:ext cx="389475" cy="389475"/>
          </a:xfrm>
          <a:prstGeom prst="rect">
            <a:avLst/>
          </a:prstGeom>
          <a:noFill/>
          <a:ln>
            <a:noFill/>
          </a:ln>
        </p:spPr>
      </p:pic>
      <p:sp>
        <p:nvSpPr>
          <p:cNvPr id="199" name="Google Shape;199;p32"/>
          <p:cNvSpPr txBox="1"/>
          <p:nvPr/>
        </p:nvSpPr>
        <p:spPr>
          <a:xfrm>
            <a:off x="311700" y="4104150"/>
            <a:ext cx="719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434343"/>
                </a:solidFill>
                <a:latin typeface="Roboto"/>
                <a:ea typeface="Roboto"/>
                <a:cs typeface="Roboto"/>
                <a:sym typeface="Roboto"/>
              </a:rPr>
              <a:t>1. </a:t>
            </a:r>
            <a:r>
              <a:rPr lang="en-GB" sz="1800">
                <a:solidFill>
                  <a:srgbClr val="434343"/>
                </a:solidFill>
                <a:latin typeface="Roboto"/>
                <a:ea typeface="Roboto"/>
                <a:cs typeface="Roboto"/>
                <a:sym typeface="Roboto"/>
              </a:rPr>
              <a:t>A message is typed, the client clicks “search”, and the </a:t>
            </a:r>
            <a:r>
              <a:rPr lang="en-GB" sz="1800">
                <a:solidFill>
                  <a:srgbClr val="434343"/>
                </a:solidFill>
                <a:latin typeface="Roboto"/>
                <a:ea typeface="Roboto"/>
                <a:cs typeface="Roboto"/>
                <a:sym typeface="Roboto"/>
              </a:rPr>
              <a:t>request</a:t>
            </a:r>
            <a:r>
              <a:rPr lang="en-GB" sz="1800">
                <a:solidFill>
                  <a:srgbClr val="434343"/>
                </a:solidFill>
                <a:latin typeface="Roboto"/>
                <a:ea typeface="Roboto"/>
                <a:cs typeface="Roboto"/>
                <a:sym typeface="Roboto"/>
              </a:rPr>
              <a:t> is sent to the google server.</a:t>
            </a:r>
            <a:endParaRPr sz="1800">
              <a:solidFill>
                <a:srgbClr val="434343"/>
              </a:solidFill>
              <a:latin typeface="Roboto"/>
              <a:ea typeface="Roboto"/>
              <a:cs typeface="Roboto"/>
              <a:sym typeface="Roboto"/>
            </a:endParaRPr>
          </a:p>
        </p:txBody>
      </p:sp>
      <p:cxnSp>
        <p:nvCxnSpPr>
          <p:cNvPr id="200" name="Google Shape;200;p32"/>
          <p:cNvCxnSpPr/>
          <p:nvPr/>
        </p:nvCxnSpPr>
        <p:spPr>
          <a:xfrm>
            <a:off x="3265900" y="1474650"/>
            <a:ext cx="677700" cy="0"/>
          </a:xfrm>
          <a:prstGeom prst="straightConnector1">
            <a:avLst/>
          </a:prstGeom>
          <a:noFill/>
          <a:ln cap="flat" cmpd="sng" w="19050">
            <a:solidFill>
              <a:schemeClr val="accent1"/>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a Google Search works</a:t>
            </a:r>
            <a:endParaRPr>
              <a:solidFill>
                <a:srgbClr val="25326F"/>
              </a:solidFill>
              <a:latin typeface="Francois One"/>
              <a:ea typeface="Francois One"/>
              <a:cs typeface="Francois One"/>
              <a:sym typeface="Francois One"/>
            </a:endParaRPr>
          </a:p>
        </p:txBody>
      </p:sp>
      <p:sp>
        <p:nvSpPr>
          <p:cNvPr id="206" name="Google Shape;206;p3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207" name="Google Shape;207;p33"/>
          <p:cNvPicPr preferRelativeResize="0"/>
          <p:nvPr/>
        </p:nvPicPr>
        <p:blipFill>
          <a:blip r:embed="rId3">
            <a:alphaModFix/>
          </a:blip>
          <a:stretch>
            <a:fillRect/>
          </a:stretch>
        </p:blipFill>
        <p:spPr>
          <a:xfrm>
            <a:off x="800900" y="2010200"/>
            <a:ext cx="1393325" cy="1393325"/>
          </a:xfrm>
          <a:prstGeom prst="rect">
            <a:avLst/>
          </a:prstGeom>
          <a:noFill/>
          <a:ln>
            <a:noFill/>
          </a:ln>
        </p:spPr>
      </p:pic>
      <p:pic>
        <p:nvPicPr>
          <p:cNvPr id="208" name="Google Shape;208;p33"/>
          <p:cNvPicPr preferRelativeResize="0"/>
          <p:nvPr/>
        </p:nvPicPr>
        <p:blipFill>
          <a:blip r:embed="rId4">
            <a:alphaModFix/>
          </a:blip>
          <a:stretch>
            <a:fillRect/>
          </a:stretch>
        </p:blipFill>
        <p:spPr>
          <a:xfrm>
            <a:off x="5015325" y="2010200"/>
            <a:ext cx="1393325" cy="1393325"/>
          </a:xfrm>
          <a:prstGeom prst="rect">
            <a:avLst/>
          </a:prstGeom>
          <a:noFill/>
          <a:ln>
            <a:noFill/>
          </a:ln>
        </p:spPr>
      </p:pic>
      <p:pic>
        <p:nvPicPr>
          <p:cNvPr id="209" name="Google Shape;209;p33"/>
          <p:cNvPicPr preferRelativeResize="0"/>
          <p:nvPr/>
        </p:nvPicPr>
        <p:blipFill>
          <a:blip r:embed="rId5">
            <a:alphaModFix/>
          </a:blip>
          <a:stretch>
            <a:fillRect/>
          </a:stretch>
        </p:blipFill>
        <p:spPr>
          <a:xfrm>
            <a:off x="7170300" y="2010200"/>
            <a:ext cx="1393325" cy="1393325"/>
          </a:xfrm>
          <a:prstGeom prst="rect">
            <a:avLst/>
          </a:prstGeom>
          <a:noFill/>
          <a:ln>
            <a:noFill/>
          </a:ln>
        </p:spPr>
      </p:pic>
      <p:sp>
        <p:nvSpPr>
          <p:cNvPr id="210" name="Google Shape;210;p33"/>
          <p:cNvSpPr txBox="1"/>
          <p:nvPr/>
        </p:nvSpPr>
        <p:spPr>
          <a:xfrm>
            <a:off x="800950"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Client</a:t>
            </a:r>
            <a:endParaRPr b="1" sz="1600">
              <a:latin typeface="Roboto"/>
              <a:ea typeface="Roboto"/>
              <a:cs typeface="Roboto"/>
              <a:sym typeface="Roboto"/>
            </a:endParaRPr>
          </a:p>
        </p:txBody>
      </p:sp>
      <p:sp>
        <p:nvSpPr>
          <p:cNvPr id="211" name="Google Shape;211;p33"/>
          <p:cNvSpPr txBox="1"/>
          <p:nvPr/>
        </p:nvSpPr>
        <p:spPr>
          <a:xfrm>
            <a:off x="4959438" y="3517800"/>
            <a:ext cx="1505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Google Server</a:t>
            </a:r>
            <a:endParaRPr b="1" sz="1600">
              <a:latin typeface="Roboto"/>
              <a:ea typeface="Roboto"/>
              <a:cs typeface="Roboto"/>
              <a:sym typeface="Roboto"/>
            </a:endParaRPr>
          </a:p>
        </p:txBody>
      </p:sp>
      <p:sp>
        <p:nvSpPr>
          <p:cNvPr id="212" name="Google Shape;212;p33"/>
          <p:cNvSpPr txBox="1"/>
          <p:nvPr/>
        </p:nvSpPr>
        <p:spPr>
          <a:xfrm>
            <a:off x="7170363" y="3517800"/>
            <a:ext cx="13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Roboto"/>
                <a:ea typeface="Roboto"/>
                <a:cs typeface="Roboto"/>
                <a:sym typeface="Roboto"/>
              </a:rPr>
              <a:t>Database</a:t>
            </a:r>
            <a:endParaRPr b="1" sz="1600">
              <a:latin typeface="Roboto"/>
              <a:ea typeface="Roboto"/>
              <a:cs typeface="Roboto"/>
              <a:sym typeface="Roboto"/>
            </a:endParaRPr>
          </a:p>
        </p:txBody>
      </p:sp>
      <p:cxnSp>
        <p:nvCxnSpPr>
          <p:cNvPr id="213" name="Google Shape;213;p33"/>
          <p:cNvCxnSpPr>
            <a:stCxn id="207" idx="0"/>
            <a:endCxn id="208" idx="0"/>
          </p:cNvCxnSpPr>
          <p:nvPr/>
        </p:nvCxnSpPr>
        <p:spPr>
          <a:xfrm flipH="1" rot="-5400000">
            <a:off x="3604462" y="-96700"/>
            <a:ext cx="600" cy="4214400"/>
          </a:xfrm>
          <a:prstGeom prst="curvedConnector3">
            <a:avLst>
              <a:gd fmla="val -123312485" name="adj1"/>
            </a:avLst>
          </a:prstGeom>
          <a:noFill/>
          <a:ln cap="flat" cmpd="sng" w="19050">
            <a:solidFill>
              <a:srgbClr val="D9D9D9"/>
            </a:solidFill>
            <a:prstDash val="solid"/>
            <a:round/>
            <a:headEnd len="med" w="med" type="none"/>
            <a:tailEnd len="med" w="med" type="none"/>
          </a:ln>
        </p:spPr>
      </p:cxnSp>
      <p:cxnSp>
        <p:nvCxnSpPr>
          <p:cNvPr id="214" name="Google Shape;214;p33"/>
          <p:cNvCxnSpPr>
            <a:stCxn id="208" idx="0"/>
            <a:endCxn id="209" idx="0"/>
          </p:cNvCxnSpPr>
          <p:nvPr/>
        </p:nvCxnSpPr>
        <p:spPr>
          <a:xfrm flipH="1" rot="-5400000">
            <a:off x="6789137" y="933050"/>
            <a:ext cx="600" cy="2154900"/>
          </a:xfrm>
          <a:prstGeom prst="curvedConnector3">
            <a:avLst>
              <a:gd fmla="val -89258316" name="adj1"/>
            </a:avLst>
          </a:prstGeom>
          <a:noFill/>
          <a:ln cap="flat" cmpd="sng" w="19050">
            <a:solidFill>
              <a:srgbClr val="FF0000"/>
            </a:solidFill>
            <a:prstDash val="solid"/>
            <a:round/>
            <a:headEnd len="med" w="med" type="none"/>
            <a:tailEnd len="med" w="med" type="none"/>
          </a:ln>
        </p:spPr>
      </p:cxnSp>
      <p:sp>
        <p:nvSpPr>
          <p:cNvPr id="215" name="Google Shape;215;p33"/>
          <p:cNvSpPr txBox="1"/>
          <p:nvPr/>
        </p:nvSpPr>
        <p:spPr>
          <a:xfrm>
            <a:off x="5630075" y="909363"/>
            <a:ext cx="231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Roboto"/>
                <a:ea typeface="Roboto"/>
                <a:cs typeface="Roboto"/>
                <a:sym typeface="Roboto"/>
              </a:rPr>
              <a:t>“Bread </a:t>
            </a:r>
            <a:r>
              <a:rPr b="1" lang="en-GB">
                <a:latin typeface="Roboto"/>
                <a:ea typeface="Roboto"/>
                <a:cs typeface="Roboto"/>
                <a:sym typeface="Roboto"/>
              </a:rPr>
              <a:t>Recipe</a:t>
            </a:r>
            <a:r>
              <a:rPr b="1" lang="en-GB">
                <a:latin typeface="Roboto"/>
                <a:ea typeface="Roboto"/>
                <a:cs typeface="Roboto"/>
                <a:sym typeface="Roboto"/>
              </a:rPr>
              <a:t> Websites”</a:t>
            </a:r>
            <a:endParaRPr b="1">
              <a:latin typeface="Roboto"/>
              <a:ea typeface="Roboto"/>
              <a:cs typeface="Roboto"/>
              <a:sym typeface="Roboto"/>
            </a:endParaRPr>
          </a:p>
        </p:txBody>
      </p:sp>
      <p:pic>
        <p:nvPicPr>
          <p:cNvPr id="216" name="Google Shape;216;p33"/>
          <p:cNvPicPr preferRelativeResize="0"/>
          <p:nvPr/>
        </p:nvPicPr>
        <p:blipFill>
          <a:blip r:embed="rId6">
            <a:alphaModFix/>
          </a:blip>
          <a:stretch>
            <a:fillRect/>
          </a:stretch>
        </p:blipFill>
        <p:spPr>
          <a:xfrm rot="5400000">
            <a:off x="7230788" y="1445835"/>
            <a:ext cx="389475" cy="389475"/>
          </a:xfrm>
          <a:prstGeom prst="rect">
            <a:avLst/>
          </a:prstGeom>
          <a:noFill/>
          <a:ln>
            <a:noFill/>
          </a:ln>
        </p:spPr>
      </p:pic>
      <p:pic>
        <p:nvPicPr>
          <p:cNvPr id="217" name="Google Shape;217;p33"/>
          <p:cNvPicPr preferRelativeResize="0"/>
          <p:nvPr/>
        </p:nvPicPr>
        <p:blipFill>
          <a:blip r:embed="rId6">
            <a:alphaModFix/>
          </a:blip>
          <a:stretch>
            <a:fillRect/>
          </a:stretch>
        </p:blipFill>
        <p:spPr>
          <a:xfrm rot="5400000">
            <a:off x="6594688" y="1254723"/>
            <a:ext cx="389475" cy="389475"/>
          </a:xfrm>
          <a:prstGeom prst="rect">
            <a:avLst/>
          </a:prstGeom>
          <a:noFill/>
          <a:ln>
            <a:noFill/>
          </a:ln>
        </p:spPr>
      </p:pic>
      <p:pic>
        <p:nvPicPr>
          <p:cNvPr id="218" name="Google Shape;218;p33"/>
          <p:cNvPicPr preferRelativeResize="0"/>
          <p:nvPr/>
        </p:nvPicPr>
        <p:blipFill>
          <a:blip r:embed="rId6">
            <a:alphaModFix/>
          </a:blip>
          <a:stretch>
            <a:fillRect/>
          </a:stretch>
        </p:blipFill>
        <p:spPr>
          <a:xfrm rot="5400000">
            <a:off x="5958588" y="1445823"/>
            <a:ext cx="389475" cy="389475"/>
          </a:xfrm>
          <a:prstGeom prst="rect">
            <a:avLst/>
          </a:prstGeom>
          <a:noFill/>
          <a:ln>
            <a:noFill/>
          </a:ln>
        </p:spPr>
      </p:pic>
      <p:sp>
        <p:nvSpPr>
          <p:cNvPr id="219" name="Google Shape;219;p33"/>
          <p:cNvSpPr txBox="1"/>
          <p:nvPr/>
        </p:nvSpPr>
        <p:spPr>
          <a:xfrm>
            <a:off x="311700" y="4104150"/>
            <a:ext cx="719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434343"/>
                </a:solidFill>
                <a:latin typeface="Roboto"/>
                <a:ea typeface="Roboto"/>
                <a:cs typeface="Roboto"/>
                <a:sym typeface="Roboto"/>
              </a:rPr>
              <a:t>2. The server processes the message, decides what it needs to extract from the database, and makes this request to the database.</a:t>
            </a:r>
            <a:endParaRPr sz="1800">
              <a:solidFill>
                <a:srgbClr val="434343"/>
              </a:solidFill>
              <a:latin typeface="Roboto"/>
              <a:ea typeface="Roboto"/>
              <a:cs typeface="Roboto"/>
              <a:sym typeface="Roboto"/>
            </a:endParaRPr>
          </a:p>
        </p:txBody>
      </p:sp>
      <p:cxnSp>
        <p:nvCxnSpPr>
          <p:cNvPr id="220" name="Google Shape;220;p33"/>
          <p:cNvCxnSpPr/>
          <p:nvPr/>
        </p:nvCxnSpPr>
        <p:spPr>
          <a:xfrm>
            <a:off x="6450575" y="1742725"/>
            <a:ext cx="677700" cy="0"/>
          </a:xfrm>
          <a:prstGeom prst="straightConnector1">
            <a:avLst/>
          </a:prstGeom>
          <a:noFill/>
          <a:ln cap="flat" cmpd="sng" w="19050">
            <a:solidFill>
              <a:schemeClr val="accent1"/>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