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Francois One"/>
      <p:regular r:id="rId54"/>
    </p:embeddedFont>
    <p:embeddedFont>
      <p:font typeface="Roboto Mon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FC165D-D4AB-49D7-A345-24941418E96E}">
  <a:tblStyle styleId="{76FC165D-D4AB-49D7-A345-24941418E9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4.xml"/><Relationship Id="rId55" Type="http://schemas.openxmlformats.org/officeDocument/2006/relationships/font" Target="fonts/RobotoMono-regular.fntdata"/><Relationship Id="rId10" Type="http://schemas.openxmlformats.org/officeDocument/2006/relationships/slide" Target="slides/slide3.xml"/><Relationship Id="rId54" Type="http://schemas.openxmlformats.org/officeDocument/2006/relationships/font" Target="fonts/FrancoisOne-regular.fntdata"/><Relationship Id="rId13" Type="http://schemas.openxmlformats.org/officeDocument/2006/relationships/slide" Target="slides/slide6.xml"/><Relationship Id="rId57" Type="http://schemas.openxmlformats.org/officeDocument/2006/relationships/font" Target="fonts/RobotoMono-italic.fntdata"/><Relationship Id="rId12" Type="http://schemas.openxmlformats.org/officeDocument/2006/relationships/slide" Target="slides/slide5.xml"/><Relationship Id="rId56" Type="http://schemas.openxmlformats.org/officeDocument/2006/relationships/font" Target="fonts/RobotoMono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8" Type="http://schemas.openxmlformats.org/officeDocument/2006/relationships/font" Target="fonts/RobotoMono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dff21f1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dff21f1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a6f243a3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a6f243a3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e51829f2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e51829f2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dff21f16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dff21f16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dff21f16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dff21f16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e51829f2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e51829f2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dff21f16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dff21f16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e6454a89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e6454a89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dff21f16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dff21f16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dff21f16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dff21f16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9e974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9e974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4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dff21f16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dff21f16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dff21f16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edff21f16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a6f243a3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a6f243a3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a6f243a38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ea6f243a38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e51829f2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ee51829f2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e51829f2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e51829f2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e51829f2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ee51829f2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e51829f2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ee51829f2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a6f243a38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a6f243a38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e51829f2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ee51829f2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a6f243a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a6f243a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len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len(houses) would return 4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e51829f2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ee51829f2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ee51829f2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ee51829f2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e51829f2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e51829f2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ee51829f23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ee51829f2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a6f243a3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a6f243a3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a6f243a38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ea6f243a38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ea6f243a38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ea6f243a38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first is harder to understand as it only has a calculation but without looking in depth it is hard to know what it is calculating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second explicitly tells us that it is calculating the area of a circle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e6454a89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ee6454a89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The first is harder to understand as it only has a calculation but without looking in depth it is hard to know what it is calculating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second explicitly tells us that it is calculating the area of a circle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a8e8cbb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ea8e8cbb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a8e8cbb7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a8e8cbb7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a6f243a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a6f243a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print(houses[0])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that the index used to access a list starts at 0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b9b4a29f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b9b4a29f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e38af2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e38af2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6f243a3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a6f243a3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print(houses[3])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that the index used to access a list starts at 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6f243a3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a6f243a3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e6454a89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e6454a89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e6454a89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e6454a89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4w" TargetMode="External"/><Relationship Id="rId5" Type="http://schemas.openxmlformats.org/officeDocument/2006/relationships/hyperlink" Target="https://year9.io/web-apps/4w" TargetMode="External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4w2" TargetMode="External"/><Relationship Id="rId5" Type="http://schemas.openxmlformats.org/officeDocument/2006/relationships/hyperlink" Target="https://year9.io/web-apps/4w2" TargetMode="External"/><Relationship Id="rId6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4w3" TargetMode="External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cs50.harvard.edu/x/2020/weeks/0/" TargetMode="External"/><Relationship Id="rId4" Type="http://schemas.openxmlformats.org/officeDocument/2006/relationships/hyperlink" Target="https://cs50.harvard.edu/x/2020/license/" TargetMode="External"/><Relationship Id="rId5" Type="http://schemas.openxmlformats.org/officeDocument/2006/relationships/hyperlink" Target="https://www.flaticon.com/" TargetMode="External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4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and Loops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If Statements Revisited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11" name="Google Shape;211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2" name="Google Shape;212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3" name="Google Shape;213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34"/>
          <p:cNvSpPr txBox="1"/>
          <p:nvPr/>
        </p:nvSpPr>
        <p:spPr>
          <a:xfrm>
            <a:off x="434525" y="3453425"/>
            <a:ext cx="79332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set to 1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 is less than 4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indented block of code is run and the the value of i is printed to the screen (in this case 1).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4604675" y="1656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solidFill>
                <a:srgbClr val="F3F3F3"/>
              </a:solidFill>
            </a:endParaRPr>
          </a:p>
        </p:txBody>
      </p:sp>
      <p:graphicFrame>
        <p:nvGraphicFramePr>
          <p:cNvPr id="216" name="Google Shape;216;p34"/>
          <p:cNvGraphicFramePr/>
          <p:nvPr/>
        </p:nvGraphicFramePr>
        <p:xfrm>
          <a:off x="237925" y="136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9360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27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print(i)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7" name="Google Shape;217;p34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2255200" y="1448024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34"/>
          <p:cNvGraphicFramePr/>
          <p:nvPr/>
        </p:nvGraphicFramePr>
        <p:xfrm>
          <a:off x="5086050" y="136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48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9" name="Google Shape;219;p34"/>
          <p:cNvPicPr preferRelativeResize="0"/>
          <p:nvPr/>
        </p:nvPicPr>
        <p:blipFill rotWithShape="1">
          <a:blip r:embed="rId5">
            <a:alphaModFix/>
          </a:blip>
          <a:srcRect b="77390" l="85247" r="3725" t="5811"/>
          <a:stretch/>
        </p:blipFill>
        <p:spPr>
          <a:xfrm>
            <a:off x="8331900" y="1464330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loops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26" name="Google Shape;226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7" name="Google Shape;227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8" name="Google Shape;228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35"/>
          <p:cNvSpPr txBox="1"/>
          <p:nvPr/>
        </p:nvSpPr>
        <p:spPr>
          <a:xfrm>
            <a:off x="2478075" y="1307900"/>
            <a:ext cx="4193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&lt; </a:t>
            </a:r>
            <a:r>
              <a:rPr lang="en-GB" sz="30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230" name="Google Shape;230;p35"/>
          <p:cNvSpPr txBox="1"/>
          <p:nvPr/>
        </p:nvSpPr>
        <p:spPr>
          <a:xfrm>
            <a:off x="427750" y="2929475"/>
            <a:ext cx="79332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-GB" sz="17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loop is very similar to an </a:t>
            </a:r>
            <a:r>
              <a:rPr b="1" lang="en-GB" sz="17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statement</a:t>
            </a: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boolean expression is tested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it is false, indented code is skipped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it is true, indented code is executed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loops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7" name="Google Shape;237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8" name="Google Shape;238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9" name="Google Shape;239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36"/>
          <p:cNvSpPr txBox="1"/>
          <p:nvPr/>
        </p:nvSpPr>
        <p:spPr>
          <a:xfrm>
            <a:off x="2478075" y="1307900"/>
            <a:ext cx="4193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&lt; </a:t>
            </a:r>
            <a:r>
              <a:rPr lang="en-GB" sz="30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241" name="Google Shape;241;p36"/>
          <p:cNvSpPr txBox="1"/>
          <p:nvPr/>
        </p:nvSpPr>
        <p:spPr>
          <a:xfrm>
            <a:off x="427750" y="2929475"/>
            <a:ext cx="79332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Once the indented code is executed, the program returns to the while 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statement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tests the expression again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it is now </a:t>
            </a:r>
            <a:r>
              <a:rPr b="1" lang="en-GB" sz="17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indented code is skipped (while loop terminated)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it is still </a:t>
            </a:r>
            <a:r>
              <a:rPr b="1" lang="en-GB" sz="17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indented code is executed again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Statements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8" name="Google Shape;248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9" name="Google Shape;249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0" name="Google Shape;250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37"/>
          <p:cNvSpPr txBox="1"/>
          <p:nvPr/>
        </p:nvSpPr>
        <p:spPr>
          <a:xfrm>
            <a:off x="434525" y="3453425"/>
            <a:ext cx="79332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AutoNum type="arabicPeriod"/>
            </a:pP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set to 1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AutoNum type="arabicPeriod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</a:t>
            </a: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less than 4?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AutoNum type="arabicPeriod"/>
            </a:pP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printed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AutoNum type="arabicPeriod"/>
            </a:pPr>
            <a:r>
              <a:rPr lang="en-GB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incremented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AutoNum type="arabicPeriod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Return to step 2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2" name="Google Shape;252;p37"/>
          <p:cNvGraphicFramePr/>
          <p:nvPr/>
        </p:nvGraphicFramePr>
        <p:xfrm>
          <a:off x="237925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27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print(i)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i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53" name="Google Shape;253;p37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2255200" y="11486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4" name="Google Shape;254;p37"/>
          <p:cNvGraphicFramePr/>
          <p:nvPr/>
        </p:nvGraphicFramePr>
        <p:xfrm>
          <a:off x="5086050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48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55" name="Google Shape;255;p37"/>
          <p:cNvPicPr preferRelativeResize="0"/>
          <p:nvPr/>
        </p:nvPicPr>
        <p:blipFill rotWithShape="1">
          <a:blip r:embed="rId5">
            <a:alphaModFix/>
          </a:blip>
          <a:srcRect b="77390" l="85247" r="3725" t="5811"/>
          <a:stretch/>
        </p:blipFill>
        <p:spPr>
          <a:xfrm>
            <a:off x="8331900" y="1164916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your understanding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62" name="Google Shape;262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3" name="Google Shape;263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4" name="Google Shape;264;p3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38"/>
          <p:cNvSpPr txBox="1"/>
          <p:nvPr/>
        </p:nvSpPr>
        <p:spPr>
          <a:xfrm>
            <a:off x="434525" y="3453425"/>
            <a:ext cx="79332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will appear in the console (output) now?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will be the last number printed?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will be the second number printed?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the value of ‘a’ once the loop is terminated?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66" name="Google Shape;266;p38"/>
          <p:cNvGraphicFramePr/>
          <p:nvPr/>
        </p:nvGraphicFramePr>
        <p:xfrm>
          <a:off x="237925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a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27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 = a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67" name="Google Shape;267;p38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2255200" y="11486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38"/>
          <p:cNvGraphicFramePr/>
          <p:nvPr/>
        </p:nvGraphicFramePr>
        <p:xfrm>
          <a:off x="5086050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48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69" name="Google Shape;269;p38"/>
          <p:cNvPicPr preferRelativeResize="0"/>
          <p:nvPr/>
        </p:nvPicPr>
        <p:blipFill rotWithShape="1">
          <a:blip r:embed="rId5">
            <a:alphaModFix/>
          </a:blip>
          <a:srcRect b="77390" l="85247" r="3725" t="5811"/>
          <a:stretch/>
        </p:blipFill>
        <p:spPr>
          <a:xfrm>
            <a:off x="8331900" y="1164916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Infinite</a:t>
            </a:r>
            <a:r>
              <a:rPr lang="en-GB"/>
              <a:t> loops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76" name="Google Shape;276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77" name="Google Shape;277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8" name="Google Shape;278;p3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39"/>
          <p:cNvSpPr txBox="1"/>
          <p:nvPr/>
        </p:nvSpPr>
        <p:spPr>
          <a:xfrm>
            <a:off x="2478075" y="1307900"/>
            <a:ext cx="4193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“lol XD”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280" name="Google Shape;280;p39"/>
          <p:cNvSpPr txBox="1"/>
          <p:nvPr/>
        </p:nvSpPr>
        <p:spPr>
          <a:xfrm>
            <a:off x="427750" y="2929475"/>
            <a:ext cx="79332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this example, the boolean expression is set to true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mean that the while loop will never end, printing “lol XD” to infinity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Although this is fun as an example, we want to avoid infinite loops when coding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Ensuring loops will end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87" name="Google Shape;287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88" name="Google Shape;288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89" name="Google Shape;289;p4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40"/>
          <p:cNvSpPr txBox="1"/>
          <p:nvPr/>
        </p:nvSpPr>
        <p:spPr>
          <a:xfrm>
            <a:off x="434525" y="3453425"/>
            <a:ext cx="8202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must make sure at some stage the boolean expression becomes false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usually done using the following steps: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Initialise a variable before the while loop (line 1)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Test the variable in the while statement (line 2)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Update the variable (line 4)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91" name="Google Shape;291;p40"/>
          <p:cNvGraphicFramePr/>
          <p:nvPr/>
        </p:nvGraphicFramePr>
        <p:xfrm>
          <a:off x="237925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a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27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 = a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92" name="Google Shape;292;p40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2255200" y="11486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3" name="Google Shape;293;p40"/>
          <p:cNvGraphicFramePr/>
          <p:nvPr/>
        </p:nvGraphicFramePr>
        <p:xfrm>
          <a:off x="5086050" y="1068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54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94" name="Google Shape;294;p40"/>
          <p:cNvPicPr preferRelativeResize="0"/>
          <p:nvPr/>
        </p:nvPicPr>
        <p:blipFill rotWithShape="1">
          <a:blip r:embed="rId5">
            <a:alphaModFix/>
          </a:blip>
          <a:srcRect b="77390" l="85247" r="3725" t="5811"/>
          <a:stretch/>
        </p:blipFill>
        <p:spPr>
          <a:xfrm>
            <a:off x="8331900" y="1164916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04.01 - What is a Home Loan?</a:t>
            </a:r>
            <a:endParaRPr/>
          </a:p>
        </p:txBody>
      </p:sp>
      <p:grpSp>
        <p:nvGrpSpPr>
          <p:cNvPr id="300" name="Google Shape;300;p4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01" name="Google Shape;301;p4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2" name="Google Shape;302;p4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41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04.01 -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What is a Home Loan?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41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Have a go at the following worksheet!</a:t>
            </a:r>
            <a:endParaRPr sz="1900"/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375" y="1767775"/>
            <a:ext cx="2777258" cy="208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Sneezing 3 Times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11700" y="1233900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I sneeze, I always sneeze 3 times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Let’s write a program to simulate this: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13" name="Google Shape;313;p42"/>
          <p:cNvGraphicFramePr/>
          <p:nvPr/>
        </p:nvGraphicFramePr>
        <p:xfrm>
          <a:off x="246825" y="22845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14" name="Google Shape;314;p42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264100" y="23642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5" name="Google Shape;315;p42"/>
          <p:cNvGraphicFramePr/>
          <p:nvPr/>
        </p:nvGraphicFramePr>
        <p:xfrm>
          <a:off x="5094950" y="22845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54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9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16" name="Google Shape;316;p42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340800" y="2380516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Sneezing 3 Times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311700" y="1233900"/>
            <a:ext cx="852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coding, if you have to repeat something multiple times, always ask yourself “Is there a better way?”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could rewrite the program like this: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24" name="Google Shape;324;p43"/>
          <p:cNvGraphicFramePr/>
          <p:nvPr/>
        </p:nvGraphicFramePr>
        <p:xfrm>
          <a:off x="246825" y="2526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i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25" name="Google Shape;325;p43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264100" y="26066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6" name="Google Shape;326;p43"/>
          <p:cNvGraphicFramePr/>
          <p:nvPr/>
        </p:nvGraphicFramePr>
        <p:xfrm>
          <a:off x="5094950" y="2526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654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4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 sz="18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9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27" name="Google Shape;327;p43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340800" y="2622916"/>
            <a:ext cx="54317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548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How many</a:t>
            </a:r>
            <a:r>
              <a:rPr lang="en-GB" sz="1600"/>
              <a:t> items are in the following list?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"Gryffindor"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"Hufflepuff"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"Ravenclaw"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"Slytherin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600"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9" name="Google Shape;119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</a:t>
            </a:r>
            <a:r>
              <a:rPr lang="en-GB"/>
              <a:t>Sneezing</a:t>
            </a:r>
            <a:r>
              <a:rPr lang="en-GB"/>
              <a:t> 3 Times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311700" y="1233900"/>
            <a:ext cx="852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program is 4 lines of code, whereas before it was 3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Why would this code be a better program than the one with 3 print statements?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35" name="Google Shape;335;p44"/>
          <p:cNvGraphicFramePr/>
          <p:nvPr/>
        </p:nvGraphicFramePr>
        <p:xfrm>
          <a:off x="161275" y="2513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540350"/>
                <a:gridCol w="734075"/>
                <a:gridCol w="73407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 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36" name="Google Shape;336;p44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178550" y="25928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7" name="Google Shape;337;p44"/>
          <p:cNvGraphicFramePr/>
          <p:nvPr/>
        </p:nvGraphicFramePr>
        <p:xfrm>
          <a:off x="4644450" y="2513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540350"/>
                <a:gridCol w="734075"/>
                <a:gridCol w="73407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 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i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6661725" y="2592810"/>
            <a:ext cx="884550" cy="4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</a:t>
            </a:r>
            <a:r>
              <a:rPr lang="en-GB"/>
              <a:t>Sneezing</a:t>
            </a:r>
            <a:r>
              <a:rPr lang="en-GB"/>
              <a:t> 3 Times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45" name="Google Shape;345;p45"/>
          <p:cNvSpPr txBox="1"/>
          <p:nvPr/>
        </p:nvSpPr>
        <p:spPr>
          <a:xfrm>
            <a:off x="311700" y="1233900"/>
            <a:ext cx="852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program on the right lets us add more “achoo!”s by simply changing the boolean expression (e.g.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 &lt; 50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would produce 50 “achoo!”s)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program on the left would require 50 print’s to do 50 “achoo!”s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46" name="Google Shape;346;p45"/>
          <p:cNvGraphicFramePr/>
          <p:nvPr/>
        </p:nvGraphicFramePr>
        <p:xfrm>
          <a:off x="161275" y="2513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540350"/>
                <a:gridCol w="734075"/>
                <a:gridCol w="73407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 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47" name="Google Shape;347;p45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178550" y="2592810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8" name="Google Shape;348;p45"/>
          <p:cNvGraphicFramePr/>
          <p:nvPr/>
        </p:nvGraphicFramePr>
        <p:xfrm>
          <a:off x="4644450" y="2513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540350"/>
                <a:gridCol w="734075"/>
                <a:gridCol w="73407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 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</a:t>
                      </a:r>
                      <a:r>
                        <a:rPr lang="en-GB" sz="1800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36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i + </a:t>
                      </a:r>
                      <a:r>
                        <a:rPr lang="en-GB" sz="1800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49" name="Google Shape;349;p45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6661725" y="2592810"/>
            <a:ext cx="884550" cy="4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Revisited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55" name="Google Shape;355;p46"/>
          <p:cNvSpPr txBox="1"/>
          <p:nvPr>
            <p:ph idx="1" type="body"/>
          </p:nvPr>
        </p:nvSpPr>
        <p:spPr>
          <a:xfrm>
            <a:off x="311700" y="1152475"/>
            <a:ext cx="8520600" cy="18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>
                <a:solidFill>
                  <a:srgbClr val="980000"/>
                </a:solidFill>
              </a:rPr>
              <a:t>Functions</a:t>
            </a:r>
            <a:r>
              <a:rPr lang="en-GB"/>
              <a:t> allow us to execute many lines of code as a single statement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 examples we have used are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print(“...”)</a:t>
            </a:r>
            <a:r>
              <a:rPr lang="en-GB"/>
              <a:t> and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len(“...”)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Remember: 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len</a:t>
            </a:r>
            <a:r>
              <a:rPr lang="en-GB" sz="1700"/>
              <a:t> is short for length, and gives us the number of items in a list</a:t>
            </a:r>
            <a:endParaRPr sz="17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can pass </a:t>
            </a:r>
            <a:r>
              <a:rPr b="1" lang="en-GB">
                <a:solidFill>
                  <a:srgbClr val="980000"/>
                </a:solidFill>
              </a:rPr>
              <a:t>parameters</a:t>
            </a:r>
            <a:r>
              <a:rPr lang="en-GB"/>
              <a:t> into a </a:t>
            </a:r>
            <a:r>
              <a:rPr b="1" lang="en-GB">
                <a:solidFill>
                  <a:srgbClr val="980000"/>
                </a:solidFill>
              </a:rPr>
              <a:t>function</a:t>
            </a:r>
            <a:r>
              <a:rPr lang="en-GB"/>
              <a:t> inside the brackets</a:t>
            </a:r>
            <a:endParaRPr sz="2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6" name="Google Shape;356;p4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57" name="Google Shape;357;p4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58" name="Google Shape;358;p4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59" name="Google Shape;359;p4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0" name="Google Shape;360;p46"/>
          <p:cNvCxnSpPr/>
          <p:nvPr/>
        </p:nvCxnSpPr>
        <p:spPr>
          <a:xfrm flipH="1" rot="10800000">
            <a:off x="3233525" y="3529475"/>
            <a:ext cx="453300" cy="583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p46"/>
          <p:cNvSpPr txBox="1"/>
          <p:nvPr/>
        </p:nvSpPr>
        <p:spPr>
          <a:xfrm>
            <a:off x="1782600" y="3002575"/>
            <a:ext cx="557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len</a:t>
            </a:r>
            <a:r>
              <a:rPr lang="en-GB" sz="2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2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houses</a:t>
            </a:r>
            <a:r>
              <a:rPr lang="en-GB" sz="2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3601525" y="3076525"/>
            <a:ext cx="538800" cy="390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6"/>
          <p:cNvSpPr txBox="1"/>
          <p:nvPr/>
        </p:nvSpPr>
        <p:spPr>
          <a:xfrm>
            <a:off x="2660675" y="4195475"/>
            <a:ext cx="159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Function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4259675" y="3080175"/>
            <a:ext cx="1105500" cy="390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5" name="Google Shape;365;p46"/>
          <p:cNvCxnSpPr/>
          <p:nvPr/>
        </p:nvCxnSpPr>
        <p:spPr>
          <a:xfrm flipH="1" rot="10800000">
            <a:off x="4238775" y="3541375"/>
            <a:ext cx="453300" cy="583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Google Shape;366;p46"/>
          <p:cNvSpPr txBox="1"/>
          <p:nvPr/>
        </p:nvSpPr>
        <p:spPr>
          <a:xfrm>
            <a:off x="3772500" y="4195475"/>
            <a:ext cx="159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Parameter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a sneeze </a:t>
            </a:r>
            <a:r>
              <a:rPr lang="en-GB"/>
              <a:t>function</a:t>
            </a:r>
            <a:r>
              <a:rPr lang="en-GB"/>
              <a:t> 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2" name="Google Shape;372;p4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73" name="Google Shape;373;p47"/>
          <p:cNvSpPr txBox="1"/>
          <p:nvPr/>
        </p:nvSpPr>
        <p:spPr>
          <a:xfrm>
            <a:off x="311700" y="12339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function allows us to execute many lines of code as a single statement.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Let’s write our own function that lets us sneeze 3 times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74" name="Google Shape;374;p47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75" name="Google Shape;375;p47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p47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77" name="Google Shape;377;p47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Defining a </a:t>
            </a:r>
            <a:r>
              <a:rPr lang="en-GB"/>
              <a:t>sneeze</a:t>
            </a:r>
            <a:r>
              <a:rPr lang="en-GB"/>
              <a:t>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311700" y="12339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-GB" sz="16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keyword is used to define a function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have called this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function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“sneeze” 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5" name="Google Shape;385;p48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86" name="Google Shape;386;p48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7" name="Google Shape;387;p48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88" name="Google Shape;388;p48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8"/>
          <p:cNvSpPr/>
          <p:nvPr/>
        </p:nvSpPr>
        <p:spPr>
          <a:xfrm>
            <a:off x="1119325" y="2723825"/>
            <a:ext cx="675000" cy="30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8"/>
          <p:cNvSpPr/>
          <p:nvPr/>
        </p:nvSpPr>
        <p:spPr>
          <a:xfrm>
            <a:off x="658775" y="2723825"/>
            <a:ext cx="398400" cy="30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311700" y="12339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Empty brackets mean there are no parameters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code indented under the function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definition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included in the function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98" name="Google Shape;398;p49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99" name="Google Shape;399;p49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0" name="Google Shape;400;p49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01" name="Google Shape;401;p49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9"/>
          <p:cNvSpPr/>
          <p:nvPr/>
        </p:nvSpPr>
        <p:spPr>
          <a:xfrm>
            <a:off x="1758925" y="2723825"/>
            <a:ext cx="231000" cy="30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658775" y="3069875"/>
            <a:ext cx="231000" cy="158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10" name="Google Shape;410;p50"/>
          <p:cNvSpPr txBox="1"/>
          <p:nvPr/>
        </p:nvSpPr>
        <p:spPr>
          <a:xfrm>
            <a:off x="311700" y="12339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code only </a:t>
            </a:r>
            <a:r>
              <a:rPr lang="en-GB" sz="16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defines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function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not execute the function - see, our console is still empty!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11" name="Google Shape;411;p50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12" name="Google Shape;412;p50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3" name="Google Shape;413;p50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14" name="Google Shape;414;p50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21" name="Google Shape;421;p51"/>
          <p:cNvSpPr txBox="1"/>
          <p:nvPr/>
        </p:nvSpPr>
        <p:spPr>
          <a:xfrm>
            <a:off x="311700" y="12339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execute the function, we write the function and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its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parameters, without “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 our console is as we expect it to be!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22" name="Google Shape;422;p51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23" name="Google Shape;423;p51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4" name="Google Shape;424;p51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25" name="Google Shape;425;p51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1"/>
          <p:cNvSpPr/>
          <p:nvPr/>
        </p:nvSpPr>
        <p:spPr>
          <a:xfrm>
            <a:off x="675150" y="4704825"/>
            <a:ext cx="932700" cy="30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Google Shape;431;p52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32" name="Google Shape;432;p52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3" name="Google Shape;433;p52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4037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181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E0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Traceback (most recent call last):</a:t>
                      </a:r>
                      <a:endParaRPr sz="1300">
                        <a:solidFill>
                          <a:srgbClr val="E0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E0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File "main.py", line 1, in &lt;module&gt;</a:t>
                      </a:r>
                      <a:endParaRPr sz="1300">
                        <a:solidFill>
                          <a:srgbClr val="E0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E0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sneeze()</a:t>
                      </a:r>
                      <a:endParaRPr sz="1300">
                        <a:solidFill>
                          <a:srgbClr val="E0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E0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NameError: name sneeze is not defined</a:t>
                      </a:r>
                      <a:endParaRPr sz="1300">
                        <a:solidFill>
                          <a:srgbClr val="E0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1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434" name="Google Shape;434;p52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2"/>
          <p:cNvSpPr/>
          <p:nvPr/>
        </p:nvSpPr>
        <p:spPr>
          <a:xfrm>
            <a:off x="657375" y="2720075"/>
            <a:ext cx="932700" cy="30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38" name="Google Shape;438;p52"/>
          <p:cNvSpPr txBox="1"/>
          <p:nvPr/>
        </p:nvSpPr>
        <p:spPr>
          <a:xfrm>
            <a:off x="3592775" y="1233900"/>
            <a:ext cx="46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52"/>
          <p:cNvSpPr txBox="1"/>
          <p:nvPr/>
        </p:nvSpPr>
        <p:spPr>
          <a:xfrm>
            <a:off x="414550" y="1105489"/>
            <a:ext cx="773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Python, a function must be defined before it can be called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code below would cause an error since Python would not know what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sneeze()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meant when it was called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Functions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46" name="Google Shape;446;p53"/>
          <p:cNvSpPr txBox="1"/>
          <p:nvPr/>
        </p:nvSpPr>
        <p:spPr>
          <a:xfrm>
            <a:off x="3592775" y="1233900"/>
            <a:ext cx="46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53"/>
          <p:cNvSpPr txBox="1"/>
          <p:nvPr/>
        </p:nvSpPr>
        <p:spPr>
          <a:xfrm>
            <a:off x="414550" y="1105489"/>
            <a:ext cx="773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Once a function is defined, you can call it as many times as you like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many “achoo!”s would be printed if we wrote this program?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8" name="Google Shape;448;p53"/>
          <p:cNvGraphicFramePr/>
          <p:nvPr/>
        </p:nvGraphicFramePr>
        <p:xfrm>
          <a:off x="237925" y="1905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71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49" name="Google Shape;449;p53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630800" y="1950325"/>
            <a:ext cx="621916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0" name="Google Shape;450;p53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...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51" name="Google Shape;451;p53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29" name="Google Shape;129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0" name="Google Shape;130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1" name="Google Shape;131;p2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11700" y="1152475"/>
            <a:ext cx="548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What function </a:t>
            </a:r>
            <a:r>
              <a:rPr lang="en-GB" sz="1600"/>
              <a:t>tells us the length of the list?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"Gryffindor"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"Hufflepuff"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"Ravenclaw"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"Slytherin"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311700" y="1233900"/>
            <a:ext cx="8520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make the function better, we can add a parameter to define the number of sneezes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um_sneeze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our parameter that will define the number of sneezes for us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many “achoo!”s do you think will be printed?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59" name="Google Shape;459;p54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sneeze(num_sneeze):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num_sneeze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60" name="Google Shape;460;p54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1" name="Google Shape;461;p54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62" name="Google Shape;462;p54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Google Shape;467;p55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sneeze(num_sneeze):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num_sneeze: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68" name="Google Shape;468;p55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9" name="Google Shape;469;p55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70" name="Google Shape;470;p55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73" name="Google Shape;473;p55"/>
          <p:cNvSpPr txBox="1"/>
          <p:nvPr/>
        </p:nvSpPr>
        <p:spPr>
          <a:xfrm>
            <a:off x="311700" y="1233900"/>
            <a:ext cx="8520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num_sneeze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a variable we can now use within the function to define the number of “achoo!”s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calling the function, we must pass this parameter to the function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55"/>
          <p:cNvSpPr/>
          <p:nvPr/>
        </p:nvSpPr>
        <p:spPr>
          <a:xfrm>
            <a:off x="1442025" y="4724625"/>
            <a:ext cx="253500" cy="271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81" name="Google Shape;481;p56"/>
          <p:cNvSpPr txBox="1"/>
          <p:nvPr/>
        </p:nvSpPr>
        <p:spPr>
          <a:xfrm>
            <a:off x="311700" y="1233900"/>
            <a:ext cx="8520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Notice the “</a:t>
            </a:r>
            <a:r>
              <a:rPr lang="en-GB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 on line 6? This is the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num_sneeze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parameter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are telling the program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num_sneeze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GB" sz="16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will let us print 10 “achoo!”s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82" name="Google Shape;482;p56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sneeze(num_sneeze):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num_sneeze: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83" name="Google Shape;483;p56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4" name="Google Shape;484;p56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85" name="Google Shape;485;p56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Defining</a:t>
            </a:r>
            <a:r>
              <a:rPr lang="en-GB"/>
              <a:t> a sneeze function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92" name="Google Shape;492;p57"/>
          <p:cNvSpPr txBox="1"/>
          <p:nvPr/>
        </p:nvSpPr>
        <p:spPr>
          <a:xfrm>
            <a:off x="311700" y="1233900"/>
            <a:ext cx="8520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 we can pass any number of sneezes to the function, for example: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sneeze(99)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sneeze(463)</a:t>
            </a:r>
            <a:endParaRPr sz="16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493" name="Google Shape;493;p57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sneeze(num_sneeze):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while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i &lt; num_sneeze: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“achoo!”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 = i +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sneeze(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94" name="Google Shape;494;p57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57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achoo!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96" name="Google Shape;496;p57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That Return Values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02" name="Google Shape;502;p5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03" name="Google Shape;503;p5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04" name="Google Shape;504;p5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05" name="Google Shape;505;p5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6" name="Google Shape;506;p58"/>
          <p:cNvSpPr txBox="1"/>
          <p:nvPr/>
        </p:nvSpPr>
        <p:spPr>
          <a:xfrm>
            <a:off x="311700" y="1233900"/>
            <a:ext cx="79332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print()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function does not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any values, we simply call it and it outputs information to the screen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len function is different, it takes a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list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as a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parameter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returns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length of the list.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return value can be used in many ways, for example: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Stored in a variable: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Roboto Mono"/>
              <a:buChar char="■"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list_length = len(houses)</a:t>
            </a:r>
            <a:endParaRPr sz="18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Used in another function: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Roboto Mono"/>
              <a:buChar char="■"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randint(0, len(houses)-1)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That Return Values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13" name="Google Shape;513;p59"/>
          <p:cNvSpPr txBox="1"/>
          <p:nvPr/>
        </p:nvSpPr>
        <p:spPr>
          <a:xfrm>
            <a:off x="311700" y="1017725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return values from our own functions using the </a:t>
            </a:r>
            <a:r>
              <a:rPr b="1"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return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keyword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return statement terminates the function and no extra code will be run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14" name="Google Shape;514;p59"/>
          <p:cNvGraphicFramePr/>
          <p:nvPr/>
        </p:nvGraphicFramePr>
        <p:xfrm>
          <a:off x="237925" y="2277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area_of_circle(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radius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a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rea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3.14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*radius*radius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r</a:t>
                      </a: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eturn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area_of_circle(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515" name="Google Shape;515;p59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554600" y="2317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6" name="Google Shape;516;p59"/>
          <p:cNvGraphicFramePr/>
          <p:nvPr/>
        </p:nvGraphicFramePr>
        <p:xfrm>
          <a:off x="5094950" y="227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613025"/>
                <a:gridCol w="1296025"/>
                <a:gridCol w="510325"/>
              </a:tblGrid>
              <a:tr h="39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78.5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0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17" name="Google Shape;517;p59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483675" y="2317925"/>
            <a:ext cx="282078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Make Code More Readable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23" name="Google Shape;523;p6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24" name="Google Shape;524;p6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25" name="Google Shape;525;p6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26" name="Google Shape;526;p6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7" name="Google Shape;527;p60"/>
          <p:cNvSpPr txBox="1"/>
          <p:nvPr/>
        </p:nvSpPr>
        <p:spPr>
          <a:xfrm>
            <a:off x="204225" y="1242350"/>
            <a:ext cx="79332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Which piece of code is easier to read and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what it is doing?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8" name="Google Shape;528;p60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4555163" y="1935928"/>
            <a:ext cx="621900" cy="3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9" name="Google Shape;529;p60"/>
          <p:cNvGraphicFramePr/>
          <p:nvPr/>
        </p:nvGraphicFramePr>
        <p:xfrm>
          <a:off x="2238488" y="1895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3.14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*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*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 =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area_of_circle(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530" name="Google Shape;530;p60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4624450" y="1935928"/>
            <a:ext cx="621900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 Make Code More Readable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36" name="Google Shape;536;p6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37" name="Google Shape;537;p61"/>
          <p:cNvSpPr txBox="1"/>
          <p:nvPr/>
        </p:nvSpPr>
        <p:spPr>
          <a:xfrm>
            <a:off x="204225" y="1242350"/>
            <a:ext cx="866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Which piece of code is easier to read and understand what it is doing?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61"/>
          <p:cNvSpPr txBox="1"/>
          <p:nvPr/>
        </p:nvSpPr>
        <p:spPr>
          <a:xfrm>
            <a:off x="1767675" y="4095875"/>
            <a:ext cx="5614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By giving our functions good names, it can help with the readability of our code.</a:t>
            </a:r>
            <a:endParaRPr/>
          </a:p>
        </p:txBody>
      </p:sp>
      <p:pic>
        <p:nvPicPr>
          <p:cNvPr id="539" name="Google Shape;5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625" y="4213225"/>
            <a:ext cx="642500" cy="642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0" name="Google Shape;540;p61"/>
          <p:cNvGraphicFramePr/>
          <p:nvPr/>
        </p:nvGraphicFramePr>
        <p:xfrm>
          <a:off x="2238488" y="1895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{76FC165D-D4AB-49D7-A345-24941418E96E}</a:tableStyleId>
              </a:tblPr>
              <a:tblGrid>
                <a:gridCol w="382850"/>
                <a:gridCol w="1933825"/>
                <a:gridCol w="615200"/>
                <a:gridCol w="870350"/>
                <a:gridCol w="870350"/>
              </a:tblGrid>
              <a:tr h="31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 =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3.14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*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*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>
                        <a:solidFill>
                          <a:srgbClr val="6AA8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area = area_of_circle(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541" name="Google Shape;541;p61"/>
          <p:cNvPicPr preferRelativeResize="0"/>
          <p:nvPr/>
        </p:nvPicPr>
        <p:blipFill rotWithShape="1">
          <a:blip r:embed="rId4">
            <a:alphaModFix/>
          </a:blip>
          <a:srcRect b="83711" l="57375" r="28694" t="1351"/>
          <a:stretch/>
        </p:blipFill>
        <p:spPr>
          <a:xfrm>
            <a:off x="4624450" y="1935928"/>
            <a:ext cx="621900" cy="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04.02 - Home Loan Calculat</a:t>
            </a:r>
            <a:r>
              <a:rPr lang="en-GB"/>
              <a:t>or</a:t>
            </a:r>
            <a:endParaRPr/>
          </a:p>
        </p:txBody>
      </p:sp>
      <p:grpSp>
        <p:nvGrpSpPr>
          <p:cNvPr id="547" name="Google Shape;547;p6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48" name="Google Shape;548;p6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49" name="Google Shape;549;p6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0" name="Google Shape;550;p62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04.02 -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Home Loan Calculator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62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Let’s make a home loan calculator. </a:t>
            </a:r>
            <a:endParaRPr sz="1900"/>
          </a:p>
        </p:txBody>
      </p:sp>
      <p:pic>
        <p:nvPicPr>
          <p:cNvPr id="552" name="Google Shape;552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8550" y="1767775"/>
            <a:ext cx="2826902" cy="208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04.03 - Home Loan App: Part 3</a:t>
            </a:r>
            <a:endParaRPr/>
          </a:p>
        </p:txBody>
      </p:sp>
      <p:grpSp>
        <p:nvGrpSpPr>
          <p:cNvPr id="558" name="Google Shape;558;p6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59" name="Google Shape;559;p6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60" name="Google Shape;560;p6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63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04.03 - Home Loan App: Part 3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63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Now, use what you have learned to work on your </a:t>
            </a:r>
            <a:r>
              <a:rPr lang="en-GB" sz="1900"/>
              <a:t>assignment</a:t>
            </a:r>
            <a:r>
              <a:rPr lang="en-GB" sz="1900"/>
              <a:t>.</a:t>
            </a:r>
            <a:endParaRPr sz="1900"/>
          </a:p>
        </p:txBody>
      </p:sp>
      <p:pic>
        <p:nvPicPr>
          <p:cNvPr id="563" name="Google Shape;56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275" y="1767775"/>
            <a:ext cx="2859451" cy="208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870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would you print out the </a:t>
            </a:r>
            <a:r>
              <a:rPr b="1" lang="en-GB" sz="1600"/>
              <a:t>first </a:t>
            </a:r>
            <a:r>
              <a:rPr lang="en-GB" sz="1600"/>
              <a:t>item in this list?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"Gryffindor"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"Hufflepuff"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"Ravenclaw"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"Slytherin"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43" name="Google Shape;143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4" name="Google Shape;144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5" name="Google Shape;145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- Avoiding infinity!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69" name="Google Shape;569;p6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70" name="Google Shape;570;p6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71" name="Google Shape;571;p6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72" name="Google Shape;572;p6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6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may have noticed that sometimes our function gets stuck in an infinite loop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because</a:t>
            </a:r>
            <a:r>
              <a:rPr lang="en-GB" sz="1800">
                <a:solidFill>
                  <a:schemeClr val="dk2"/>
                </a:solidFill>
              </a:rPr>
              <a:t>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repayment_amount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less than the interest accumulated each month, meaning that the loan increases faster than we can pay it off!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Try to add in some code to prevent this infinite loop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boolean expression may help in an if statement: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repayment_amount &lt; loan_amount*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interest_rate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/100/12</a:t>
            </a:r>
            <a:endParaRPr sz="18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79" name="Google Shape;57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while loop allows you to repeat code until a condition becomes false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Functions allow us to execute many lines of code as a single statement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We can define our own functions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Functions can return values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80" name="Google Shape;580;p6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81" name="Google Shape;581;p6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82" name="Google Shape;582;p6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83" name="Google Shape;583;p6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License Information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89" name="Google Shape;589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200"/>
              <a:t>The slides on functions are based on materials used in  </a:t>
            </a:r>
            <a:r>
              <a:rPr lang="en-GB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Harvard's CS50 course</a:t>
            </a:r>
            <a:r>
              <a:rPr lang="en-GB" sz="1200"/>
              <a:t>, with this </a:t>
            </a:r>
            <a:r>
              <a:rPr lang="en-GB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licensing information</a:t>
            </a:r>
            <a:r>
              <a:rPr lang="en-GB" sz="1200"/>
              <a:t>.</a:t>
            </a:r>
            <a:endParaRPr sz="12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200"/>
              <a:t>All images have been taken from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Flaticon</a:t>
            </a:r>
            <a:r>
              <a:rPr lang="en-GB" sz="1200"/>
              <a:t> 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90" name="Google Shape;590;p6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91" name="Google Shape;591;p6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92" name="Google Shape;592;p6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93" name="Google Shape;593;p66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870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would you print out the </a:t>
            </a:r>
            <a:r>
              <a:rPr b="1" lang="en-GB" sz="1600"/>
              <a:t>last </a:t>
            </a:r>
            <a:r>
              <a:rPr lang="en-GB" sz="1600"/>
              <a:t>item in this list?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"Gryffindor"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"Hufflepuff"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"Ravenclaw"</a:t>
            </a: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"Slytherin"</a:t>
            </a:r>
            <a:endParaRPr sz="17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5" name="Google Shape;155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56" name="Google Shape;156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7" name="Google Shape;157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8" name="Google Shape;158;p2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61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By the end of this lesson, you should be able to: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research information about </a:t>
            </a:r>
            <a:r>
              <a:rPr b="1" lang="en-GB" sz="1600"/>
              <a:t>loans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implement loops</a:t>
            </a:r>
            <a:r>
              <a:rPr lang="en-GB" sz="1600"/>
              <a:t> in Python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the definition of a </a:t>
            </a:r>
            <a:r>
              <a:rPr b="1" lang="en-GB" sz="1600"/>
              <a:t>function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write functions</a:t>
            </a:r>
            <a:r>
              <a:rPr lang="en-GB" sz="1600"/>
              <a:t> in Python</a:t>
            </a:r>
            <a:endParaRPr b="1" sz="1600"/>
          </a:p>
        </p:txBody>
      </p:sp>
      <p:sp>
        <p:nvSpPr>
          <p:cNvPr id="168" name="Google Shape;168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3" name="Google Shape;173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4" name="Google Shape;174;p30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2590175" y="1307900"/>
            <a:ext cx="36219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&lt; </a:t>
            </a:r>
            <a:r>
              <a:rPr lang="en-GB" sz="30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Revisited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434525" y="3065025"/>
            <a:ext cx="7933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statement(s) in the indented block of code are executed.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indented block of code is not executed.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2590175" y="1307900"/>
            <a:ext cx="36219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&lt; </a:t>
            </a:r>
            <a:r>
              <a:rPr lang="en-GB" sz="30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188" name="Google Shape;188;p32"/>
          <p:cNvSpPr/>
          <p:nvPr/>
        </p:nvSpPr>
        <p:spPr>
          <a:xfrm>
            <a:off x="3313800" y="1436650"/>
            <a:ext cx="2372100" cy="433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Revisited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34525" y="3065025"/>
            <a:ext cx="7933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statement(s) in the indented block of code are executed.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indented block of code is not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executed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1589050" y="3164700"/>
            <a:ext cx="1812900" cy="237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1589050" y="3723725"/>
            <a:ext cx="1812900" cy="237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/>
        </p:nvSpPr>
        <p:spPr>
          <a:xfrm>
            <a:off x="2590175" y="1307900"/>
            <a:ext cx="36219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&lt; </a:t>
            </a:r>
            <a:r>
              <a:rPr lang="en-GB" sz="30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30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3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3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600"/>
          </a:p>
        </p:txBody>
      </p:sp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Revisited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434525" y="3065025"/>
            <a:ext cx="7933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statement(s) in the indented block of code are executed.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boolean expression is </a:t>
            </a:r>
            <a:r>
              <a:rPr b="1" lang="en-GB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indented block of code is not executed.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3117250" y="2121100"/>
            <a:ext cx="2961300" cy="45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/>
          <p:nvPr/>
        </p:nvSpPr>
        <p:spPr>
          <a:xfrm>
            <a:off x="6285275" y="3134125"/>
            <a:ext cx="1358700" cy="32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4655425" y="3686350"/>
            <a:ext cx="1358700" cy="32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