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Francois One"/>
      <p:regular r:id="rId44"/>
    </p:embeddedFont>
    <p:embeddedFont>
      <p:font typeface="Roboto Mon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DB1363-0DB7-4603-A66B-7107CA5F04E0}">
  <a:tblStyle styleId="{4EDB1363-0DB7-4603-A66B-7107CA5F04E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3E79033-90C3-46FD-A546-B43FB0A3175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20" Type="http://schemas.openxmlformats.org/officeDocument/2006/relationships/slide" Target="slides/slide13.xml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22" Type="http://schemas.openxmlformats.org/officeDocument/2006/relationships/slide" Target="slides/slide15.xml"/><Relationship Id="rId44" Type="http://schemas.openxmlformats.org/officeDocument/2006/relationships/font" Target="fonts/FrancoisOne-regular.fntdata"/><Relationship Id="rId21" Type="http://schemas.openxmlformats.org/officeDocument/2006/relationships/slide" Target="slides/slide14.xml"/><Relationship Id="rId43" Type="http://schemas.openxmlformats.org/officeDocument/2006/relationships/font" Target="fonts/Roboto-boldItalic.fntdata"/><Relationship Id="rId24" Type="http://schemas.openxmlformats.org/officeDocument/2006/relationships/slide" Target="slides/slide17.xml"/><Relationship Id="rId46" Type="http://schemas.openxmlformats.org/officeDocument/2006/relationships/font" Target="fonts/RobotoMono-bold.fntdata"/><Relationship Id="rId23" Type="http://schemas.openxmlformats.org/officeDocument/2006/relationships/slide" Target="slides/slide16.xml"/><Relationship Id="rId45" Type="http://schemas.openxmlformats.org/officeDocument/2006/relationships/font" Target="fonts/RobotoMon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schemas.openxmlformats.org/officeDocument/2006/relationships/font" Target="fonts/RobotoMono-boldItalic.fntdata"/><Relationship Id="rId25" Type="http://schemas.openxmlformats.org/officeDocument/2006/relationships/slide" Target="slides/slide18.xml"/><Relationship Id="rId47" Type="http://schemas.openxmlformats.org/officeDocument/2006/relationships/font" Target="fonts/RobotoMono-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87c4045d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87c4045d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c4239960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c4239960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c4239960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c4239960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c4239960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c4239960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25c0872c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25c0872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c4239960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c4239960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25c0872c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f25c0872c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25c0872c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25c0872c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c4239960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c4239960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90a7bff1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90a7bff1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90a7bff1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90a7bff1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89e9746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89e9746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a button being clicked, the mouse being pressed or moved, a key being pressed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d5f3c6ab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d5f3c6ab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ec4239960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ec4239960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25c0872c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f25c0872c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Slytherin - remember indexes start at 0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f25c0872c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f25c0872c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25c0872c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f25c0872c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f25c0872c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f25c0872c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c42399601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ec42399601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c42399601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ec42399601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ec4239960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ec4239960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e90a7bff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e90a7bff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6672ce8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6672ce8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A variable is a named location in memory where you store a value.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e90a7bff1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e90a7bff1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ec42399601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ec42399601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To add more responses we simply add another item to our list. No other code than that is required.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d87c4045d0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d87c4045d0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9cc9ac5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9cc9ac5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Answers: float, int, str, str, and bool in that order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87c4045d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87c4045d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6672ce8a2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6672ce8a2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90a7bff1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90a7bff1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c4239960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c4239960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6d3c2de9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6d3c2de9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4" Type="http://schemas.openxmlformats.org/officeDocument/2006/relationships/hyperlink" Target="https://year9.io/web-apps/3w2" TargetMode="External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hyperlink" Target="https://year9.io/web-apps/3w3" TargetMode="External"/><Relationship Id="rId5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7jtfi7ms6oo2tosg.anvil.app/EFUNNPNRXPE2VKMVORP2AO6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hyperlink" Target="https://year9.io/web-apps/3w" TargetMode="External"/><Relationship Id="rId5" Type="http://schemas.openxmlformats.org/officeDocument/2006/relationships/hyperlink" Target="https://year9.io/web-apps/3w" TargetMode="External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</a:t>
            </a:r>
            <a:r>
              <a:rPr lang="en-GB"/>
              <a:t> 3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79000" y="1621225"/>
            <a:ext cx="47970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Statements vs Lists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948" y="2687475"/>
            <a:ext cx="1410325" cy="1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Possible Solution - Magic 8 Ball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08" name="Google Shape;208;p3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09" name="Google Shape;209;p3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10" name="Google Shape;210;p3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11" name="Google Shape;211;p3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34"/>
          <p:cNvSpPr/>
          <p:nvPr/>
        </p:nvSpPr>
        <p:spPr>
          <a:xfrm>
            <a:off x="1992000" y="1093925"/>
            <a:ext cx="2292000" cy="799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4"/>
          <p:cNvSpPr txBox="1"/>
          <p:nvPr/>
        </p:nvSpPr>
        <p:spPr>
          <a:xfrm>
            <a:off x="2094150" y="1185875"/>
            <a:ext cx="208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Pick random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number between 1 and 20.</a:t>
            </a:r>
            <a:endParaRPr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4" name="Google Shape;214;p34"/>
          <p:cNvCxnSpPr>
            <a:stCxn id="212" idx="2"/>
            <a:endCxn id="215" idx="0"/>
          </p:cNvCxnSpPr>
          <p:nvPr/>
        </p:nvCxnSpPr>
        <p:spPr>
          <a:xfrm>
            <a:off x="3138000" y="1893425"/>
            <a:ext cx="0" cy="264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34"/>
          <p:cNvSpPr/>
          <p:nvPr/>
        </p:nvSpPr>
        <p:spPr>
          <a:xfrm>
            <a:off x="2209650" y="2158025"/>
            <a:ext cx="1856700" cy="1252500"/>
          </a:xfrm>
          <a:prstGeom prst="diamond">
            <a:avLst/>
          </a:prstGeom>
          <a:solidFill>
            <a:srgbClr val="81E4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4"/>
          <p:cNvSpPr txBox="1"/>
          <p:nvPr/>
        </p:nvSpPr>
        <p:spPr>
          <a:xfrm>
            <a:off x="2671650" y="2368625"/>
            <a:ext cx="932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Is number 1?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7" name="Google Shape;217;p34"/>
          <p:cNvCxnSpPr>
            <a:stCxn id="215" idx="3"/>
          </p:cNvCxnSpPr>
          <p:nvPr/>
        </p:nvCxnSpPr>
        <p:spPr>
          <a:xfrm>
            <a:off x="4066350" y="2784275"/>
            <a:ext cx="1039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" name="Google Shape;218;p34"/>
          <p:cNvSpPr/>
          <p:nvPr/>
        </p:nvSpPr>
        <p:spPr>
          <a:xfrm>
            <a:off x="5105550" y="2384525"/>
            <a:ext cx="2052000" cy="799500"/>
          </a:xfrm>
          <a:prstGeom prst="parallelogram">
            <a:avLst>
              <a:gd fmla="val 25000" name="adj"/>
            </a:avLst>
          </a:prstGeom>
          <a:solidFill>
            <a:srgbClr val="F48FB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4"/>
          <p:cNvSpPr txBox="1"/>
          <p:nvPr/>
        </p:nvSpPr>
        <p:spPr>
          <a:xfrm>
            <a:off x="5398650" y="2584175"/>
            <a:ext cx="146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Display “Yes!”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0" name="Google Shape;220;p34"/>
          <p:cNvCxnSpPr>
            <a:stCxn id="215" idx="2"/>
            <a:endCxn id="221" idx="0"/>
          </p:cNvCxnSpPr>
          <p:nvPr/>
        </p:nvCxnSpPr>
        <p:spPr>
          <a:xfrm>
            <a:off x="3138000" y="3410525"/>
            <a:ext cx="0" cy="264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p34"/>
          <p:cNvSpPr/>
          <p:nvPr/>
        </p:nvSpPr>
        <p:spPr>
          <a:xfrm>
            <a:off x="2209650" y="3675125"/>
            <a:ext cx="1856700" cy="1252500"/>
          </a:xfrm>
          <a:prstGeom prst="diamond">
            <a:avLst/>
          </a:prstGeom>
          <a:solidFill>
            <a:srgbClr val="81E4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4"/>
          <p:cNvSpPr txBox="1"/>
          <p:nvPr/>
        </p:nvSpPr>
        <p:spPr>
          <a:xfrm>
            <a:off x="2671650" y="3885725"/>
            <a:ext cx="932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Is number 2?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3" name="Google Shape;223;p34"/>
          <p:cNvCxnSpPr/>
          <p:nvPr/>
        </p:nvCxnSpPr>
        <p:spPr>
          <a:xfrm>
            <a:off x="4066350" y="4377575"/>
            <a:ext cx="1039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34"/>
          <p:cNvSpPr/>
          <p:nvPr/>
        </p:nvSpPr>
        <p:spPr>
          <a:xfrm>
            <a:off x="5105550" y="3901625"/>
            <a:ext cx="2052000" cy="799500"/>
          </a:xfrm>
          <a:prstGeom prst="parallelogram">
            <a:avLst>
              <a:gd fmla="val 25000" name="adj"/>
            </a:avLst>
          </a:prstGeom>
          <a:solidFill>
            <a:srgbClr val="F48FB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"/>
          <p:cNvSpPr txBox="1"/>
          <p:nvPr/>
        </p:nvSpPr>
        <p:spPr>
          <a:xfrm>
            <a:off x="5398650" y="4101275"/>
            <a:ext cx="146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Display “Maybe”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/>
          <p:nvPr/>
        </p:nvSpPr>
        <p:spPr>
          <a:xfrm>
            <a:off x="435300" y="1021600"/>
            <a:ext cx="4823700" cy="3757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Possible Solution - Magic 8 Ball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33" name="Google Shape;233;p3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4" name="Google Shape;234;p3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5" name="Google Shape;235;p3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35"/>
          <p:cNvSpPr txBox="1"/>
          <p:nvPr/>
        </p:nvSpPr>
        <p:spPr>
          <a:xfrm>
            <a:off x="603100" y="1145700"/>
            <a:ext cx="4113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random </a:t>
            </a:r>
            <a:r>
              <a:rPr b="1" lang="en-GB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randint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answer = 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randint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print(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“Yes!”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answer ==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print(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“Maybe”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 b="1"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Questions to Ponder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42" name="Google Shape;242;p3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43" name="Google Shape;243;p3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4" name="Google Shape;244;p3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45" name="Google Shape;245;p3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36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How many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statements are required?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If we want to add more options, how much more code is required?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Is there a simpler way?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3025" y="2526575"/>
            <a:ext cx="2277949" cy="227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Questions to Ponder - Answered 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54" name="Google Shape;254;p3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55" name="Google Shape;255;p3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56" name="Google Shape;256;p3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3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How many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statements are required?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We would need at least one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per response on the magic 8 ball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If we want to add more options, how much more code is required?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We 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would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need to add at least 2 lines of code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■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1x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1x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would also have to modify the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randint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function!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much editing can get messy - there is a chance you might miss something!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Is there a simpler way?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Lists!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Lists - An alternative to ‘if’ statements!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264" name="Google Shape;264;p38"/>
          <p:cNvSpPr txBox="1"/>
          <p:nvPr/>
        </p:nvSpPr>
        <p:spPr>
          <a:xfrm>
            <a:off x="311700" y="1152475"/>
            <a:ext cx="85206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 list in Python is a collection of values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Lists are written with </a:t>
            </a:r>
            <a:r>
              <a:rPr lang="en-GB" sz="1800">
                <a:solidFill>
                  <a:srgbClr val="595959"/>
                </a:solidFill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square brackets</a:t>
            </a:r>
            <a:endParaRPr sz="1800">
              <a:solidFill>
                <a:srgbClr val="595959"/>
              </a:solidFill>
              <a:highlight>
                <a:srgbClr val="C9DA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Each item is separated by a comma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fruits = </a:t>
            </a:r>
            <a:r>
              <a:rPr lang="en-GB" sz="1600">
                <a:solidFill>
                  <a:schemeClr val="dk2"/>
                </a:solidFill>
                <a:highlight>
                  <a:srgbClr val="C9DAF8"/>
                </a:highlight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"apple"</a:t>
            </a:r>
            <a: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"banana"</a:t>
            </a:r>
            <a: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"cherry"</a:t>
            </a:r>
            <a:r>
              <a:rPr lang="en-GB" sz="1600">
                <a:solidFill>
                  <a:schemeClr val="dk2"/>
                </a:solidFill>
                <a:highlight>
                  <a:srgbClr val="C9DAF8"/>
                </a:highlight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2000">
              <a:solidFill>
                <a:srgbClr val="595959"/>
              </a:solidFill>
              <a:highlight>
                <a:srgbClr val="C9DA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graphicFrame>
        <p:nvGraphicFramePr>
          <p:cNvPr id="265" name="Google Shape;265;p38"/>
          <p:cNvGraphicFramePr/>
          <p:nvPr/>
        </p:nvGraphicFramePr>
        <p:xfrm>
          <a:off x="311700" y="309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382850"/>
                <a:gridCol w="1613025"/>
                <a:gridCol w="936000"/>
                <a:gridCol w="870350"/>
                <a:gridCol w="870350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fruits = [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"apple"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 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"banana"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 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"cherry"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(fruits)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266" name="Google Shape;266;p38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359025" y="3167949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7" name="Google Shape;267;p38"/>
          <p:cNvGraphicFramePr/>
          <p:nvPr/>
        </p:nvGraphicFramePr>
        <p:xfrm>
          <a:off x="5066525" y="309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382850"/>
                <a:gridCol w="1613025"/>
                <a:gridCol w="1207200"/>
                <a:gridCol w="599150"/>
              </a:tblGrid>
              <a:tr h="588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[‘apple’, ‘banana’, ‘cherry’]</a:t>
                      </a:r>
                      <a:endParaRPr sz="1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268" name="Google Shape;268;p38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269600" y="3152175"/>
            <a:ext cx="562700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Lists - An alternative to ‘if’ statements!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311700" y="1152475"/>
            <a:ext cx="85206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 list in Python is a collection of values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Lists are written with square brackets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Each </a:t>
            </a:r>
            <a:r>
              <a:rPr lang="en-GB" sz="1800">
                <a:solidFill>
                  <a:srgbClr val="595959"/>
                </a:solidFill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item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is separated by a comma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fruits = [</a:t>
            </a:r>
            <a:r>
              <a:rPr lang="en-GB" sz="1600">
                <a:solidFill>
                  <a:srgbClr val="980000"/>
                </a:solidFill>
                <a:highlight>
                  <a:srgbClr val="C9DAF8"/>
                </a:highlight>
                <a:latin typeface="Roboto Mono"/>
                <a:ea typeface="Roboto Mono"/>
                <a:cs typeface="Roboto Mono"/>
                <a:sym typeface="Roboto Mono"/>
              </a:rPr>
              <a:t>"apple"</a:t>
            </a:r>
            <a: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80000"/>
                </a:solidFill>
                <a:highlight>
                  <a:srgbClr val="C9DAF8"/>
                </a:highlight>
                <a:latin typeface="Roboto Mono"/>
                <a:ea typeface="Roboto Mono"/>
                <a:cs typeface="Roboto Mono"/>
                <a:sym typeface="Roboto Mono"/>
              </a:rPr>
              <a:t>"banana"</a:t>
            </a:r>
            <a: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80000"/>
                </a:solidFill>
                <a:highlight>
                  <a:srgbClr val="C9DAF8"/>
                </a:highlight>
                <a:latin typeface="Roboto Mono"/>
                <a:ea typeface="Roboto Mono"/>
                <a:cs typeface="Roboto Mono"/>
                <a:sym typeface="Roboto Mono"/>
              </a:rPr>
              <a:t>"cherry"</a:t>
            </a:r>
            <a: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20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graphicFrame>
        <p:nvGraphicFramePr>
          <p:cNvPr id="276" name="Google Shape;276;p39"/>
          <p:cNvGraphicFramePr/>
          <p:nvPr/>
        </p:nvGraphicFramePr>
        <p:xfrm>
          <a:off x="311700" y="309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382850"/>
                <a:gridCol w="1613025"/>
                <a:gridCol w="936000"/>
                <a:gridCol w="870350"/>
                <a:gridCol w="870350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fruits = [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"apple"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 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"banana"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 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"cherry"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(fruits)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277" name="Google Shape;277;p39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359025" y="3167949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8" name="Google Shape;278;p39"/>
          <p:cNvGraphicFramePr/>
          <p:nvPr/>
        </p:nvGraphicFramePr>
        <p:xfrm>
          <a:off x="5066525" y="309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382850"/>
                <a:gridCol w="1613025"/>
                <a:gridCol w="1207200"/>
                <a:gridCol w="599150"/>
              </a:tblGrid>
              <a:tr h="588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[‘apple’, ‘banana’, ‘cherry’]</a:t>
                      </a:r>
                      <a:endParaRPr sz="1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279" name="Google Shape;279;p39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269600" y="3152175"/>
            <a:ext cx="562700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Lists - An alternative to ‘if’ statements!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85" name="Google Shape;285;p4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286" name="Google Shape;286;p40"/>
          <p:cNvSpPr txBox="1"/>
          <p:nvPr/>
        </p:nvSpPr>
        <p:spPr>
          <a:xfrm>
            <a:off x="311700" y="1152475"/>
            <a:ext cx="85206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 list in Python is a collection of values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Lists are written with square brackets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Each item is </a:t>
            </a:r>
            <a:r>
              <a:rPr lang="en-GB" sz="1800">
                <a:solidFill>
                  <a:srgbClr val="595959"/>
                </a:solidFill>
                <a:highlight>
                  <a:srgbClr val="C9DAF8"/>
                </a:highlight>
                <a:latin typeface="Roboto"/>
                <a:ea typeface="Roboto"/>
                <a:cs typeface="Roboto"/>
                <a:sym typeface="Roboto"/>
              </a:rPr>
              <a:t>separated by a comma</a:t>
            </a:r>
            <a:endParaRPr sz="1800">
              <a:solidFill>
                <a:srgbClr val="595959"/>
              </a:solidFill>
              <a:highlight>
                <a:srgbClr val="C9DA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fruits = [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"apple"</a:t>
            </a:r>
            <a:r>
              <a:rPr lang="en-GB" sz="1600">
                <a:solidFill>
                  <a:schemeClr val="dk2"/>
                </a:solidFill>
                <a:highlight>
                  <a:srgbClr val="C9DAF8"/>
                </a:highlight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"banana"</a:t>
            </a:r>
            <a:r>
              <a:rPr lang="en-GB" sz="1600">
                <a:solidFill>
                  <a:schemeClr val="dk2"/>
                </a:solidFill>
                <a:highlight>
                  <a:srgbClr val="C9DAF8"/>
                </a:highlight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"cherry"</a:t>
            </a:r>
            <a:r>
              <a:rPr lang="en-GB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20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graphicFrame>
        <p:nvGraphicFramePr>
          <p:cNvPr id="287" name="Google Shape;287;p40"/>
          <p:cNvGraphicFramePr/>
          <p:nvPr/>
        </p:nvGraphicFramePr>
        <p:xfrm>
          <a:off x="311700" y="309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382850"/>
                <a:gridCol w="1613025"/>
                <a:gridCol w="936000"/>
                <a:gridCol w="870350"/>
                <a:gridCol w="870350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fruits = [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"apple"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 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"banana"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 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"cherry"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(fruits)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288" name="Google Shape;288;p40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359025" y="3167949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9" name="Google Shape;289;p40"/>
          <p:cNvGraphicFramePr/>
          <p:nvPr/>
        </p:nvGraphicFramePr>
        <p:xfrm>
          <a:off x="5066525" y="309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382850"/>
                <a:gridCol w="1613025"/>
                <a:gridCol w="1207200"/>
                <a:gridCol w="599150"/>
              </a:tblGrid>
              <a:tr h="588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[‘apple’, ‘banana’, ‘cherry’]</a:t>
                      </a:r>
                      <a:endParaRPr sz="1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290" name="Google Shape;290;p40"/>
          <p:cNvPicPr preferRelativeResize="0"/>
          <p:nvPr/>
        </p:nvPicPr>
        <p:blipFill rotWithShape="1">
          <a:blip r:embed="rId4">
            <a:alphaModFix/>
          </a:blip>
          <a:srcRect b="77390" l="85247" r="3725" t="5811"/>
          <a:stretch/>
        </p:blipFill>
        <p:spPr>
          <a:xfrm>
            <a:off x="8269600" y="3152175"/>
            <a:ext cx="562700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Lists - Accessing an individual element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96" name="Google Shape;296;p4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311700" y="1152475"/>
            <a:ext cx="8520600" cy="15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Roboto"/>
              <a:buChar char="●"/>
            </a:pPr>
            <a:r>
              <a:rPr lang="en-GB" sz="7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 can access individual elements by its position in the list</a:t>
            </a:r>
            <a:endParaRPr sz="7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Roboto"/>
              <a:buChar char="●"/>
            </a:pPr>
            <a:r>
              <a:rPr lang="en-GB" sz="7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We call the position the index</a:t>
            </a:r>
            <a:endParaRPr sz="7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Roboto"/>
              <a:buChar char="●"/>
            </a:pPr>
            <a:r>
              <a:rPr lang="en-GB" sz="7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Indexes begin at 0</a:t>
            </a:r>
            <a:endParaRPr sz="7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Roboto"/>
              <a:buChar char="●"/>
            </a:pPr>
            <a:r>
              <a:rPr lang="en-GB" sz="7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To access an individual element, specify the variable, and then the index in between square brackets [ ] - as you can see on line 3!</a:t>
            </a:r>
            <a:endParaRPr sz="1800">
              <a:solidFill>
                <a:srgbClr val="595959"/>
              </a:solidFill>
            </a:endParaRPr>
          </a:p>
        </p:txBody>
      </p:sp>
      <p:graphicFrame>
        <p:nvGraphicFramePr>
          <p:cNvPr id="298" name="Google Shape;298;p41"/>
          <p:cNvGraphicFramePr/>
          <p:nvPr/>
        </p:nvGraphicFramePr>
        <p:xfrm>
          <a:off x="311700" y="309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382850"/>
                <a:gridCol w="1613025"/>
                <a:gridCol w="936000"/>
                <a:gridCol w="870350"/>
                <a:gridCol w="870350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fruits = [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"apple"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 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"banana"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 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"cherry"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(fruits[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299" name="Google Shape;299;p41"/>
          <p:cNvPicPr preferRelativeResize="0"/>
          <p:nvPr/>
        </p:nvPicPr>
        <p:blipFill rotWithShape="1">
          <a:blip r:embed="rId3">
            <a:alphaModFix/>
          </a:blip>
          <a:srcRect b="83711" l="57375" r="28694" t="1351"/>
          <a:stretch/>
        </p:blipFill>
        <p:spPr>
          <a:xfrm>
            <a:off x="2359025" y="3167949"/>
            <a:ext cx="884550" cy="43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0" name="Google Shape;300;p41"/>
          <p:cNvGraphicFramePr/>
          <p:nvPr/>
        </p:nvGraphicFramePr>
        <p:xfrm>
          <a:off x="5066525" y="309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382850"/>
                <a:gridCol w="1613025"/>
                <a:gridCol w="1207200"/>
                <a:gridCol w="599150"/>
              </a:tblGrid>
              <a:tr h="588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apple</a:t>
                      </a:r>
                      <a:endParaRPr sz="1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why start our index at 0?</a:t>
            </a:r>
            <a:endParaRPr/>
          </a:p>
        </p:txBody>
      </p:sp>
      <p:sp>
        <p:nvSpPr>
          <p:cNvPr id="306" name="Google Shape;306;p42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houses = [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"Gryffindor"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"Hufflepuff"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"Ravenclaw"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"Slytherin"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If we take each spot in the list as a box, we can see why…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many boxes from the start is Gryffindor?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many boxes from the start is Ravenclaw? </a:t>
            </a:r>
            <a:endParaRPr sz="1600"/>
          </a:p>
        </p:txBody>
      </p:sp>
      <p:sp>
        <p:nvSpPr>
          <p:cNvPr id="307" name="Google Shape;307;p42"/>
          <p:cNvSpPr txBox="1"/>
          <p:nvPr/>
        </p:nvSpPr>
        <p:spPr>
          <a:xfrm>
            <a:off x="939275" y="4523225"/>
            <a:ext cx="13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6890150" y="4523225"/>
            <a:ext cx="13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9" name="Google Shape;3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713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337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3588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963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2"/>
          <p:cNvSpPr txBox="1"/>
          <p:nvPr/>
        </p:nvSpPr>
        <p:spPr>
          <a:xfrm>
            <a:off x="905375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Gryffindor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4" name="Google Shape;314;p42"/>
          <p:cNvSpPr txBox="1"/>
          <p:nvPr/>
        </p:nvSpPr>
        <p:spPr>
          <a:xfrm>
            <a:off x="2889000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Hufflepuff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4872625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Ravenclaw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6" name="Google Shape;316;p42"/>
          <p:cNvSpPr txBox="1"/>
          <p:nvPr/>
        </p:nvSpPr>
        <p:spPr>
          <a:xfrm>
            <a:off x="6856250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Slytherin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why start our index at 0?</a:t>
            </a:r>
            <a:endParaRPr/>
          </a:p>
        </p:txBody>
      </p:sp>
      <p:sp>
        <p:nvSpPr>
          <p:cNvPr id="322" name="Google Shape;322;p43"/>
          <p:cNvSpPr txBox="1"/>
          <p:nvPr>
            <p:ph idx="1" type="body"/>
          </p:nvPr>
        </p:nvSpPr>
        <p:spPr>
          <a:xfrm>
            <a:off x="311700" y="1152475"/>
            <a:ext cx="85206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houses = [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"Gryffindor"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"Hufflepuff"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"Ravenclaw"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"Slytherin"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If we take each spot in the list as a box, we can see why…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many boxes from the start is Gryffindor?  </a:t>
            </a:r>
            <a:r>
              <a:rPr b="1" lang="en-GB" sz="1600"/>
              <a:t>0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many boxes from the start is Ravenclaw?  </a:t>
            </a:r>
            <a:r>
              <a:rPr b="1" lang="en-GB" sz="1600"/>
              <a:t>2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Notice here that there are </a:t>
            </a:r>
            <a:r>
              <a:rPr b="1" lang="en-GB" sz="1600" u="sng"/>
              <a:t>4</a:t>
            </a:r>
            <a:r>
              <a:rPr b="1" lang="en-GB" sz="1600"/>
              <a:t> items in the list, but the last one is at position </a:t>
            </a:r>
            <a:r>
              <a:rPr b="1" lang="en-GB" sz="1600" u="sng"/>
              <a:t>3</a:t>
            </a:r>
            <a:endParaRPr b="1" sz="1600" u="sng"/>
          </a:p>
        </p:txBody>
      </p:sp>
      <p:pic>
        <p:nvPicPr>
          <p:cNvPr id="323" name="Google Shape;3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713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337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3588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963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/>
        </p:nvSpPr>
        <p:spPr>
          <a:xfrm>
            <a:off x="939275" y="4599425"/>
            <a:ext cx="13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0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43"/>
          <p:cNvSpPr txBox="1"/>
          <p:nvPr/>
        </p:nvSpPr>
        <p:spPr>
          <a:xfrm>
            <a:off x="6890150" y="4599425"/>
            <a:ext cx="13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43"/>
          <p:cNvSpPr txBox="1"/>
          <p:nvPr/>
        </p:nvSpPr>
        <p:spPr>
          <a:xfrm>
            <a:off x="905375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Gryffindor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0" name="Google Shape;330;p43"/>
          <p:cNvSpPr txBox="1"/>
          <p:nvPr/>
        </p:nvSpPr>
        <p:spPr>
          <a:xfrm>
            <a:off x="2889000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Hufflepuff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1" name="Google Shape;331;p43"/>
          <p:cNvSpPr txBox="1"/>
          <p:nvPr/>
        </p:nvSpPr>
        <p:spPr>
          <a:xfrm>
            <a:off x="4872625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Ravenclaw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2" name="Google Shape;332;p43"/>
          <p:cNvSpPr txBox="1"/>
          <p:nvPr/>
        </p:nvSpPr>
        <p:spPr>
          <a:xfrm>
            <a:off x="6856250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Slytherin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3" name="Google Shape;333;p43"/>
          <p:cNvSpPr txBox="1"/>
          <p:nvPr/>
        </p:nvSpPr>
        <p:spPr>
          <a:xfrm>
            <a:off x="2922900" y="4599425"/>
            <a:ext cx="13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43"/>
          <p:cNvSpPr txBox="1"/>
          <p:nvPr/>
        </p:nvSpPr>
        <p:spPr>
          <a:xfrm>
            <a:off x="4906525" y="4599425"/>
            <a:ext cx="13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What is an example of an event in programming?</a:t>
            </a:r>
            <a:endParaRPr sz="1600"/>
          </a:p>
        </p:txBody>
      </p:sp>
      <p:sp>
        <p:nvSpPr>
          <p:cNvPr id="116" name="Google Shape;116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1" name="Google Shape;121;p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2" name="Google Shape;122;p26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why start our index at 0?</a:t>
            </a:r>
            <a:endParaRPr/>
          </a:p>
        </p:txBody>
      </p:sp>
      <p:sp>
        <p:nvSpPr>
          <p:cNvPr id="340" name="Google Shape;340;p44"/>
          <p:cNvSpPr txBox="1"/>
          <p:nvPr>
            <p:ph idx="1" type="body"/>
          </p:nvPr>
        </p:nvSpPr>
        <p:spPr>
          <a:xfrm>
            <a:off x="311700" y="1152475"/>
            <a:ext cx="85206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houses = [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"Gryffindor"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"Hufflepuff"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"Ravenclaw"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"Slytherin"</a:t>
            </a: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If we take each spot in the list as a box, we can see why…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many boxes from the start is Gryffindor?  </a:t>
            </a:r>
            <a:r>
              <a:rPr b="1" lang="en-GB" sz="1600"/>
              <a:t>0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How many boxes from the start is Ravenclaw?  </a:t>
            </a:r>
            <a:r>
              <a:rPr b="1" lang="en-GB" sz="1600"/>
              <a:t>2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Notice here that there are </a:t>
            </a:r>
            <a:r>
              <a:rPr b="1" lang="en-GB" sz="1600" u="sng"/>
              <a:t>4</a:t>
            </a:r>
            <a:r>
              <a:rPr b="1" lang="en-GB" sz="1600"/>
              <a:t> items in the list, but the last one is at position </a:t>
            </a:r>
            <a:r>
              <a:rPr b="1" lang="en-GB" sz="1600" u="sng"/>
              <a:t>3</a:t>
            </a:r>
            <a:endParaRPr b="1" sz="16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This means the final element in any list is at the position length - 1</a:t>
            </a:r>
            <a:endParaRPr b="1" sz="1600"/>
          </a:p>
        </p:txBody>
      </p:sp>
      <p:pic>
        <p:nvPicPr>
          <p:cNvPr id="341" name="Google Shape;3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713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337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3588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963" y="3416850"/>
            <a:ext cx="1087700" cy="10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4"/>
          <p:cNvSpPr txBox="1"/>
          <p:nvPr/>
        </p:nvSpPr>
        <p:spPr>
          <a:xfrm>
            <a:off x="939275" y="4599425"/>
            <a:ext cx="13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0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44"/>
          <p:cNvSpPr txBox="1"/>
          <p:nvPr/>
        </p:nvSpPr>
        <p:spPr>
          <a:xfrm>
            <a:off x="6890150" y="4599425"/>
            <a:ext cx="13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44"/>
          <p:cNvSpPr txBox="1"/>
          <p:nvPr/>
        </p:nvSpPr>
        <p:spPr>
          <a:xfrm>
            <a:off x="905375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Gryffindor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8" name="Google Shape;348;p44"/>
          <p:cNvSpPr txBox="1"/>
          <p:nvPr/>
        </p:nvSpPr>
        <p:spPr>
          <a:xfrm>
            <a:off x="2889000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Hufflepuff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9" name="Google Shape;349;p44"/>
          <p:cNvSpPr txBox="1"/>
          <p:nvPr/>
        </p:nvSpPr>
        <p:spPr>
          <a:xfrm>
            <a:off x="4872625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Ravenclaw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0" name="Google Shape;350;p44"/>
          <p:cNvSpPr txBox="1"/>
          <p:nvPr/>
        </p:nvSpPr>
        <p:spPr>
          <a:xfrm>
            <a:off x="6856250" y="3016650"/>
            <a:ext cx="13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Slytherin</a:t>
            </a:r>
            <a:endParaRPr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1" name="Google Shape;351;p44"/>
          <p:cNvSpPr txBox="1"/>
          <p:nvPr/>
        </p:nvSpPr>
        <p:spPr>
          <a:xfrm>
            <a:off x="2922900" y="4599425"/>
            <a:ext cx="13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44"/>
          <p:cNvSpPr txBox="1"/>
          <p:nvPr/>
        </p:nvSpPr>
        <p:spPr>
          <a:xfrm>
            <a:off x="4906525" y="4599425"/>
            <a:ext cx="13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Lists - Check Your Understanding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58" name="Google Shape;358;p4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59" name="Google Shape;359;p45"/>
          <p:cNvSpPr txBox="1"/>
          <p:nvPr/>
        </p:nvSpPr>
        <p:spPr>
          <a:xfrm>
            <a:off x="311700" y="1152475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What will the following code print to the output console?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60" name="Google Shape;360;p45"/>
          <p:cNvGraphicFramePr/>
          <p:nvPr/>
        </p:nvGraphicFramePr>
        <p:xfrm>
          <a:off x="311700" y="16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698150"/>
                <a:gridCol w="2941400"/>
                <a:gridCol w="1706825"/>
                <a:gridCol w="1587125"/>
                <a:gridCol w="1587125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houses = [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"Gryffindor"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"Hufflepuff"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"Ravenclaw"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"Slytherin"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(houses[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361" name="Google Shape;361;p45"/>
          <p:cNvGraphicFramePr/>
          <p:nvPr/>
        </p:nvGraphicFramePr>
        <p:xfrm>
          <a:off x="311700" y="357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857950"/>
                <a:gridCol w="3614725"/>
                <a:gridCol w="2705275"/>
                <a:gridCol w="1342675"/>
              </a:tblGrid>
              <a:tr h="588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Lists - Check Your Understanding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67" name="Google Shape;367;p4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68" name="Google Shape;368;p46"/>
          <p:cNvSpPr txBox="1"/>
          <p:nvPr/>
        </p:nvSpPr>
        <p:spPr>
          <a:xfrm>
            <a:off x="311700" y="1152475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What will the following code print to the output console?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69" name="Google Shape;369;p46"/>
          <p:cNvGraphicFramePr/>
          <p:nvPr/>
        </p:nvGraphicFramePr>
        <p:xfrm>
          <a:off x="311700" y="16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698150"/>
                <a:gridCol w="2941400"/>
                <a:gridCol w="1706825"/>
                <a:gridCol w="1587125"/>
                <a:gridCol w="1587125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houses = [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"Gryffindor"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"Hufflepuff"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"Ravenclaw"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"Slytherin"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(houses[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370" name="Google Shape;370;p46"/>
          <p:cNvGraphicFramePr/>
          <p:nvPr/>
        </p:nvGraphicFramePr>
        <p:xfrm>
          <a:off x="311700" y="357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857950"/>
                <a:gridCol w="3614725"/>
                <a:gridCol w="2705275"/>
                <a:gridCol w="1342675"/>
              </a:tblGrid>
              <a:tr h="588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Slytherin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Lists - Check Your Understanding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76" name="Google Shape;376;p4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77" name="Google Shape;377;p47"/>
          <p:cNvSpPr txBox="1"/>
          <p:nvPr/>
        </p:nvSpPr>
        <p:spPr>
          <a:xfrm>
            <a:off x="311700" y="1152475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will the following code print to the output console?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78" name="Google Shape;378;p47"/>
          <p:cNvGraphicFramePr/>
          <p:nvPr/>
        </p:nvGraphicFramePr>
        <p:xfrm>
          <a:off x="311700" y="16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698150"/>
                <a:gridCol w="2941400"/>
                <a:gridCol w="1706825"/>
                <a:gridCol w="1587125"/>
                <a:gridCol w="1587125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houses = [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"Gryffindor"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"Hufflepuff"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"Ravenclaw"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"Slytherin"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(houses[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379" name="Google Shape;379;p47"/>
          <p:cNvGraphicFramePr/>
          <p:nvPr/>
        </p:nvGraphicFramePr>
        <p:xfrm>
          <a:off x="311700" y="357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857950"/>
                <a:gridCol w="3614725"/>
                <a:gridCol w="2705275"/>
                <a:gridCol w="1342675"/>
              </a:tblGrid>
              <a:tr h="588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Lists - Check Your Understanding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85" name="Google Shape;385;p4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86" name="Google Shape;386;p48"/>
          <p:cNvSpPr txBox="1"/>
          <p:nvPr/>
        </p:nvSpPr>
        <p:spPr>
          <a:xfrm>
            <a:off x="311700" y="1152475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If you try to index an item that doesn’t exist, you’ll get this error message!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87" name="Google Shape;387;p48"/>
          <p:cNvGraphicFramePr/>
          <p:nvPr/>
        </p:nvGraphicFramePr>
        <p:xfrm>
          <a:off x="311700" y="16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698150"/>
                <a:gridCol w="2941400"/>
                <a:gridCol w="1706825"/>
                <a:gridCol w="1587125"/>
                <a:gridCol w="1587125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houses = [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"Gryffindor"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"Hufflepuff"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"Ravenclaw"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"Slytherin"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(houses[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388" name="Google Shape;388;p48"/>
          <p:cNvGraphicFramePr/>
          <p:nvPr/>
        </p:nvGraphicFramePr>
        <p:xfrm>
          <a:off x="311700" y="357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857950"/>
                <a:gridCol w="3614725"/>
                <a:gridCol w="2705275"/>
                <a:gridCol w="1342675"/>
              </a:tblGrid>
              <a:tr h="588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highlight>
                            <a:schemeClr val="lt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IndexError: list index out of range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Lists - Getting the length of a list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94" name="Google Shape;394;p4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95" name="Google Shape;395;p49"/>
          <p:cNvSpPr txBox="1"/>
          <p:nvPr/>
        </p:nvSpPr>
        <p:spPr>
          <a:xfrm>
            <a:off x="311700" y="1152475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len()</a:t>
            </a: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- short for length - function returns the number of items in a list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96" name="Google Shape;396;p49"/>
          <p:cNvGraphicFramePr/>
          <p:nvPr/>
        </p:nvGraphicFramePr>
        <p:xfrm>
          <a:off x="311700" y="16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698150"/>
                <a:gridCol w="2941400"/>
                <a:gridCol w="1706825"/>
                <a:gridCol w="1587125"/>
                <a:gridCol w="1587125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houses = [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"Gryffindor"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"Hufflepuff"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"Ravenclaw"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"Slytherin"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</a:t>
                      </a: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len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(houses))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</a:t>
                      </a: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len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(houses)-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r>
                        <a:rPr lang="en-GB">
                          <a:solidFill>
                            <a:srgbClr val="595959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397" name="Google Shape;397;p49"/>
          <p:cNvGraphicFramePr/>
          <p:nvPr/>
        </p:nvGraphicFramePr>
        <p:xfrm>
          <a:off x="311700" y="357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857950"/>
                <a:gridCol w="3614725"/>
                <a:gridCol w="2705275"/>
                <a:gridCol w="1342675"/>
              </a:tblGrid>
              <a:tr h="588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8890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this help with the Magic 8 ball?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03" name="Google Shape;403;p5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404" name="Google Shape;404;p5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05" name="Google Shape;405;p5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06" name="Google Shape;406;p5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7" name="Google Shape;407;p50"/>
          <p:cNvSpPr txBox="1"/>
          <p:nvPr/>
        </p:nvSpPr>
        <p:spPr>
          <a:xfrm>
            <a:off x="311700" y="1233900"/>
            <a:ext cx="8520600" cy="23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create a list that contains all of the responses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then choose a random number that is between 0 and the 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length of the list -1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Then we display that element of the list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See the next slide for an example of the code!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Selecting a random value from a list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13" name="Google Shape;413;p5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aphicFrame>
        <p:nvGraphicFramePr>
          <p:cNvPr id="414" name="Google Shape;414;p51"/>
          <p:cNvGraphicFramePr/>
          <p:nvPr/>
        </p:nvGraphicFramePr>
        <p:xfrm>
          <a:off x="311688" y="104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698150"/>
                <a:gridCol w="2941400"/>
                <a:gridCol w="1706825"/>
                <a:gridCol w="1587125"/>
                <a:gridCol w="1587125"/>
              </a:tblGrid>
              <a:tr h="588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Worked_Example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78B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from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random </a:t>
                      </a:r>
                      <a:r>
                        <a:rPr b="1" lang="en-GB">
                          <a:solidFill>
                            <a:srgbClr val="0000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import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randint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houses = [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"Gryffindor"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"Hufflepuff"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"Ravenclaw"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"Slytherin"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]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choice = randint(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,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len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(houses) - </a:t>
                      </a:r>
                      <a:r>
                        <a:rPr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(houses[choice])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415" name="Google Shape;415;p51"/>
          <p:cNvGraphicFramePr/>
          <p:nvPr/>
        </p:nvGraphicFramePr>
        <p:xfrm>
          <a:off x="314463" y="335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{23E79033-90C3-46FD-A546-B43FB0A31750}</a:tableStyleId>
              </a:tblPr>
              <a:tblGrid>
                <a:gridCol w="857950"/>
                <a:gridCol w="3614725"/>
                <a:gridCol w="2705275"/>
                <a:gridCol w="1342675"/>
              </a:tblGrid>
              <a:tr h="588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Roboto"/>
                          <a:ea typeface="Roboto"/>
                          <a:cs typeface="Roboto"/>
                          <a:sym typeface="Roboto"/>
                        </a:rPr>
                        <a:t>&gt;_Output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8890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Gryffindor </a:t>
                      </a:r>
                      <a:endParaRPr>
                        <a:solidFill>
                          <a:schemeClr val="dk2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Smarter Programming - the Magic 8 Ball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21" name="Google Shape;421;p5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422" name="Google Shape;422;p5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23" name="Google Shape;423;p5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24" name="Google Shape;424;p5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5" name="Google Shape;425;p52"/>
          <p:cNvSpPr txBox="1"/>
          <p:nvPr/>
        </p:nvSpPr>
        <p:spPr>
          <a:xfrm>
            <a:off x="3385525" y="1154250"/>
            <a:ext cx="5353800" cy="25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Here are some hints for your next activity: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Store all the answers in a list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Select a random number between 0 and the length of the list minus one</a:t>
            </a:r>
            <a:r>
              <a:rPr lang="en-GB" sz="1800">
                <a:solidFill>
                  <a:schemeClr val="dk2"/>
                </a:solidFill>
              </a:rPr>
              <a:t> (why minus 1?)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Display the selected element from the list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Refer back to the last slide if you need help with the code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26" name="Google Shape;42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800" y="1017724"/>
            <a:ext cx="2591875" cy="396795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03.02 - Magic 8 Ball</a:t>
            </a:r>
            <a:endParaRPr/>
          </a:p>
        </p:txBody>
      </p:sp>
      <p:grpSp>
        <p:nvGrpSpPr>
          <p:cNvPr id="432" name="Google Shape;432;p5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33" name="Google Shape;433;p5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34" name="Google Shape;434;p5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5" name="Google Shape;435;p53"/>
          <p:cNvSpPr txBox="1"/>
          <p:nvPr/>
        </p:nvSpPr>
        <p:spPr>
          <a:xfrm>
            <a:off x="380850" y="4162025"/>
            <a:ext cx="838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Complete this worksheet:</a:t>
            </a:r>
            <a:br>
              <a:rPr lang="en-GB" sz="1800"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03.02 - Magic 8 Ball App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53"/>
          <p:cNvSpPr txBox="1"/>
          <p:nvPr>
            <p:ph idx="1" type="body"/>
          </p:nvPr>
        </p:nvSpPr>
        <p:spPr>
          <a:xfrm>
            <a:off x="311700" y="1152475"/>
            <a:ext cx="8520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/>
              <a:t>Now, it’s time for you to make a Magic 8 Ball app.</a:t>
            </a:r>
            <a:endParaRPr sz="1900"/>
          </a:p>
        </p:txBody>
      </p:sp>
      <p:pic>
        <p:nvPicPr>
          <p:cNvPr id="437" name="Google Shape;43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0738" y="1767775"/>
            <a:ext cx="3742529" cy="2089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What is a variable?</a:t>
            </a:r>
            <a:endParaRPr sz="1600"/>
          </a:p>
        </p:txBody>
      </p:sp>
      <p:sp>
        <p:nvSpPr>
          <p:cNvPr id="129" name="Google Shape;129;p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2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4" name="Google Shape;134;p2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5" name="Google Shape;135;p27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03.03 - </a:t>
            </a:r>
            <a:r>
              <a:rPr lang="en-GB" sz="2700">
                <a:solidFill>
                  <a:srgbClr val="25326F"/>
                </a:solidFill>
              </a:rPr>
              <a:t>Home Loan App</a:t>
            </a:r>
            <a:endParaRPr sz="2900">
              <a:solidFill>
                <a:srgbClr val="25326F"/>
              </a:solidFill>
            </a:endParaRPr>
          </a:p>
        </p:txBody>
      </p:sp>
      <p:grpSp>
        <p:nvGrpSpPr>
          <p:cNvPr id="443" name="Google Shape;443;p5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44" name="Google Shape;444;p5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45" name="Google Shape;445;p5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6" name="Google Shape;446;p54"/>
          <p:cNvSpPr txBox="1"/>
          <p:nvPr/>
        </p:nvSpPr>
        <p:spPr>
          <a:xfrm>
            <a:off x="380850" y="4162025"/>
            <a:ext cx="838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Complete this worksheet:</a:t>
            </a:r>
            <a:br>
              <a:rPr lang="en-GB" sz="1800"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03.03 - Home Loan App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54"/>
          <p:cNvSpPr txBox="1"/>
          <p:nvPr>
            <p:ph idx="1" type="body"/>
          </p:nvPr>
        </p:nvSpPr>
        <p:spPr>
          <a:xfrm>
            <a:off x="311700" y="1152475"/>
            <a:ext cx="85206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/>
              <a:t>Each week we will add some more components to our first project for domain. Follow the worksheet to add in some new functionality!</a:t>
            </a:r>
            <a:endParaRPr sz="1900"/>
          </a:p>
        </p:txBody>
      </p:sp>
      <p:pic>
        <p:nvPicPr>
          <p:cNvPr id="448" name="Google Shape;44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3563" y="2097175"/>
            <a:ext cx="2856870" cy="1912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 - Magic 8 Ball Reflection Task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54" name="Google Shape;454;p5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455" name="Google Shape;455;p5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56" name="Google Shape;456;p5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57" name="Google Shape;457;p5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8" name="Google Shape;458;p55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many lines of code did we reduce in the button clicked function?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Instead of using a bunch of </a:t>
            </a:r>
            <a:r>
              <a:rPr lang="en-GB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statements to present the Magic 8 Ball answers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happens if we wish to add more responses to the Magic 8 Ball?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Would this help reduce possible bugs in our code?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Now, go ahead and add more responses to your Magic 8 Ball task.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64" name="Google Shape;464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</a:t>
            </a:r>
            <a:r>
              <a:rPr b="1" lang="en-GB" sz="1600"/>
              <a:t> list </a:t>
            </a:r>
            <a:r>
              <a:rPr lang="en-GB" sz="1600"/>
              <a:t>in Python is a collection of </a:t>
            </a:r>
            <a:r>
              <a:rPr b="1" lang="en-GB" sz="1600"/>
              <a:t>variables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Lists</a:t>
            </a:r>
            <a:r>
              <a:rPr lang="en-GB" sz="1600"/>
              <a:t> are written with </a:t>
            </a:r>
            <a:r>
              <a:rPr b="1" lang="en-GB" sz="1600"/>
              <a:t>square brackets</a:t>
            </a:r>
            <a:r>
              <a:rPr lang="en-GB" sz="1600"/>
              <a:t> with each variable </a:t>
            </a:r>
            <a:r>
              <a:rPr b="1" lang="en-GB" sz="1600"/>
              <a:t>separated by a comma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You can access individual elements by via it’s </a:t>
            </a:r>
            <a:r>
              <a:rPr b="1" lang="en-GB" sz="1600"/>
              <a:t>position</a:t>
            </a:r>
            <a:r>
              <a:rPr lang="en-GB" sz="1600"/>
              <a:t> in the list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</a:t>
            </a:r>
            <a:r>
              <a:rPr b="1" lang="en-GB" sz="1600"/>
              <a:t>first</a:t>
            </a:r>
            <a:r>
              <a:rPr lang="en-GB" sz="1600"/>
              <a:t> element is at position </a:t>
            </a:r>
            <a:r>
              <a:rPr b="1" lang="en-GB" sz="1600"/>
              <a:t>0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</a:t>
            </a:r>
            <a:r>
              <a:rPr b="1" lang="en-GB" sz="1600"/>
              <a:t>last</a:t>
            </a:r>
            <a:r>
              <a:rPr lang="en-GB" sz="1600"/>
              <a:t> element has an index equal to the length of the </a:t>
            </a:r>
            <a:r>
              <a:rPr b="1" lang="en-GB" sz="1600">
                <a:latin typeface="Roboto Mono"/>
                <a:ea typeface="Roboto Mono"/>
                <a:cs typeface="Roboto Mono"/>
                <a:sym typeface="Roboto Mono"/>
              </a:rPr>
              <a:t>list - 1</a:t>
            </a:r>
            <a:endParaRPr b="1"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</a:t>
            </a:r>
            <a:r>
              <a:rPr b="1" lang="en-GB" sz="1600">
                <a:latin typeface="Roboto Mono"/>
                <a:ea typeface="Roboto Mono"/>
                <a:cs typeface="Roboto Mono"/>
                <a:sym typeface="Roboto Mono"/>
              </a:rPr>
              <a:t>len()</a:t>
            </a:r>
            <a:r>
              <a:rPr lang="en-GB" sz="1600"/>
              <a:t> function returns the number of items in a list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65" name="Google Shape;465;p5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466" name="Google Shape;466;p5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67" name="Google Shape;467;p5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68" name="Google Shape;468;p5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311700" y="1152475"/>
            <a:ext cx="628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What data type does Python assign to each of the following variables?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cost = </a:t>
            </a:r>
            <a:r>
              <a:rPr lang="en-GB" sz="21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13.99</a:t>
            </a:r>
            <a:endParaRPr sz="21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score = </a:t>
            </a:r>
            <a:r>
              <a:rPr lang="en-GB" sz="21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21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address_line_1 =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“12 Any Street”</a:t>
            </a:r>
            <a:endParaRPr sz="21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age = </a:t>
            </a:r>
            <a:r>
              <a:rPr lang="en-GB" sz="2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“13”</a:t>
            </a:r>
            <a:endParaRPr sz="21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fun = </a:t>
            </a:r>
            <a:r>
              <a:rPr b="1" lang="en-GB" sz="21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endParaRPr b="1" sz="21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2" name="Google Shape;142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7" name="Google Shape;147;p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8" name="Google Shape;148;p28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By the end of this lesson, you should be able to: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revisit </a:t>
            </a:r>
            <a:r>
              <a:rPr b="1" lang="en-GB" sz="1600"/>
              <a:t>conditional statements</a:t>
            </a:r>
            <a:r>
              <a:rPr lang="en-GB" sz="1600"/>
              <a:t> in Python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understand </a:t>
            </a:r>
            <a:r>
              <a:rPr lang="en-GB" sz="1600"/>
              <a:t>what</a:t>
            </a:r>
            <a:r>
              <a:rPr lang="en-GB" sz="1600"/>
              <a:t> the </a:t>
            </a:r>
            <a:r>
              <a:rPr b="1" lang="en-GB" sz="1600"/>
              <a:t>list </a:t>
            </a:r>
            <a:r>
              <a:rPr lang="en-GB" sz="1600"/>
              <a:t>data type is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understand </a:t>
            </a:r>
            <a:r>
              <a:rPr b="1" lang="en-GB" sz="1600"/>
              <a:t>how a list is helpful</a:t>
            </a:r>
            <a:r>
              <a:rPr lang="en-GB" sz="1600"/>
              <a:t> in programming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be able to </a:t>
            </a:r>
            <a:r>
              <a:rPr b="1" lang="en-GB" sz="1600"/>
              <a:t>use lists</a:t>
            </a:r>
            <a:r>
              <a:rPr lang="en-GB" sz="1600"/>
              <a:t> in a program</a:t>
            </a:r>
            <a:endParaRPr b="1" sz="1600"/>
          </a:p>
        </p:txBody>
      </p:sp>
      <p:sp>
        <p:nvSpPr>
          <p:cNvPr id="155" name="Google Shape;155;p2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2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0" name="Google Shape;160;p2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1" name="Google Shape;161;p29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</a:t>
            </a:r>
            <a:r>
              <a:rPr lang="en-GB"/>
              <a:t>he Magic 8 Ball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7" name="Google Shape;167;p3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513000" y="1388350"/>
            <a:ext cx="81180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The magic eight ball is a fortune telling device that answers any of your yes/no questions. We are going to create a web page that functions a magic eight ball.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Magic 8 Ball Example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300" y="3502902"/>
            <a:ext cx="7569399" cy="1166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r>
              <a:rPr lang="en-GB"/>
              <a:t> 03.01 - What is the Magic 8 Ball?</a:t>
            </a:r>
            <a:endParaRPr/>
          </a:p>
        </p:txBody>
      </p:sp>
      <p:grpSp>
        <p:nvGrpSpPr>
          <p:cNvPr id="175" name="Google Shape;175;p3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76" name="Google Shape;176;p3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77" name="Google Shape;177;p3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31"/>
          <p:cNvSpPr txBox="1"/>
          <p:nvPr/>
        </p:nvSpPr>
        <p:spPr>
          <a:xfrm>
            <a:off x="380850" y="4162025"/>
            <a:ext cx="838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Complete this worksheet:</a:t>
            </a:r>
            <a:br>
              <a:rPr lang="en-GB" sz="1800"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03.01 -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Magic 8 Ball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152475"/>
            <a:ext cx="8520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900"/>
              <a:t>Have a go at the following worksheet!</a:t>
            </a:r>
            <a:endParaRPr sz="1900"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6750" y="1767775"/>
            <a:ext cx="3890498" cy="22919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03.01 - Research the Magic 8 Ball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86" name="Google Shape;186;p3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87" name="Google Shape;187;p3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88" name="Google Shape;188;p3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89" name="Google Shape;189;p3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32"/>
          <p:cNvSpPr txBox="1"/>
          <p:nvPr/>
        </p:nvSpPr>
        <p:spPr>
          <a:xfrm>
            <a:off x="513000" y="1280900"/>
            <a:ext cx="811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Some responses you may have found.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91" name="Google Shape;191;p32"/>
          <p:cNvGraphicFramePr/>
          <p:nvPr/>
        </p:nvGraphicFramePr>
        <p:xfrm>
          <a:off x="1466850" y="18243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8F9FA"/>
                </a:solidFill>
                <a:tableStyleId>{4EDB1363-0DB7-4603-A66B-7107CA5F04E0}</a:tableStyleId>
              </a:tblPr>
              <a:tblGrid>
                <a:gridCol w="1381125"/>
                <a:gridCol w="1381125"/>
                <a:gridCol w="1924050"/>
                <a:gridCol w="1524000"/>
              </a:tblGrid>
              <a:tr h="1676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8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It is certain.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8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It is decidedly so.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8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Without a doubt.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8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Yes – definitely.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800">
                          <a:solidFill>
                            <a:srgbClr val="008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You may rely on it.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26675" marB="26675" marR="53350" marL="53350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8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As I see it, yes.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8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Most likely.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8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Outlook good.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8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Yes.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800">
                          <a:solidFill>
                            <a:srgbClr val="008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Signs point to yes.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26675" marB="26675" marR="53350" marL="53350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D7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Reply hazy, try again.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D7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Ask again later.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D7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Better not tell you now.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D7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Cannot predict now.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800">
                          <a:solidFill>
                            <a:srgbClr val="FFD7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Concentrate and ask again.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26675" marB="26675" marR="53350" marL="53350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Don't count on it.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My reply is no.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My sources say no.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Outlook not so good.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highlight>
                            <a:srgbClr val="F8F9FA"/>
                          </a:highlight>
                        </a:rPr>
                        <a:t>●</a:t>
                      </a:r>
                      <a:r>
                        <a:rPr lang="en-GB" sz="1050">
                          <a:solidFill>
                            <a:srgbClr val="202122"/>
                          </a:solidFill>
                          <a:highlight>
                            <a:srgbClr val="F8F9FA"/>
                          </a:highlight>
                        </a:rPr>
                        <a:t> Very doubtful.</a:t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t/>
                      </a:r>
                      <a:endParaRPr sz="1050">
                        <a:solidFill>
                          <a:srgbClr val="202122"/>
                        </a:solidFill>
                        <a:highlight>
                          <a:srgbClr val="F8F9FA"/>
                        </a:highlight>
                      </a:endParaRPr>
                    </a:p>
                  </a:txBody>
                  <a:tcPr marT="26675" marB="26675" marR="53350" marL="53350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Think, Pair, Share - Magic 8 Ball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98" name="Google Shape;198;p3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99" name="Google Shape;199;p3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00" name="Google Shape;200;p3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33"/>
          <p:cNvSpPr txBox="1"/>
          <p:nvPr/>
        </p:nvSpPr>
        <p:spPr>
          <a:xfrm>
            <a:off x="311700" y="1233900"/>
            <a:ext cx="8520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could we program the magic 8 ball using if statements?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Think for 1 minute by yourself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Discuss your idea with the person next to you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Share your ideas with the class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8025" y="3147600"/>
            <a:ext cx="1807950" cy="18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