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</p:sldIdLst>
  <p:sldSz cy="5143500" cx="9144000"/>
  <p:notesSz cx="6858000" cy="9144000"/>
  <p:embeddedFontLst>
    <p:embeddedFont>
      <p:font typeface="Roboto"/>
      <p:regular r:id="rId63"/>
      <p:bold r:id="rId64"/>
      <p:italic r:id="rId65"/>
      <p:boldItalic r:id="rId66"/>
    </p:embeddedFont>
    <p:embeddedFont>
      <p:font typeface="Francois One"/>
      <p:regular r:id="rId67"/>
    </p:embeddedFont>
    <p:embeddedFont>
      <p:font typeface="Roboto Mono"/>
      <p:regular r:id="rId68"/>
      <p:bold r:id="rId69"/>
      <p:italic r:id="rId70"/>
      <p:boldItalic r:id="rId71"/>
    </p:embeddedFont>
    <p:embeddedFont>
      <p:font typeface="Comfortaa"/>
      <p:regular r:id="rId72"/>
      <p:bold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7C98F7-8932-4373-A611-6A392BB2B1B5}">
  <a:tblStyle styleId="{AF7C98F7-8932-4373-A611-6A392BB2B1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font" Target="fonts/Comfortaa-bold.fntdata"/><Relationship Id="rId72" Type="http://schemas.openxmlformats.org/officeDocument/2006/relationships/font" Target="fonts/Comfortaa-regular.fntdata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RobotoMono-boldItalic.fntdata"/><Relationship Id="rId70" Type="http://schemas.openxmlformats.org/officeDocument/2006/relationships/font" Target="fonts/RobotoMono-italic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font" Target="fonts/Roboto-bold.fntdata"/><Relationship Id="rId63" Type="http://schemas.openxmlformats.org/officeDocument/2006/relationships/font" Target="fonts/Roboto-regular.fntdata"/><Relationship Id="rId22" Type="http://schemas.openxmlformats.org/officeDocument/2006/relationships/slide" Target="slides/slide15.xml"/><Relationship Id="rId66" Type="http://schemas.openxmlformats.org/officeDocument/2006/relationships/font" Target="fonts/Roboto-boldItalic.fntdata"/><Relationship Id="rId21" Type="http://schemas.openxmlformats.org/officeDocument/2006/relationships/slide" Target="slides/slide14.xml"/><Relationship Id="rId65" Type="http://schemas.openxmlformats.org/officeDocument/2006/relationships/font" Target="fonts/Roboto-italic.fntdata"/><Relationship Id="rId24" Type="http://schemas.openxmlformats.org/officeDocument/2006/relationships/slide" Target="slides/slide17.xml"/><Relationship Id="rId68" Type="http://schemas.openxmlformats.org/officeDocument/2006/relationships/font" Target="fonts/RobotoMono-regular.fntdata"/><Relationship Id="rId23" Type="http://schemas.openxmlformats.org/officeDocument/2006/relationships/slide" Target="slides/slide16.xml"/><Relationship Id="rId67" Type="http://schemas.openxmlformats.org/officeDocument/2006/relationships/font" Target="fonts/FrancoisOne-regular.fntdata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RobotoMono-bold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87c4045d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87c4045d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6672ce8a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d6672ce8a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0e09db0f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0e09db0f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0e09db0fc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f0e09db0fc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d6672ce8a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d6672ce8a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6672ce8a2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d6672ce8a2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6672ce8a2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d6672ce8a2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d6672ce8a2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d6672ce8a2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d6672ce8a2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d6672ce8a2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6672ce8a2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d6672ce8a2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d6672ce8a2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d6672ce8a2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89e9746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89e9746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Snake case: Use lower case letters and separate each word with an underscore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d6672ce8a2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d6672ce8a2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d6672ce8a2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d6672ce8a2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f0e09db0fc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f0e09db0fc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f0e09db0fc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f0e09db0fc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f0e09db0fc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f0e09db0fc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f0e09db0fc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f0e09db0fc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f0e09db0fc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f0e09db0fc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f0e09db0fc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f0e09db0fc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d6672ce8a2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d6672ce8a2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ec823084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ec823084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6672ce8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6672ce8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lbl_first_name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img_car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c8230848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c8230848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c8230848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ec8230848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ec8230848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ec8230848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ec8230848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ec8230848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ea23a1632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ea23a1632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f0e09db0fc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f0e09db0fc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f0e09db0fc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f0e09db0fc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f0e09db0fc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f0e09db0fc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f0e09db0fc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f0e09db0fc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da180135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da180135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9cc9ac5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9cc9ac5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da1801351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da1801351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da1801351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da1801351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da1801351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da1801351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e9d55e733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e9d55e733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e9d55e733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e9d55e733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ea23a1632f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ea23a1632f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ea23a1632f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ea23a1632f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ea23a1632f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ea23a1632f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ea23a1632f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ea23a1632f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ea23a1632f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ea23a1632f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87c4045d0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87c4045d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e9cc9ac51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e9cc9ac51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ea23a1632f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ea23a1632f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edfdcbff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edfdcbf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d87c4045d0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d87c4045d0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ea23a1632f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ea23a1632f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ec8230848b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ec8230848b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6d3c2de9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6d3c2de9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6672ce8a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6672ce8a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6672ce8a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6672ce8a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6672ce8a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d6672ce8a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C2A4A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11" Type="http://schemas.openxmlformats.org/officeDocument/2006/relationships/image" Target="../media/image30.png"/><Relationship Id="rId10" Type="http://schemas.openxmlformats.org/officeDocument/2006/relationships/image" Target="../media/image32.png"/><Relationship Id="rId12" Type="http://schemas.openxmlformats.org/officeDocument/2006/relationships/image" Target="../media/image34.png"/><Relationship Id="rId9" Type="http://schemas.openxmlformats.org/officeDocument/2006/relationships/image" Target="../media/image31.png"/><Relationship Id="rId5" Type="http://schemas.openxmlformats.org/officeDocument/2006/relationships/image" Target="../media/image24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Relationship Id="rId4" Type="http://schemas.openxmlformats.org/officeDocument/2006/relationships/image" Target="../media/image36.png"/><Relationship Id="rId5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png"/><Relationship Id="rId4" Type="http://schemas.openxmlformats.org/officeDocument/2006/relationships/image" Target="../media/image33.png"/><Relationship Id="rId5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Relationship Id="rId4" Type="http://schemas.openxmlformats.org/officeDocument/2006/relationships/image" Target="../media/image33.png"/><Relationship Id="rId5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Relationship Id="rId4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9.png"/><Relationship Id="rId4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jpg"/><Relationship Id="rId4" Type="http://schemas.openxmlformats.org/officeDocument/2006/relationships/image" Target="../media/image5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jpg"/><Relationship Id="rId4" Type="http://schemas.openxmlformats.org/officeDocument/2006/relationships/image" Target="../media/image5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jpg"/><Relationship Id="rId4" Type="http://schemas.openxmlformats.org/officeDocument/2006/relationships/image" Target="../media/image59.png"/><Relationship Id="rId5" Type="http://schemas.openxmlformats.org/officeDocument/2006/relationships/image" Target="../media/image4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3.png"/><Relationship Id="rId4" Type="http://schemas.openxmlformats.org/officeDocument/2006/relationships/image" Target="../media/image5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1.png"/><Relationship Id="rId4" Type="http://schemas.openxmlformats.org/officeDocument/2006/relationships/hyperlink" Target="https://year9.io/web-apps/2w" TargetMode="External"/><Relationship Id="rId5" Type="http://schemas.openxmlformats.org/officeDocument/2006/relationships/hyperlink" Target="https://year9.io/web-apps/2w" TargetMode="External"/><Relationship Id="rId6" Type="http://schemas.openxmlformats.org/officeDocument/2006/relationships/image" Target="../media/image5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Relationship Id="rId4" Type="http://schemas.openxmlformats.org/officeDocument/2006/relationships/image" Target="../media/image4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Relationship Id="rId4" Type="http://schemas.openxmlformats.org/officeDocument/2006/relationships/image" Target="../media/image4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Relationship Id="rId4" Type="http://schemas.openxmlformats.org/officeDocument/2006/relationships/image" Target="../media/image4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Relationship Id="rId4" Type="http://schemas.openxmlformats.org/officeDocument/2006/relationships/image" Target="../media/image44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Relationship Id="rId4" Type="http://schemas.openxmlformats.org/officeDocument/2006/relationships/image" Target="../media/image4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png"/><Relationship Id="rId4" Type="http://schemas.openxmlformats.org/officeDocument/2006/relationships/image" Target="../media/image4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Relationship Id="rId4" Type="http://schemas.openxmlformats.org/officeDocument/2006/relationships/image" Target="../media/image5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png"/><Relationship Id="rId4" Type="http://schemas.openxmlformats.org/officeDocument/2006/relationships/image" Target="../media/image5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2.png"/><Relationship Id="rId4" Type="http://schemas.openxmlformats.org/officeDocument/2006/relationships/hyperlink" Target="https://r5k2bjyu3ifv4pjq.anvil.app/XKUAM3ISLMXCCQFIQ2SYDTDY" TargetMode="External"/><Relationship Id="rId5" Type="http://schemas.openxmlformats.org/officeDocument/2006/relationships/image" Target="../media/image5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1.png"/><Relationship Id="rId4" Type="http://schemas.openxmlformats.org/officeDocument/2006/relationships/hyperlink" Target="https://year9.io/apps/textboxv" TargetMode="External"/><Relationship Id="rId11" Type="http://schemas.openxmlformats.org/officeDocument/2006/relationships/image" Target="../media/image56.png"/><Relationship Id="rId10" Type="http://schemas.openxmlformats.org/officeDocument/2006/relationships/image" Target="../media/image57.png"/><Relationship Id="rId12" Type="http://schemas.openxmlformats.org/officeDocument/2006/relationships/hyperlink" Target="https://year9.io/apps/checkboxv" TargetMode="External"/><Relationship Id="rId9" Type="http://schemas.openxmlformats.org/officeDocument/2006/relationships/image" Target="../media/image54.png"/><Relationship Id="rId5" Type="http://schemas.openxmlformats.org/officeDocument/2006/relationships/hyperlink" Target="https://year9.io/apps/dropdownv" TargetMode="External"/><Relationship Id="rId6" Type="http://schemas.openxmlformats.org/officeDocument/2006/relationships/hyperlink" Target="https://year9.io/apps/dropdownv2" TargetMode="External"/><Relationship Id="rId7" Type="http://schemas.openxmlformats.org/officeDocument/2006/relationships/hyperlink" Target="https://year9.io/apps/buttonv" TargetMode="External"/><Relationship Id="rId8" Type="http://schemas.openxmlformats.org/officeDocument/2006/relationships/image" Target="../media/image5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1.png"/><Relationship Id="rId4" Type="http://schemas.openxmlformats.org/officeDocument/2006/relationships/hyperlink" Target="https://year9.io/web-apps/2w2" TargetMode="External"/><Relationship Id="rId5" Type="http://schemas.openxmlformats.org/officeDocument/2006/relationships/hyperlink" Target="https://year9.io/web-apps/2w2" TargetMode="External"/><Relationship Id="rId6" Type="http://schemas.openxmlformats.org/officeDocument/2006/relationships/image" Target="../media/image5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8.png"/><Relationship Id="rId4" Type="http://schemas.openxmlformats.org/officeDocument/2006/relationships/image" Target="../media/image2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1.png"/><Relationship Id="rId4" Type="http://schemas.openxmlformats.org/officeDocument/2006/relationships/hyperlink" Target="https://year9.io/web-apps/project1R" TargetMode="External"/><Relationship Id="rId5" Type="http://schemas.openxmlformats.org/officeDocument/2006/relationships/hyperlink" Target="https://year9.io/web-apps/project1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1.png"/><Relationship Id="rId4" Type="http://schemas.openxmlformats.org/officeDocument/2006/relationships/hyperlink" Target="https://year9.io/web-apps/2w3" TargetMode="External"/><Relationship Id="rId5" Type="http://schemas.openxmlformats.org/officeDocument/2006/relationships/image" Target="../media/image6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Relationship Id="rId3" Type="http://schemas.openxmlformats.org/officeDocument/2006/relationships/hyperlink" Target="https://www.domain.com.au/news/how-a-name-for-your-property-adds-value-20140605-zrxfm/" TargetMode="External"/><Relationship Id="rId4" Type="http://schemas.openxmlformats.org/officeDocument/2006/relationships/hyperlink" Target="https://www.domain.com.au/news/afr-rich-list-2020-property-tycoons-harry-triguboff-frank-lowy-among-australias-richest-people-1000463/" TargetMode="External"/><Relationship Id="rId11" Type="http://schemas.openxmlformats.org/officeDocument/2006/relationships/hyperlink" Target="https://pixabay.com/photos/rustic-cabin-mountains-landscape-945421/" TargetMode="External"/><Relationship Id="rId10" Type="http://schemas.openxmlformats.org/officeDocument/2006/relationships/hyperlink" Target="https://pixabay.com/photos/fishing-huts-beach-huts-nature-1209024/" TargetMode="External"/><Relationship Id="rId9" Type="http://schemas.openxmlformats.org/officeDocument/2006/relationships/hyperlink" Target="https://www.domain.com.au/news/point-piper-mansion-altona-sold-for-more-than-60-million-to-billionaire-family-from-china-20161119-gssy1n/" TargetMode="External"/><Relationship Id="rId5" Type="http://schemas.openxmlformats.org/officeDocument/2006/relationships/hyperlink" Target="https://www.theurbandeveloper.com/articles/australias-10-best-mansions" TargetMode="External"/><Relationship Id="rId6" Type="http://schemas.openxmlformats.org/officeDocument/2006/relationships/hyperlink" Target="http://www.ceramicnameplates.com.au/variousnames" TargetMode="External"/><Relationship Id="rId7" Type="http://schemas.openxmlformats.org/officeDocument/2006/relationships/hyperlink" Target="https://www.domain.com.au/news/james-packer-sells-sydney-mansion-la-mer-for-70-million-breaking-australian-record-20150806-gisla1/" TargetMode="External"/><Relationship Id="rId8" Type="http://schemas.openxmlformats.org/officeDocument/2006/relationships/hyperlink" Target="https://www.domain.com.au/news/singaporean-tycoon-ck-ow-sells-vaucluse-trophy-home-for-close-to-67-million-20171217-h05z8t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2A4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Lesson</a:t>
            </a:r>
            <a:r>
              <a:rPr lang="en-GB"/>
              <a:t> 2</a:t>
            </a: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06" name="Google Shape;106;p25"/>
          <p:cNvSpPr txBox="1"/>
          <p:nvPr>
            <p:ph idx="1" type="subTitle"/>
          </p:nvPr>
        </p:nvSpPr>
        <p:spPr>
          <a:xfrm>
            <a:off x="579000" y="1621225"/>
            <a:ext cx="4797000" cy="12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Anvil Basics</a:t>
            </a:r>
            <a:endParaRPr>
              <a:solidFill>
                <a:srgbClr val="30DDAE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07" name="Google Shape;1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0948" y="2687475"/>
            <a:ext cx="1410325" cy="14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 txBox="1"/>
          <p:nvPr>
            <p:ph idx="4294967295" type="body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solidFill>
                  <a:srgbClr val="CCCCCC"/>
                </a:solidFill>
              </a:rPr>
              <a:t>csinschools.com</a:t>
            </a:r>
            <a:endParaRPr sz="1400"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output window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311700" y="1152475"/>
            <a:ext cx="8520600" cy="13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The </a:t>
            </a:r>
            <a:r>
              <a:rPr b="1" lang="en-GB">
                <a:solidFill>
                  <a:srgbClr val="980000"/>
                </a:solidFill>
              </a:rPr>
              <a:t>output window</a:t>
            </a:r>
            <a:r>
              <a:rPr lang="en-GB"/>
              <a:t> should only be used by the programmer for debugging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If you wish to add text to the webpage, use a </a:t>
            </a:r>
            <a:r>
              <a:rPr lang="en-GB"/>
              <a:t>label</a:t>
            </a:r>
            <a:r>
              <a:rPr lang="en-GB"/>
              <a:t> component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The user can’t even see the </a:t>
            </a:r>
            <a:r>
              <a:rPr lang="en-GB"/>
              <a:t>output</a:t>
            </a:r>
            <a:r>
              <a:rPr lang="en-GB"/>
              <a:t> window once you publish your app</a:t>
            </a:r>
            <a:endParaRPr sz="1600"/>
          </a:p>
        </p:txBody>
      </p:sp>
      <p:sp>
        <p:nvSpPr>
          <p:cNvPr id="206" name="Google Shape;206;p3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07" name="Google Shape;207;p3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08" name="Google Shape;208;p3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09" name="Google Shape;209;p3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0" name="Google Shape;21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6863" y="2613100"/>
            <a:ext cx="2315825" cy="231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Variables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16" name="Google Shape;216;p35"/>
          <p:cNvSpPr txBox="1"/>
          <p:nvPr>
            <p:ph idx="1" type="body"/>
          </p:nvPr>
        </p:nvSpPr>
        <p:spPr>
          <a:xfrm>
            <a:off x="311700" y="1152475"/>
            <a:ext cx="8520600" cy="22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Allow you store data of different types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Have a name which allows you to access it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You can think of a variable as a backpack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Below, the age “13” is stored in our backpack called “age”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17" name="Google Shape;217;p3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18" name="Google Shape;218;p3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19" name="Google Shape;219;p3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20" name="Google Shape;220;p3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1" name="Google Shape;22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6663" y="3530550"/>
            <a:ext cx="1024325" cy="11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5"/>
          <p:cNvSpPr txBox="1"/>
          <p:nvPr/>
        </p:nvSpPr>
        <p:spPr>
          <a:xfrm>
            <a:off x="2927051" y="3692829"/>
            <a:ext cx="854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age</a:t>
            </a:r>
            <a:endParaRPr sz="1600"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3" name="Google Shape;22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2625" y="3554856"/>
            <a:ext cx="1024325" cy="10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5"/>
          <p:cNvSpPr/>
          <p:nvPr/>
        </p:nvSpPr>
        <p:spPr>
          <a:xfrm>
            <a:off x="5277920" y="3504234"/>
            <a:ext cx="711600" cy="2841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13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5" name="Google Shape;225;p35"/>
          <p:cNvCxnSpPr/>
          <p:nvPr/>
        </p:nvCxnSpPr>
        <p:spPr>
          <a:xfrm>
            <a:off x="4174850" y="4087850"/>
            <a:ext cx="8439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Assignment Operator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31" name="Google Shape;231;p36"/>
          <p:cNvSpPr txBox="1"/>
          <p:nvPr>
            <p:ph idx="1" type="body"/>
          </p:nvPr>
        </p:nvSpPr>
        <p:spPr>
          <a:xfrm>
            <a:off x="311700" y="1152475"/>
            <a:ext cx="8520600" cy="25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age =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“13”</a:t>
            </a:r>
            <a:endParaRPr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 Python, “=” is an assignment operator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 this example, </a:t>
            </a: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“13”</a:t>
            </a:r>
            <a:r>
              <a:rPr lang="en-GB"/>
              <a:t> is </a:t>
            </a:r>
            <a:r>
              <a:rPr b="1" lang="en-GB"/>
              <a:t>assigned</a:t>
            </a:r>
            <a:r>
              <a:rPr lang="en-GB"/>
              <a:t> to the variable </a:t>
            </a: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age</a:t>
            </a:r>
            <a:endParaRPr>
              <a:solidFill>
                <a:srgbClr val="98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This is different from mathematics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It means take the value on the right hand side and store it in the variable on the left hand side.</a:t>
            </a:r>
            <a:endParaRPr sz="1600"/>
          </a:p>
        </p:txBody>
      </p:sp>
      <p:sp>
        <p:nvSpPr>
          <p:cNvPr id="232" name="Google Shape;232;p3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33" name="Google Shape;233;p3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34" name="Google Shape;234;p3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35" name="Google Shape;235;p3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6" name="Google Shape;23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4450" y="3972350"/>
            <a:ext cx="1024325" cy="11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6"/>
          <p:cNvSpPr txBox="1"/>
          <p:nvPr/>
        </p:nvSpPr>
        <p:spPr>
          <a:xfrm>
            <a:off x="2942741" y="4134629"/>
            <a:ext cx="854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age</a:t>
            </a:r>
            <a:endParaRPr sz="1600"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8" name="Google Shape;238;p36"/>
          <p:cNvSpPr/>
          <p:nvPr/>
        </p:nvSpPr>
        <p:spPr>
          <a:xfrm>
            <a:off x="5212408" y="4244134"/>
            <a:ext cx="711600" cy="284100"/>
          </a:xfrm>
          <a:prstGeom prst="rect">
            <a:avLst/>
          </a:prstGeom>
          <a:solidFill>
            <a:srgbClr val="F3F3F3"/>
          </a:solidFill>
          <a:ln cap="flat" cmpd="sng" w="28575">
            <a:solidFill>
              <a:srgbClr val="30DD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13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6"/>
          <p:cNvSpPr/>
          <p:nvPr/>
        </p:nvSpPr>
        <p:spPr>
          <a:xfrm flipH="1">
            <a:off x="3380675" y="3526700"/>
            <a:ext cx="2229900" cy="5727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6"/>
          <p:cNvSpPr txBox="1"/>
          <p:nvPr/>
        </p:nvSpPr>
        <p:spPr>
          <a:xfrm>
            <a:off x="4347388" y="4061625"/>
            <a:ext cx="506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Roboto Mono"/>
                <a:ea typeface="Roboto Mono"/>
                <a:cs typeface="Roboto Mono"/>
                <a:sym typeface="Roboto Mono"/>
              </a:rPr>
              <a:t>=</a:t>
            </a:r>
            <a:endParaRPr sz="29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Types: </a:t>
            </a:r>
            <a:r>
              <a:rPr lang="en-GB"/>
              <a:t>int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46" name="Google Shape;246;p3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47" name="Google Shape;247;p3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48" name="Google Shape;248;p3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49" name="Google Shape;249;p3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0" name="Google Shape;250;p37"/>
          <p:cNvSpPr txBox="1"/>
          <p:nvPr/>
        </p:nvSpPr>
        <p:spPr>
          <a:xfrm>
            <a:off x="311700" y="1388350"/>
            <a:ext cx="8118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 Python a whole number is represented by an </a:t>
            </a:r>
            <a:r>
              <a:rPr lang="en-GB" sz="21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data type.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Examples</a:t>
            </a:r>
            <a:endParaRPr b="1"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 Mono"/>
              <a:buChar char="●"/>
            </a:pP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age = </a:t>
            </a:r>
            <a:r>
              <a:rPr lang="en-GB" sz="21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18</a:t>
            </a:r>
            <a:endParaRPr sz="21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 Mono"/>
              <a:buChar char="●"/>
            </a:pP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score = </a:t>
            </a:r>
            <a:r>
              <a:rPr lang="en-GB" sz="21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endParaRPr sz="21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1" name="Google Shape;251;p37"/>
          <p:cNvGrpSpPr/>
          <p:nvPr/>
        </p:nvGrpSpPr>
        <p:grpSpPr>
          <a:xfrm>
            <a:off x="4967400" y="2325816"/>
            <a:ext cx="3462300" cy="1394693"/>
            <a:chOff x="4572000" y="2508197"/>
            <a:chExt cx="3462300" cy="1459800"/>
          </a:xfrm>
        </p:grpSpPr>
        <p:sp>
          <p:nvSpPr>
            <p:cNvPr id="252" name="Google Shape;252;p37"/>
            <p:cNvSpPr/>
            <p:nvPr/>
          </p:nvSpPr>
          <p:spPr>
            <a:xfrm>
              <a:off x="4572000" y="2508197"/>
              <a:ext cx="3462300" cy="1459800"/>
            </a:xfrm>
            <a:prstGeom prst="roundRect">
              <a:avLst>
                <a:gd fmla="val 16667" name="adj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53" name="Google Shape;253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49325" y="2667722"/>
              <a:ext cx="699000" cy="698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37"/>
            <p:cNvSpPr txBox="1"/>
            <p:nvPr/>
          </p:nvSpPr>
          <p:spPr>
            <a:xfrm>
              <a:off x="5392250" y="2645241"/>
              <a:ext cx="2492100" cy="101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98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int</a:t>
              </a:r>
              <a:r>
                <a:rPr lang="en-GB" sz="1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stands for </a:t>
              </a:r>
              <a:r>
                <a:rPr b="1"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integer,</a:t>
              </a:r>
              <a:r>
                <a:rPr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 meaning a </a:t>
              </a:r>
              <a:r>
                <a:rPr b="1"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whole number.</a:t>
              </a:r>
              <a:endParaRPr b="1" sz="17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Types: </a:t>
            </a:r>
            <a:r>
              <a:rPr lang="en-GB"/>
              <a:t>float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60" name="Google Shape;260;p3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61" name="Google Shape;261;p3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62" name="Google Shape;262;p3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63" name="Google Shape;263;p3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Google Shape;264;p38"/>
          <p:cNvSpPr txBox="1"/>
          <p:nvPr/>
        </p:nvSpPr>
        <p:spPr>
          <a:xfrm>
            <a:off x="311700" y="1388350"/>
            <a:ext cx="8118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Python has the </a:t>
            </a:r>
            <a:r>
              <a:rPr lang="en-GB" sz="21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float</a:t>
            </a:r>
            <a:r>
              <a:rPr b="1"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data type to store numbers with decimals.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Examples</a:t>
            </a:r>
            <a:endParaRPr b="1"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 Mono"/>
              <a:buChar char="●"/>
            </a:pP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price </a:t>
            </a: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 </a:t>
            </a:r>
            <a:r>
              <a:rPr lang="en-GB" sz="21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13.99</a:t>
            </a:r>
            <a:endParaRPr sz="21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 Mono"/>
              <a:buChar char="●"/>
            </a:pP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average = </a:t>
            </a:r>
            <a:r>
              <a:rPr lang="en-GB" sz="21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/ </a:t>
            </a:r>
            <a:r>
              <a:rPr lang="en-GB" sz="21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21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5" name="Google Shape;265;p38"/>
          <p:cNvGrpSpPr/>
          <p:nvPr/>
        </p:nvGrpSpPr>
        <p:grpSpPr>
          <a:xfrm>
            <a:off x="4967400" y="2325816"/>
            <a:ext cx="3462300" cy="1394693"/>
            <a:chOff x="4572000" y="2508197"/>
            <a:chExt cx="3462300" cy="1459800"/>
          </a:xfrm>
        </p:grpSpPr>
        <p:sp>
          <p:nvSpPr>
            <p:cNvPr id="266" name="Google Shape;266;p38"/>
            <p:cNvSpPr/>
            <p:nvPr/>
          </p:nvSpPr>
          <p:spPr>
            <a:xfrm>
              <a:off x="4572000" y="2508197"/>
              <a:ext cx="3462300" cy="1459800"/>
            </a:xfrm>
            <a:prstGeom prst="roundRect">
              <a:avLst>
                <a:gd fmla="val 16667" name="adj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7" name="Google Shape;267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49325" y="2667722"/>
              <a:ext cx="699000" cy="698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38"/>
            <p:cNvSpPr txBox="1"/>
            <p:nvPr/>
          </p:nvSpPr>
          <p:spPr>
            <a:xfrm>
              <a:off x="5392250" y="2645241"/>
              <a:ext cx="2492100" cy="101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98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float</a:t>
              </a:r>
              <a:r>
                <a:rPr lang="en-GB" sz="1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refers to </a:t>
              </a:r>
              <a:r>
                <a:rPr b="1"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floating point</a:t>
              </a:r>
              <a:r>
                <a:rPr b="1"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,</a:t>
              </a:r>
              <a:r>
                <a:rPr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 which is similar to a </a:t>
              </a:r>
              <a:r>
                <a:rPr b="1"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decimal</a:t>
              </a:r>
              <a:r>
                <a:rPr b="1"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 number.</a:t>
              </a:r>
              <a:endParaRPr b="1" sz="17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Types: </a:t>
            </a:r>
            <a:r>
              <a:rPr lang="en-GB"/>
              <a:t>str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74" name="Google Shape;274;p3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75" name="Google Shape;275;p3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76" name="Google Shape;276;p3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77" name="Google Shape;277;p3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p39"/>
          <p:cNvSpPr txBox="1"/>
          <p:nvPr/>
        </p:nvSpPr>
        <p:spPr>
          <a:xfrm>
            <a:off x="311700" y="1388350"/>
            <a:ext cx="8118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Python uses the </a:t>
            </a:r>
            <a:r>
              <a:rPr lang="en-GB" sz="21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b="1"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data type to store one or more characters.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Examples</a:t>
            </a:r>
            <a:endParaRPr b="1"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 Mono"/>
              <a:buChar char="●"/>
            </a:pP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name </a:t>
            </a: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 </a:t>
            </a:r>
            <a:r>
              <a:rPr lang="en-GB" sz="21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“Melanie”</a:t>
            </a:r>
            <a:endParaRPr sz="21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 Mono"/>
              <a:buChar char="●"/>
            </a:pP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fave_team = </a:t>
            </a:r>
            <a:r>
              <a:rPr lang="en-GB" sz="21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“Geelong”</a:t>
            </a:r>
            <a:endParaRPr sz="21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9" name="Google Shape;279;p39"/>
          <p:cNvGrpSpPr/>
          <p:nvPr/>
        </p:nvGrpSpPr>
        <p:grpSpPr>
          <a:xfrm>
            <a:off x="4967400" y="2325816"/>
            <a:ext cx="3462300" cy="1394693"/>
            <a:chOff x="4572000" y="2508197"/>
            <a:chExt cx="3462300" cy="1459800"/>
          </a:xfrm>
        </p:grpSpPr>
        <p:sp>
          <p:nvSpPr>
            <p:cNvPr id="280" name="Google Shape;280;p39"/>
            <p:cNvSpPr/>
            <p:nvPr/>
          </p:nvSpPr>
          <p:spPr>
            <a:xfrm>
              <a:off x="4572000" y="2508197"/>
              <a:ext cx="3462300" cy="1459800"/>
            </a:xfrm>
            <a:prstGeom prst="roundRect">
              <a:avLst>
                <a:gd fmla="val 16667" name="adj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1" name="Google Shape;281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49325" y="2667722"/>
              <a:ext cx="699000" cy="698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39"/>
            <p:cNvSpPr txBox="1"/>
            <p:nvPr/>
          </p:nvSpPr>
          <p:spPr>
            <a:xfrm>
              <a:off x="5392250" y="2645241"/>
              <a:ext cx="2492100" cy="128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98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str</a:t>
              </a:r>
              <a:r>
                <a:rPr lang="en-GB" sz="1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means</a:t>
              </a:r>
              <a:r>
                <a:rPr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string</a:t>
              </a:r>
              <a:r>
                <a:rPr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. This is a set of </a:t>
              </a:r>
              <a:r>
                <a:rPr b="1"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characters</a:t>
              </a:r>
              <a:r>
                <a:rPr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, including letters, numbers and symbols.</a:t>
              </a:r>
              <a:r>
                <a:rPr b="1"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b="1" sz="17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Types: </a:t>
            </a:r>
            <a:r>
              <a:rPr lang="en-GB"/>
              <a:t>boolean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88" name="Google Shape;288;p4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89" name="Google Shape;289;p4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90" name="Google Shape;290;p4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91" name="Google Shape;291;p4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2" name="Google Shape;292;p40"/>
          <p:cNvSpPr txBox="1"/>
          <p:nvPr/>
        </p:nvSpPr>
        <p:spPr>
          <a:xfrm>
            <a:off x="311700" y="1388350"/>
            <a:ext cx="8118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Python uses the </a:t>
            </a:r>
            <a:r>
              <a:rPr lang="en-GB" sz="21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bool</a:t>
            </a:r>
            <a:r>
              <a:rPr b="1"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data type to hold a value of </a:t>
            </a:r>
            <a:r>
              <a:rPr lang="en-GB" sz="21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b="1"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or </a:t>
            </a:r>
            <a:r>
              <a:rPr lang="en-GB" sz="21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1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Examples</a:t>
            </a:r>
            <a:endParaRPr b="1"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●"/>
            </a:pP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game_over </a:t>
            </a: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 </a:t>
            </a:r>
            <a:r>
              <a:rPr b="1" lang="en-GB" sz="21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endParaRPr b="1" sz="21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●"/>
            </a:pP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boring = </a:t>
            </a:r>
            <a:r>
              <a:rPr b="1" lang="en-GB" sz="21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endParaRPr b="1" sz="21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93" name="Google Shape;293;p40"/>
          <p:cNvGrpSpPr/>
          <p:nvPr/>
        </p:nvGrpSpPr>
        <p:grpSpPr>
          <a:xfrm>
            <a:off x="4967400" y="2325816"/>
            <a:ext cx="3462300" cy="1394693"/>
            <a:chOff x="4572000" y="2508197"/>
            <a:chExt cx="3462300" cy="1459800"/>
          </a:xfrm>
        </p:grpSpPr>
        <p:sp>
          <p:nvSpPr>
            <p:cNvPr id="294" name="Google Shape;294;p40"/>
            <p:cNvSpPr/>
            <p:nvPr/>
          </p:nvSpPr>
          <p:spPr>
            <a:xfrm>
              <a:off x="4572000" y="2508197"/>
              <a:ext cx="3462300" cy="1459800"/>
            </a:xfrm>
            <a:prstGeom prst="roundRect">
              <a:avLst>
                <a:gd fmla="val 16667" name="adj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5" name="Google Shape;295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49325" y="2667722"/>
              <a:ext cx="699000" cy="698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40"/>
            <p:cNvSpPr txBox="1"/>
            <p:nvPr/>
          </p:nvSpPr>
          <p:spPr>
            <a:xfrm>
              <a:off x="5392250" y="2645241"/>
              <a:ext cx="2492100" cy="101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98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bool</a:t>
              </a:r>
              <a:r>
                <a:rPr lang="en-GB" sz="1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means </a:t>
              </a:r>
              <a:r>
                <a:rPr b="1"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Boolean</a:t>
              </a:r>
              <a:r>
                <a:rPr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, which can be </a:t>
              </a:r>
              <a:r>
                <a:rPr lang="en-GB" sz="1700">
                  <a:solidFill>
                    <a:srgbClr val="98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True</a:t>
              </a:r>
              <a:r>
                <a:rPr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 or </a:t>
              </a:r>
              <a:r>
                <a:rPr lang="en-GB" sz="1700">
                  <a:solidFill>
                    <a:srgbClr val="98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False</a:t>
              </a:r>
              <a:r>
                <a:rPr lang="en-GB" sz="17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b="1" sz="17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Data Type of the Following Variables?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303" name="Google Shape;303;p4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04" name="Google Shape;304;p4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05" name="Google Shape;305;p4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6" name="Google Shape;306;p41"/>
          <p:cNvSpPr txBox="1"/>
          <p:nvPr/>
        </p:nvSpPr>
        <p:spPr>
          <a:xfrm>
            <a:off x="311700" y="1388350"/>
            <a:ext cx="81180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age = </a:t>
            </a:r>
            <a:r>
              <a:rPr lang="en-GB" sz="21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13</a:t>
            </a:r>
            <a:endParaRPr sz="21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price = </a:t>
            </a:r>
            <a:r>
              <a:rPr lang="en-GB" sz="21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15.29</a:t>
            </a:r>
            <a:endParaRPr sz="21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school = </a:t>
            </a:r>
            <a:r>
              <a:rPr lang="en-GB" sz="21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“Alfred Deakin HS”</a:t>
            </a:r>
            <a:endParaRPr sz="21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favourite_number = </a:t>
            </a:r>
            <a:r>
              <a:rPr lang="en-GB" sz="21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“13”</a:t>
            </a:r>
            <a:endParaRPr sz="21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amazing = </a:t>
            </a:r>
            <a:r>
              <a:rPr b="1" lang="en-GB" sz="21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endParaRPr b="1" sz="21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Data Type of the Following Variables?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12" name="Google Shape;312;p42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313" name="Google Shape;313;p4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14" name="Google Shape;314;p4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15" name="Google Shape;315;p4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6" name="Google Shape;316;p42"/>
          <p:cNvSpPr txBox="1"/>
          <p:nvPr/>
        </p:nvSpPr>
        <p:spPr>
          <a:xfrm>
            <a:off x="311700" y="1388350"/>
            <a:ext cx="8118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age = </a:t>
            </a:r>
            <a:r>
              <a:rPr lang="en-GB" sz="21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13								</a:t>
            </a: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# int</a:t>
            </a:r>
            <a:endParaRPr sz="2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price = </a:t>
            </a:r>
            <a:r>
              <a:rPr lang="en-GB" sz="21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15.29						</a:t>
            </a: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# float</a:t>
            </a:r>
            <a:endParaRPr sz="21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school = </a:t>
            </a:r>
            <a:r>
              <a:rPr lang="en-GB" sz="21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“Alfred Deakin HS” 	</a:t>
            </a: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# str</a:t>
            </a:r>
            <a:endParaRPr sz="21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favourite_number = </a:t>
            </a:r>
            <a:r>
              <a:rPr lang="en-GB" sz="21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“13”		</a:t>
            </a: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# str</a:t>
            </a:r>
            <a:endParaRPr sz="21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endParaRPr sz="2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amazing = </a:t>
            </a:r>
            <a:r>
              <a:rPr b="1" lang="en-GB" sz="21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						</a:t>
            </a:r>
            <a:r>
              <a:rPr lang="en-GB" sz="2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# boolean</a:t>
            </a:r>
            <a:endParaRPr b="1" sz="21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Adding Integers Together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22" name="Google Shape;322;p43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323" name="Google Shape;323;p4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24" name="Google Shape;324;p4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25" name="Google Shape;325;p4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6" name="Google Shape;326;p43"/>
          <p:cNvSpPr txBox="1"/>
          <p:nvPr/>
        </p:nvSpPr>
        <p:spPr>
          <a:xfrm>
            <a:off x="311700" y="1388350"/>
            <a:ext cx="5871300" cy="3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899" lvl="0" marL="899999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899" lvl="0" marL="899999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y =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899" lvl="0" marL="899999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z = x + y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After these lines of code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z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stores the value 5.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variables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y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z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all have an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data type.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know we can add numbers, but did you know that you can ‘add’ strings?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7" name="Google Shape;32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1250" y="1510925"/>
            <a:ext cx="2121650" cy="2121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3"/>
          <p:cNvSpPr txBox="1"/>
          <p:nvPr/>
        </p:nvSpPr>
        <p:spPr>
          <a:xfrm>
            <a:off x="6715875" y="1998775"/>
            <a:ext cx="1679100" cy="75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Comfortaa"/>
                <a:ea typeface="Comfortaa"/>
                <a:cs typeface="Comfortaa"/>
                <a:sym typeface="Comfortaa"/>
              </a:rPr>
              <a:t>2+3=5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311700" y="1152475"/>
            <a:ext cx="62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Which of the following variables are written in snake case?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c</a:t>
            </a:r>
            <a:r>
              <a:rPr lang="en-GB" sz="1600"/>
              <a:t>ustomers_age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CarBrand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Fave_Colour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Persons_AGE_andgender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d</a:t>
            </a:r>
            <a:r>
              <a:rPr lang="en-GB" sz="1600"/>
              <a:t>og_breed</a:t>
            </a:r>
            <a:endParaRPr sz="1600"/>
          </a:p>
        </p:txBody>
      </p:sp>
      <p:sp>
        <p:nvSpPr>
          <p:cNvPr id="116" name="Google Shape;116;p2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17" name="Google Shape;1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2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21" name="Google Shape;121;p2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22" name="Google Shape;122;p26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Adding Strings Together - Concatenation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34" name="Google Shape;334;p4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335" name="Google Shape;335;p4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36" name="Google Shape;336;p4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37" name="Google Shape;337;p4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8" name="Google Shape;338;p44"/>
          <p:cNvSpPr txBox="1"/>
          <p:nvPr/>
        </p:nvSpPr>
        <p:spPr>
          <a:xfrm>
            <a:off x="311700" y="1388350"/>
            <a:ext cx="81180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899" lvl="0" marL="899999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name =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“Jeff”</a:t>
            </a:r>
            <a:endParaRPr sz="18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899" lvl="0" marL="899999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greeting =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“Hello ” 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+ name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Adding strings is also known as 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concatenation</a:t>
            </a:r>
            <a:endParaRPr b="1"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After these lines of code,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greeting</a:t>
            </a: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stores the value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“Hello Jeff”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variables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greeting</a:t>
            </a: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both have a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data type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Casting an Integer to a String</a:t>
            </a:r>
            <a:endParaRPr/>
          </a:p>
        </p:txBody>
      </p:sp>
      <p:sp>
        <p:nvSpPr>
          <p:cNvPr id="344" name="Google Shape;344;p4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45" name="Google Shape;345;p45"/>
          <p:cNvSpPr txBox="1"/>
          <p:nvPr/>
        </p:nvSpPr>
        <p:spPr>
          <a:xfrm>
            <a:off x="311700" y="1388350"/>
            <a:ext cx="8118000" cy="3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899" lvl="0" marL="899999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age =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18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899" lvl="0" marL="899999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name =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“Jeff”</a:t>
            </a:r>
            <a:endParaRPr sz="18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899" lvl="0" marL="899999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message = name +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 you are 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(age) +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 y.o.”</a:t>
            </a:r>
            <a:endParaRPr sz="15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You must cast an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to a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data type in order to concatenate it with another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variable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You use the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function for this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After these lines of code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message</a:t>
            </a: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stores the value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“Jeff you are 18 years old”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variables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message</a:t>
            </a: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both have a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data type, whereas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age</a:t>
            </a: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is an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</a:t>
            </a:r>
            <a:r>
              <a:rPr lang="en-GB"/>
              <a:t> </a:t>
            </a:r>
            <a:r>
              <a:rPr lang="en-GB"/>
              <a:t>create</a:t>
            </a:r>
            <a:r>
              <a:rPr lang="en-GB"/>
              <a:t> this program in Anvil...</a:t>
            </a:r>
            <a:endParaRPr/>
          </a:p>
        </p:txBody>
      </p:sp>
      <p:sp>
        <p:nvSpPr>
          <p:cNvPr id="351" name="Google Shape;351;p46"/>
          <p:cNvSpPr txBox="1"/>
          <p:nvPr/>
        </p:nvSpPr>
        <p:spPr>
          <a:xfrm>
            <a:off x="311700" y="1309650"/>
            <a:ext cx="868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In the example on the previous slide, we can design a form to display that information as follows: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2" name="Google Shape;35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62250"/>
            <a:ext cx="8839202" cy="248630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8275" y="2569913"/>
            <a:ext cx="4202038" cy="1771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8" name="Google Shape;358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create in Anvil: setting up the form</a:t>
            </a:r>
            <a:endParaRPr/>
          </a:p>
        </p:txBody>
      </p:sp>
      <p:grpSp>
        <p:nvGrpSpPr>
          <p:cNvPr id="359" name="Google Shape;359;p47"/>
          <p:cNvGrpSpPr/>
          <p:nvPr/>
        </p:nvGrpSpPr>
        <p:grpSpPr>
          <a:xfrm>
            <a:off x="478500" y="1204900"/>
            <a:ext cx="8187000" cy="400200"/>
            <a:chOff x="311700" y="1309650"/>
            <a:chExt cx="8187000" cy="400200"/>
          </a:xfrm>
        </p:grpSpPr>
        <p:sp>
          <p:nvSpPr>
            <p:cNvPr id="360" name="Google Shape;360;p47"/>
            <p:cNvSpPr txBox="1"/>
            <p:nvPr/>
          </p:nvSpPr>
          <p:spPr>
            <a:xfrm>
              <a:off x="311700" y="1309650"/>
              <a:ext cx="8187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"/>
                  <a:ea typeface="Roboto"/>
                  <a:cs typeface="Roboto"/>
                  <a:sym typeface="Roboto"/>
                </a:rPr>
                <a:t>In                       mode, we can add all the following elements to our form: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61" name="Google Shape;361;p47"/>
            <p:cNvPicPr preferRelativeResize="0"/>
            <p:nvPr/>
          </p:nvPicPr>
          <p:blipFill rotWithShape="1">
            <a:blip r:embed="rId4">
              <a:alphaModFix/>
            </a:blip>
            <a:srcRect b="15696" l="0" r="0" t="20548"/>
            <a:stretch/>
          </p:blipFill>
          <p:spPr>
            <a:xfrm>
              <a:off x="620385" y="1346345"/>
              <a:ext cx="853200" cy="2901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62" name="Google Shape;362;p47"/>
          <p:cNvGrpSpPr/>
          <p:nvPr/>
        </p:nvGrpSpPr>
        <p:grpSpPr>
          <a:xfrm>
            <a:off x="536444" y="3319550"/>
            <a:ext cx="1738050" cy="271800"/>
            <a:chOff x="210300" y="3191800"/>
            <a:chExt cx="1738050" cy="271800"/>
          </a:xfrm>
        </p:grpSpPr>
        <p:pic>
          <p:nvPicPr>
            <p:cNvPr id="363" name="Google Shape;363;p47"/>
            <p:cNvPicPr preferRelativeResize="0"/>
            <p:nvPr/>
          </p:nvPicPr>
          <p:blipFill rotWithShape="1">
            <a:blip r:embed="rId5">
              <a:alphaModFix/>
            </a:blip>
            <a:srcRect b="14081" l="0" r="0" t="0"/>
            <a:stretch/>
          </p:blipFill>
          <p:spPr>
            <a:xfrm>
              <a:off x="231150" y="3219925"/>
              <a:ext cx="1717200" cy="215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p47"/>
            <p:cNvSpPr/>
            <p:nvPr/>
          </p:nvSpPr>
          <p:spPr>
            <a:xfrm>
              <a:off x="210300" y="3191800"/>
              <a:ext cx="1737900" cy="2718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" name="Google Shape;365;p47"/>
          <p:cNvGrpSpPr/>
          <p:nvPr/>
        </p:nvGrpSpPr>
        <p:grpSpPr>
          <a:xfrm>
            <a:off x="536444" y="4064662"/>
            <a:ext cx="1738050" cy="271800"/>
            <a:chOff x="210300" y="4013112"/>
            <a:chExt cx="1738050" cy="271800"/>
          </a:xfrm>
        </p:grpSpPr>
        <p:pic>
          <p:nvPicPr>
            <p:cNvPr id="366" name="Google Shape;366;p4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31150" y="4024850"/>
              <a:ext cx="1717200" cy="222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7" name="Google Shape;367;p47"/>
            <p:cNvSpPr/>
            <p:nvPr/>
          </p:nvSpPr>
          <p:spPr>
            <a:xfrm>
              <a:off x="210300" y="4013112"/>
              <a:ext cx="1737900" cy="2718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8" name="Google Shape;368;p47"/>
          <p:cNvSpPr txBox="1"/>
          <p:nvPr/>
        </p:nvSpPr>
        <p:spPr>
          <a:xfrm>
            <a:off x="478500" y="1728100"/>
            <a:ext cx="76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All the element			   </a:t>
            </a:r>
            <a:r>
              <a:rPr b="1" lang="en-GB">
                <a:latin typeface="Roboto"/>
                <a:ea typeface="Roboto"/>
                <a:cs typeface="Roboto"/>
                <a:sym typeface="Roboto"/>
              </a:rPr>
              <a:t>names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  are indicated by the yellow borders below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47"/>
          <p:cNvSpPr/>
          <p:nvPr/>
        </p:nvSpPr>
        <p:spPr>
          <a:xfrm>
            <a:off x="6057750" y="3342329"/>
            <a:ext cx="665200" cy="152500"/>
          </a:xfrm>
          <a:custGeom>
            <a:rect b="b" l="l" r="r" t="t"/>
            <a:pathLst>
              <a:path extrusionOk="0" h="6100" w="26608">
                <a:moveTo>
                  <a:pt x="26608" y="2353"/>
                </a:moveTo>
                <a:cubicBezTo>
                  <a:pt x="19444" y="-3023"/>
                  <a:pt x="8011" y="2094"/>
                  <a:pt x="0" y="6100"/>
                </a:cubicBezTo>
              </a:path>
            </a:pathLst>
          </a:cu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sp>
        <p:nvSpPr>
          <p:cNvPr id="370" name="Google Shape;370;p47"/>
          <p:cNvSpPr/>
          <p:nvPr/>
        </p:nvSpPr>
        <p:spPr>
          <a:xfrm>
            <a:off x="5739225" y="4263081"/>
            <a:ext cx="1227300" cy="264675"/>
          </a:xfrm>
          <a:custGeom>
            <a:rect b="b" l="l" r="r" t="t"/>
            <a:pathLst>
              <a:path extrusionOk="0" h="10587" w="49092">
                <a:moveTo>
                  <a:pt x="49092" y="4872"/>
                </a:moveTo>
                <a:cubicBezTo>
                  <a:pt x="37597" y="13491"/>
                  <a:pt x="18314" y="11517"/>
                  <a:pt x="5996" y="4122"/>
                </a:cubicBezTo>
                <a:cubicBezTo>
                  <a:pt x="3917" y="2874"/>
                  <a:pt x="1084" y="2170"/>
                  <a:pt x="0" y="0"/>
                </a:cubicBezTo>
              </a:path>
            </a:pathLst>
          </a:cu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pic>
        <p:nvPicPr>
          <p:cNvPr id="371" name="Google Shape;371;p47"/>
          <p:cNvPicPr preferRelativeResize="0"/>
          <p:nvPr/>
        </p:nvPicPr>
        <p:blipFill rotWithShape="1">
          <a:blip r:embed="rId7">
            <a:alphaModFix/>
          </a:blip>
          <a:srcRect b="12850" l="1393" r="70798" t="17463"/>
          <a:stretch/>
        </p:blipFill>
        <p:spPr>
          <a:xfrm>
            <a:off x="1813665" y="1802031"/>
            <a:ext cx="1137234" cy="27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72" name="Google Shape;372;p47"/>
          <p:cNvSpPr/>
          <p:nvPr/>
        </p:nvSpPr>
        <p:spPr>
          <a:xfrm>
            <a:off x="5161275" y="3805475"/>
            <a:ext cx="1599130" cy="110950"/>
          </a:xfrm>
          <a:custGeom>
            <a:rect b="b" l="l" r="r" t="t"/>
            <a:pathLst>
              <a:path extrusionOk="0" h="4438" w="35227">
                <a:moveTo>
                  <a:pt x="35227" y="4438"/>
                </a:moveTo>
                <a:cubicBezTo>
                  <a:pt x="23452" y="4438"/>
                  <a:pt x="10529" y="-3456"/>
                  <a:pt x="0" y="1815"/>
                </a:cubicBezTo>
              </a:path>
            </a:pathLst>
          </a:cu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grpSp>
        <p:nvGrpSpPr>
          <p:cNvPr id="373" name="Google Shape;373;p47"/>
          <p:cNvGrpSpPr/>
          <p:nvPr/>
        </p:nvGrpSpPr>
        <p:grpSpPr>
          <a:xfrm>
            <a:off x="6726188" y="3739650"/>
            <a:ext cx="1881143" cy="271800"/>
            <a:chOff x="6960307" y="3583775"/>
            <a:chExt cx="1881143" cy="271800"/>
          </a:xfrm>
        </p:grpSpPr>
        <p:pic>
          <p:nvPicPr>
            <p:cNvPr id="374" name="Google Shape;374;p4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960307" y="3628738"/>
              <a:ext cx="1872000" cy="202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" name="Google Shape;375;p47"/>
            <p:cNvSpPr/>
            <p:nvPr/>
          </p:nvSpPr>
          <p:spPr>
            <a:xfrm>
              <a:off x="6969450" y="3583775"/>
              <a:ext cx="1872000" cy="2718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" name="Google Shape;376;p47"/>
          <p:cNvGrpSpPr/>
          <p:nvPr/>
        </p:nvGrpSpPr>
        <p:grpSpPr>
          <a:xfrm>
            <a:off x="6725968" y="4111263"/>
            <a:ext cx="1881587" cy="271800"/>
            <a:chOff x="6950712" y="3983513"/>
            <a:chExt cx="1881587" cy="271800"/>
          </a:xfrm>
        </p:grpSpPr>
        <p:pic>
          <p:nvPicPr>
            <p:cNvPr id="377" name="Google Shape;377;p47"/>
            <p:cNvPicPr preferRelativeResize="0"/>
            <p:nvPr/>
          </p:nvPicPr>
          <p:blipFill rotWithShape="1">
            <a:blip r:embed="rId9">
              <a:alphaModFix/>
            </a:blip>
            <a:srcRect b="0" l="0" r="0" t="12648"/>
            <a:stretch/>
          </p:blipFill>
          <p:spPr>
            <a:xfrm>
              <a:off x="6960300" y="4024193"/>
              <a:ext cx="1872000" cy="202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8" name="Google Shape;378;p47"/>
            <p:cNvSpPr/>
            <p:nvPr/>
          </p:nvSpPr>
          <p:spPr>
            <a:xfrm>
              <a:off x="6950712" y="3983513"/>
              <a:ext cx="1872000" cy="2718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9" name="Google Shape;379;p47"/>
          <p:cNvSpPr/>
          <p:nvPr/>
        </p:nvSpPr>
        <p:spPr>
          <a:xfrm>
            <a:off x="1429550" y="2566201"/>
            <a:ext cx="1227246" cy="400210"/>
          </a:xfrm>
          <a:custGeom>
            <a:rect b="b" l="l" r="r" t="t"/>
            <a:pathLst>
              <a:path extrusionOk="0" h="15409" w="46469">
                <a:moveTo>
                  <a:pt x="0" y="14660"/>
                </a:moveTo>
                <a:cubicBezTo>
                  <a:pt x="1723" y="4300"/>
                  <a:pt x="17808" y="-1642"/>
                  <a:pt x="28106" y="419"/>
                </a:cubicBezTo>
                <a:cubicBezTo>
                  <a:pt x="35854" y="1969"/>
                  <a:pt x="42932" y="8344"/>
                  <a:pt x="46469" y="15409"/>
                </a:cubicBezTo>
              </a:path>
            </a:pathLst>
          </a:cu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grpSp>
        <p:nvGrpSpPr>
          <p:cNvPr id="380" name="Google Shape;380;p47"/>
          <p:cNvGrpSpPr/>
          <p:nvPr/>
        </p:nvGrpSpPr>
        <p:grpSpPr>
          <a:xfrm>
            <a:off x="6717031" y="3262794"/>
            <a:ext cx="1737900" cy="271800"/>
            <a:chOff x="7179750" y="3202769"/>
            <a:chExt cx="1737900" cy="271800"/>
          </a:xfrm>
        </p:grpSpPr>
        <p:pic>
          <p:nvPicPr>
            <p:cNvPr id="381" name="Google Shape;381;p4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187400" y="3219919"/>
              <a:ext cx="1717200" cy="215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47"/>
            <p:cNvSpPr/>
            <p:nvPr/>
          </p:nvSpPr>
          <p:spPr>
            <a:xfrm>
              <a:off x="7179750" y="3202769"/>
              <a:ext cx="1737900" cy="2718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47"/>
          <p:cNvSpPr/>
          <p:nvPr/>
        </p:nvSpPr>
        <p:spPr>
          <a:xfrm>
            <a:off x="1851150" y="3560425"/>
            <a:ext cx="964975" cy="286200"/>
          </a:xfrm>
          <a:custGeom>
            <a:rect b="b" l="l" r="r" t="t"/>
            <a:pathLst>
              <a:path extrusionOk="0" h="11448" w="38599">
                <a:moveTo>
                  <a:pt x="0" y="749"/>
                </a:moveTo>
                <a:cubicBezTo>
                  <a:pt x="2888" y="9420"/>
                  <a:pt x="16521" y="12657"/>
                  <a:pt x="25483" y="10867"/>
                </a:cubicBezTo>
                <a:cubicBezTo>
                  <a:pt x="31051" y="9755"/>
                  <a:pt x="36063" y="5080"/>
                  <a:pt x="38599" y="0"/>
                </a:cubicBezTo>
              </a:path>
            </a:pathLst>
          </a:cu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sp>
        <p:nvSpPr>
          <p:cNvPr id="384" name="Google Shape;384;p47"/>
          <p:cNvSpPr/>
          <p:nvPr/>
        </p:nvSpPr>
        <p:spPr>
          <a:xfrm>
            <a:off x="1719975" y="4223949"/>
            <a:ext cx="964936" cy="385225"/>
          </a:xfrm>
          <a:custGeom>
            <a:rect b="b" l="l" r="r" t="t"/>
            <a:pathLst>
              <a:path extrusionOk="0" h="12720" w="41972">
                <a:moveTo>
                  <a:pt x="0" y="1874"/>
                </a:moveTo>
                <a:cubicBezTo>
                  <a:pt x="3599" y="6192"/>
                  <a:pt x="7926" y="11196"/>
                  <a:pt x="13491" y="11992"/>
                </a:cubicBezTo>
                <a:cubicBezTo>
                  <a:pt x="21786" y="13178"/>
                  <a:pt x="32301" y="13422"/>
                  <a:pt x="38225" y="7495"/>
                </a:cubicBezTo>
                <a:cubicBezTo>
                  <a:pt x="40200" y="5519"/>
                  <a:pt x="40726" y="2500"/>
                  <a:pt x="41972" y="0"/>
                </a:cubicBezTo>
              </a:path>
            </a:pathLst>
          </a:cu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grpSp>
        <p:nvGrpSpPr>
          <p:cNvPr id="385" name="Google Shape;385;p47"/>
          <p:cNvGrpSpPr/>
          <p:nvPr/>
        </p:nvGrpSpPr>
        <p:grpSpPr>
          <a:xfrm>
            <a:off x="536444" y="2935400"/>
            <a:ext cx="1738000" cy="271800"/>
            <a:chOff x="210300" y="2731450"/>
            <a:chExt cx="1738000" cy="271800"/>
          </a:xfrm>
        </p:grpSpPr>
        <p:pic>
          <p:nvPicPr>
            <p:cNvPr id="386" name="Google Shape;386;p4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31189" y="2757806"/>
              <a:ext cx="1717111" cy="217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7" name="Google Shape;387;p47"/>
            <p:cNvSpPr/>
            <p:nvPr/>
          </p:nvSpPr>
          <p:spPr>
            <a:xfrm>
              <a:off x="210300" y="2731450"/>
              <a:ext cx="1737900" cy="2718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8" name="Google Shape;388;p47"/>
          <p:cNvSpPr/>
          <p:nvPr/>
        </p:nvSpPr>
        <p:spPr>
          <a:xfrm>
            <a:off x="5832900" y="2632330"/>
            <a:ext cx="1321000" cy="375325"/>
          </a:xfrm>
          <a:custGeom>
            <a:rect b="b" l="l" r="r" t="t"/>
            <a:pathLst>
              <a:path extrusionOk="0" h="15013" w="52840">
                <a:moveTo>
                  <a:pt x="52840" y="8267"/>
                </a:moveTo>
                <a:cubicBezTo>
                  <a:pt x="41749" y="-5599"/>
                  <a:pt x="7941" y="-869"/>
                  <a:pt x="0" y="15013"/>
                </a:cubicBezTo>
              </a:path>
            </a:pathLst>
          </a:cu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grpSp>
        <p:nvGrpSpPr>
          <p:cNvPr id="389" name="Google Shape;389;p47"/>
          <p:cNvGrpSpPr/>
          <p:nvPr/>
        </p:nvGrpSpPr>
        <p:grpSpPr>
          <a:xfrm>
            <a:off x="6717037" y="2854581"/>
            <a:ext cx="1737900" cy="271800"/>
            <a:chOff x="7170381" y="2650631"/>
            <a:chExt cx="1737900" cy="271800"/>
          </a:xfrm>
        </p:grpSpPr>
        <p:pic>
          <p:nvPicPr>
            <p:cNvPr id="390" name="Google Shape;390;p47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187397" y="2694375"/>
              <a:ext cx="1717200" cy="197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1" name="Google Shape;391;p47"/>
            <p:cNvSpPr/>
            <p:nvPr/>
          </p:nvSpPr>
          <p:spPr>
            <a:xfrm>
              <a:off x="7170381" y="2650631"/>
              <a:ext cx="1737900" cy="2718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7025" y="1191638"/>
            <a:ext cx="4202038" cy="1771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97" name="Google Shape;39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7026" y="3136633"/>
            <a:ext cx="4202051" cy="191001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8" name="Google Shape;398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create in Anvil: Coding a button</a:t>
            </a:r>
            <a:endParaRPr/>
          </a:p>
        </p:txBody>
      </p:sp>
      <p:cxnSp>
        <p:nvCxnSpPr>
          <p:cNvPr id="399" name="Google Shape;399;p48"/>
          <p:cNvCxnSpPr>
            <a:stCxn id="400" idx="0"/>
          </p:cNvCxnSpPr>
          <p:nvPr/>
        </p:nvCxnSpPr>
        <p:spPr>
          <a:xfrm flipH="1" rot="10800000">
            <a:off x="1792043" y="2451937"/>
            <a:ext cx="3937800" cy="4866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01" name="Google Shape;401;p48"/>
          <p:cNvCxnSpPr>
            <a:stCxn id="400" idx="2"/>
          </p:cNvCxnSpPr>
          <p:nvPr/>
        </p:nvCxnSpPr>
        <p:spPr>
          <a:xfrm>
            <a:off x="1792043" y="3258312"/>
            <a:ext cx="2925000" cy="12990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402" name="Google Shape;402;p48"/>
          <p:cNvSpPr/>
          <p:nvPr/>
        </p:nvSpPr>
        <p:spPr>
          <a:xfrm>
            <a:off x="311689" y="2883461"/>
            <a:ext cx="2960700" cy="42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0" name="Google Shape;400;p48"/>
          <p:cNvPicPr preferRelativeResize="0"/>
          <p:nvPr/>
        </p:nvPicPr>
        <p:blipFill rotWithShape="1">
          <a:blip r:embed="rId5">
            <a:alphaModFix/>
          </a:blip>
          <a:srcRect b="0" l="1797" r="0" t="0"/>
          <a:stretch/>
        </p:blipFill>
        <p:spPr>
          <a:xfrm>
            <a:off x="338306" y="2938537"/>
            <a:ext cx="2907475" cy="3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7999974" cy="402001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8" name="Google Shape;40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about the code?</a:t>
            </a:r>
            <a:endParaRPr/>
          </a:p>
        </p:txBody>
      </p:sp>
      <p:sp>
        <p:nvSpPr>
          <p:cNvPr id="409" name="Google Shape;409;p49"/>
          <p:cNvSpPr/>
          <p:nvPr/>
        </p:nvSpPr>
        <p:spPr>
          <a:xfrm>
            <a:off x="828650" y="1017725"/>
            <a:ext cx="3407100" cy="293400"/>
          </a:xfrm>
          <a:prstGeom prst="roundRect">
            <a:avLst>
              <a:gd fmla="val 16667" name="adj"/>
            </a:avLst>
          </a:prstGeom>
          <a:solidFill>
            <a:srgbClr val="FAFAAB">
              <a:alpha val="36310"/>
            </a:srgbClr>
          </a:solidFill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9"/>
          <p:cNvSpPr/>
          <p:nvPr/>
        </p:nvSpPr>
        <p:spPr>
          <a:xfrm>
            <a:off x="4572000" y="264050"/>
            <a:ext cx="4257600" cy="1956900"/>
          </a:xfrm>
          <a:prstGeom prst="roundRect">
            <a:avLst>
              <a:gd fmla="val 4699" name="adj"/>
            </a:avLst>
          </a:prstGeom>
          <a:solidFill>
            <a:srgbClr val="FDFDCA"/>
          </a:solidFill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Let’s take a look at the code to 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b="1" lang="en-GB" sz="1300">
                <a:latin typeface="Roboto Mono"/>
                <a:ea typeface="Roboto Mono"/>
                <a:cs typeface="Roboto Mono"/>
                <a:sym typeface="Roboto Mono"/>
              </a:rPr>
              <a:t> btn_message(self, **event_args):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</a:rPr>
              <a:t>STEP 1:</a:t>
            </a:r>
            <a:endParaRPr b="1" sz="1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</a:rPr>
              <a:t>Define the variables </a:t>
            </a:r>
            <a:r>
              <a:rPr lang="en-GB" sz="13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b="1" lang="en-GB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b="1" lang="en-GB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age</a:t>
            </a:r>
            <a:r>
              <a:rPr lang="en-GB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Note:</a:t>
            </a:r>
            <a:r>
              <a:rPr b="1" lang="en-GB" sz="13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3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-GB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-GB" sz="13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age</a:t>
            </a:r>
            <a:r>
              <a:rPr lang="en-GB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are equal to whatever the user enters into the text boxes </a:t>
            </a:r>
            <a:r>
              <a:rPr lang="en-GB" sz="13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txt_name</a:t>
            </a:r>
            <a:r>
              <a:rPr lang="en-GB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-GB" sz="13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txt_age</a:t>
            </a:r>
            <a:r>
              <a:rPr lang="en-GB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3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411" name="Google Shape;411;p49"/>
          <p:cNvPicPr preferRelativeResize="0"/>
          <p:nvPr/>
        </p:nvPicPr>
        <p:blipFill rotWithShape="1">
          <a:blip r:embed="rId4">
            <a:alphaModFix/>
          </a:blip>
          <a:srcRect b="7330" l="3260" r="2221" t="10769"/>
          <a:stretch/>
        </p:blipFill>
        <p:spPr>
          <a:xfrm>
            <a:off x="7001368" y="309450"/>
            <a:ext cx="1508078" cy="3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8532800" y="30662"/>
            <a:ext cx="634900" cy="63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9"/>
          <p:cNvSpPr/>
          <p:nvPr/>
        </p:nvSpPr>
        <p:spPr>
          <a:xfrm>
            <a:off x="600050" y="2259750"/>
            <a:ext cx="554100" cy="293400"/>
          </a:xfrm>
          <a:prstGeom prst="roundRect">
            <a:avLst>
              <a:gd fmla="val 16667" name="adj"/>
            </a:avLst>
          </a:prstGeom>
          <a:solidFill>
            <a:srgbClr val="FAFAAB">
              <a:alpha val="36310"/>
            </a:srgbClr>
          </a:solidFill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9"/>
          <p:cNvSpPr/>
          <p:nvPr/>
        </p:nvSpPr>
        <p:spPr>
          <a:xfrm>
            <a:off x="600050" y="2972450"/>
            <a:ext cx="475800" cy="293400"/>
          </a:xfrm>
          <a:prstGeom prst="roundRect">
            <a:avLst>
              <a:gd fmla="val 16667" name="adj"/>
            </a:avLst>
          </a:prstGeom>
          <a:solidFill>
            <a:srgbClr val="FAFAAB">
              <a:alpha val="36310"/>
            </a:srgbClr>
          </a:solidFill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7999974" cy="402001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0" name="Google Shape;420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about the code?</a:t>
            </a:r>
            <a:endParaRPr/>
          </a:p>
        </p:txBody>
      </p:sp>
      <p:sp>
        <p:nvSpPr>
          <p:cNvPr id="421" name="Google Shape;421;p50"/>
          <p:cNvSpPr/>
          <p:nvPr/>
        </p:nvSpPr>
        <p:spPr>
          <a:xfrm>
            <a:off x="4572000" y="264050"/>
            <a:ext cx="4257600" cy="2138400"/>
          </a:xfrm>
          <a:prstGeom prst="roundRect">
            <a:avLst>
              <a:gd fmla="val 4699" name="adj"/>
            </a:avLst>
          </a:prstGeom>
          <a:solidFill>
            <a:srgbClr val="FDFDCA"/>
          </a:solidFill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Let’s take a look at the code to 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b="1" lang="en-GB" sz="1300">
                <a:latin typeface="Roboto Mono"/>
                <a:ea typeface="Roboto Mono"/>
                <a:cs typeface="Roboto Mono"/>
                <a:sym typeface="Roboto Mono"/>
              </a:rPr>
              <a:t> btn_message(self, **event_args):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STEP 2:</a:t>
            </a:r>
            <a:endParaRPr b="1"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Define the variable </a:t>
            </a:r>
            <a:r>
              <a:rPr lang="en-GB" sz="13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message</a:t>
            </a:r>
            <a:r>
              <a:rPr lang="en-GB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message</a:t>
            </a:r>
            <a:r>
              <a:rPr b="1" lang="en-GB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will contain the contents of the variables </a:t>
            </a:r>
            <a:r>
              <a:rPr lang="en-GB" sz="13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-GB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-GB" sz="13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age</a:t>
            </a:r>
            <a:r>
              <a:rPr lang="en-GB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as well as the other strings you concatenate.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422" name="Google Shape;422;p50"/>
          <p:cNvPicPr preferRelativeResize="0"/>
          <p:nvPr/>
        </p:nvPicPr>
        <p:blipFill rotWithShape="1">
          <a:blip r:embed="rId4">
            <a:alphaModFix/>
          </a:blip>
          <a:srcRect b="7330" l="3260" r="2221" t="10769"/>
          <a:stretch/>
        </p:blipFill>
        <p:spPr>
          <a:xfrm>
            <a:off x="7001368" y="309450"/>
            <a:ext cx="1508078" cy="3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8532800" y="30662"/>
            <a:ext cx="634900" cy="63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0"/>
          <p:cNvSpPr/>
          <p:nvPr/>
        </p:nvSpPr>
        <p:spPr>
          <a:xfrm>
            <a:off x="3162500" y="1821099"/>
            <a:ext cx="1447958" cy="1830004"/>
          </a:xfrm>
          <a:custGeom>
            <a:rect b="b" l="l" r="r" t="t"/>
            <a:pathLst>
              <a:path extrusionOk="0" h="24269" w="58462">
                <a:moveTo>
                  <a:pt x="58462" y="5532"/>
                </a:moveTo>
                <a:cubicBezTo>
                  <a:pt x="50339" y="-564"/>
                  <a:pt x="37191" y="-1634"/>
                  <a:pt x="28107" y="2908"/>
                </a:cubicBezTo>
                <a:cubicBezTo>
                  <a:pt x="17582" y="8171"/>
                  <a:pt x="10531" y="19018"/>
                  <a:pt x="0" y="24269"/>
                </a:cubicBezTo>
              </a:path>
            </a:pathLst>
          </a:custGeom>
          <a:noFill/>
          <a:ln cap="flat" cmpd="sng" w="76200">
            <a:solidFill>
              <a:srgbClr val="FFFF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425" name="Google Shape;425;p50"/>
          <p:cNvSpPr/>
          <p:nvPr/>
        </p:nvSpPr>
        <p:spPr>
          <a:xfrm>
            <a:off x="639200" y="3700875"/>
            <a:ext cx="5170500" cy="293400"/>
          </a:xfrm>
          <a:prstGeom prst="roundRect">
            <a:avLst>
              <a:gd fmla="val 16667" name="adj"/>
            </a:avLst>
          </a:prstGeom>
          <a:solidFill>
            <a:srgbClr val="FAFAAB">
              <a:alpha val="36310"/>
            </a:srgbClr>
          </a:solidFill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62250"/>
            <a:ext cx="8839202" cy="248630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1" name="Google Shape;431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create in Anvil: Generate Message</a:t>
            </a:r>
            <a:endParaRPr/>
          </a:p>
        </p:txBody>
      </p:sp>
      <p:sp>
        <p:nvSpPr>
          <p:cNvPr id="432" name="Google Shape;432;p51"/>
          <p:cNvSpPr/>
          <p:nvPr/>
        </p:nvSpPr>
        <p:spPr>
          <a:xfrm>
            <a:off x="6505850" y="2571750"/>
            <a:ext cx="665100" cy="225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3" name="Google Shape;433;p51"/>
          <p:cNvSpPr/>
          <p:nvPr/>
        </p:nvSpPr>
        <p:spPr>
          <a:xfrm>
            <a:off x="6552650" y="2992900"/>
            <a:ext cx="571500" cy="225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 Mono"/>
                <a:ea typeface="Roboto Mono"/>
                <a:cs typeface="Roboto Mono"/>
                <a:sym typeface="Roboto Mono"/>
              </a:rPr>
              <a:t>age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4" name="Google Shape;434;p51"/>
          <p:cNvSpPr/>
          <p:nvPr/>
        </p:nvSpPr>
        <p:spPr>
          <a:xfrm>
            <a:off x="6351200" y="3850450"/>
            <a:ext cx="974400" cy="225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 Mono"/>
                <a:ea typeface="Roboto Mono"/>
                <a:cs typeface="Roboto Mono"/>
                <a:sym typeface="Roboto Mono"/>
              </a:rPr>
              <a:t>message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5" name="Google Shape;435;p51"/>
          <p:cNvSpPr/>
          <p:nvPr/>
        </p:nvSpPr>
        <p:spPr>
          <a:xfrm>
            <a:off x="5374450" y="4032025"/>
            <a:ext cx="144094" cy="621211"/>
          </a:xfrm>
          <a:custGeom>
            <a:rect b="b" l="l" r="r" t="t"/>
            <a:pathLst>
              <a:path extrusionOk="0" h="14615" w="5621">
                <a:moveTo>
                  <a:pt x="5621" y="14615"/>
                </a:moveTo>
                <a:cubicBezTo>
                  <a:pt x="1445" y="11484"/>
                  <a:pt x="0" y="5220"/>
                  <a:pt x="0" y="0"/>
                </a:cubicBezTo>
              </a:path>
            </a:pathLst>
          </a:cu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sp>
        <p:nvSpPr>
          <p:cNvPr id="436" name="Google Shape;436;p51"/>
          <p:cNvSpPr/>
          <p:nvPr/>
        </p:nvSpPr>
        <p:spPr>
          <a:xfrm>
            <a:off x="3860802" y="3988650"/>
            <a:ext cx="665142" cy="707955"/>
          </a:xfrm>
          <a:custGeom>
            <a:rect b="b" l="l" r="r" t="t"/>
            <a:pathLst>
              <a:path extrusionOk="0" h="17613" w="40099">
                <a:moveTo>
                  <a:pt x="0" y="17613"/>
                </a:moveTo>
                <a:cubicBezTo>
                  <a:pt x="13059" y="11086"/>
                  <a:pt x="25500" y="0"/>
                  <a:pt x="40099" y="0"/>
                </a:cubicBezTo>
              </a:path>
            </a:pathLst>
          </a:cu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sp>
        <p:nvSpPr>
          <p:cNvPr id="437" name="Google Shape;437;p51"/>
          <p:cNvSpPr/>
          <p:nvPr/>
        </p:nvSpPr>
        <p:spPr>
          <a:xfrm>
            <a:off x="3334425" y="4631800"/>
            <a:ext cx="3991200" cy="35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b="1" lang="en-GB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+ </a:t>
            </a:r>
            <a:r>
              <a:rPr b="1" lang="en-GB" sz="13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“you are ”</a:t>
            </a:r>
            <a:r>
              <a:rPr b="1" lang="en-GB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+ </a:t>
            </a:r>
            <a:r>
              <a:rPr b="1" lang="en-GB" sz="13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age</a:t>
            </a:r>
            <a:r>
              <a:rPr b="1" lang="en-GB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+ </a:t>
            </a:r>
            <a:r>
              <a:rPr b="1" lang="en-GB" sz="13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“ years old”</a:t>
            </a:r>
            <a:endParaRPr b="1" sz="15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2"/>
          <p:cNvSpPr txBox="1"/>
          <p:nvPr/>
        </p:nvSpPr>
        <p:spPr>
          <a:xfrm>
            <a:off x="311700" y="1388350"/>
            <a:ext cx="81180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Python does a lot of work for us and determines data types by itself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Other programming languages require the coder to tell it what data type they are using for a variable!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43" name="Google Shape;443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Python Automatically Determines the Data Type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44" name="Google Shape;444;p52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445" name="Google Shape;445;p5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46" name="Google Shape;446;p5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47" name="Google Shape;447;p5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8" name="Google Shape;44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5550" y="3090125"/>
            <a:ext cx="1351601" cy="1351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" name="Google Shape;449;p52"/>
          <p:cNvCxnSpPr/>
          <p:nvPr/>
        </p:nvCxnSpPr>
        <p:spPr>
          <a:xfrm>
            <a:off x="3393438" y="3765925"/>
            <a:ext cx="4455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0" name="Google Shape;450;p52"/>
          <p:cNvCxnSpPr/>
          <p:nvPr/>
        </p:nvCxnSpPr>
        <p:spPr>
          <a:xfrm flipH="1" rot="10800000">
            <a:off x="5500275" y="3082525"/>
            <a:ext cx="869100" cy="683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1" name="Google Shape;451;p52"/>
          <p:cNvCxnSpPr/>
          <p:nvPr/>
        </p:nvCxnSpPr>
        <p:spPr>
          <a:xfrm>
            <a:off x="5500275" y="3765925"/>
            <a:ext cx="1002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2" name="Google Shape;452;p52"/>
          <p:cNvCxnSpPr/>
          <p:nvPr/>
        </p:nvCxnSpPr>
        <p:spPr>
          <a:xfrm>
            <a:off x="5500275" y="3765925"/>
            <a:ext cx="886800" cy="6135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3" name="Google Shape;453;p52"/>
          <p:cNvSpPr txBox="1"/>
          <p:nvPr/>
        </p:nvSpPr>
        <p:spPr>
          <a:xfrm>
            <a:off x="6492500" y="2805850"/>
            <a:ext cx="67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endParaRPr sz="18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4" name="Google Shape;454;p52"/>
          <p:cNvSpPr txBox="1"/>
          <p:nvPr/>
        </p:nvSpPr>
        <p:spPr>
          <a:xfrm>
            <a:off x="6510200" y="3535075"/>
            <a:ext cx="67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endParaRPr sz="18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5" name="Google Shape;455;p52"/>
          <p:cNvSpPr txBox="1"/>
          <p:nvPr/>
        </p:nvSpPr>
        <p:spPr>
          <a:xfrm>
            <a:off x="6510200" y="4119800"/>
            <a:ext cx="95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float</a:t>
            </a:r>
            <a:endParaRPr sz="18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456" name="Google Shape;456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3975" y="2749500"/>
            <a:ext cx="2032850" cy="20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3"/>
          <p:cNvSpPr txBox="1"/>
          <p:nvPr>
            <p:ph type="title"/>
          </p:nvPr>
        </p:nvSpPr>
        <p:spPr>
          <a:xfrm>
            <a:off x="311700" y="445025"/>
            <a:ext cx="8520600" cy="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B2047"/>
                </a:solidFill>
                <a:highlight>
                  <a:srgbClr val="FFFFFF"/>
                </a:highlight>
              </a:rPr>
              <a:t>Activity</a:t>
            </a:r>
            <a:r>
              <a:rPr lang="en-GB">
                <a:solidFill>
                  <a:srgbClr val="0B2047"/>
                </a:solidFill>
                <a:highlight>
                  <a:srgbClr val="FFFFFF"/>
                </a:highlight>
              </a:rPr>
              <a:t> 02.01: </a:t>
            </a:r>
            <a:r>
              <a:rPr lang="en-GB">
                <a:solidFill>
                  <a:srgbClr val="0B2047"/>
                </a:solidFill>
                <a:highlight>
                  <a:srgbClr val="FFFFFF"/>
                </a:highlight>
              </a:rPr>
              <a:t>How a name for your property adds value</a:t>
            </a:r>
            <a:endParaRPr>
              <a:solidFill>
                <a:srgbClr val="0B2047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GB" sz="750">
                <a:solidFill>
                  <a:srgbClr val="0EA800"/>
                </a:solidFill>
                <a:highlight>
                  <a:srgbClr val="FFFFFF"/>
                </a:highlight>
              </a:rPr>
              <a:t>JACQUI HAMMERTON</a:t>
            </a:r>
            <a:r>
              <a:rPr lang="en-GB" sz="750">
                <a:solidFill>
                  <a:srgbClr val="3C475B"/>
                </a:solidFill>
                <a:highlight>
                  <a:srgbClr val="FFFFFF"/>
                </a:highlight>
              </a:rPr>
              <a:t> JUN 5, 2014</a:t>
            </a:r>
            <a:endParaRPr sz="750">
              <a:solidFill>
                <a:srgbClr val="3C475B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grpSp>
        <p:nvGrpSpPr>
          <p:cNvPr id="462" name="Google Shape;462;p5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63" name="Google Shape;463;p5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64" name="Google Shape;464;p5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5" name="Google Shape;465;p53"/>
          <p:cNvSpPr txBox="1"/>
          <p:nvPr>
            <p:ph idx="1" type="body"/>
          </p:nvPr>
        </p:nvSpPr>
        <p:spPr>
          <a:xfrm>
            <a:off x="1851450" y="1335325"/>
            <a:ext cx="5143800" cy="25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rPr i="1" lang="en-GB" sz="1650">
                <a:solidFill>
                  <a:srgbClr val="3C475B"/>
                </a:solidFill>
                <a:latin typeface="Georgia"/>
                <a:ea typeface="Georgia"/>
                <a:cs typeface="Georgia"/>
                <a:sym typeface="Georgia"/>
              </a:rPr>
              <a:t>“Give your house a name, a personality and a provenance to increase buyer interest and possibly resale value, say real-estate agents.”</a:t>
            </a:r>
            <a:endParaRPr sz="2050">
              <a:solidFill>
                <a:srgbClr val="3C475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" marR="6350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3C475B"/>
                </a:solidFill>
              </a:rPr>
              <a:t>Value always comes with a name! Think of </a:t>
            </a:r>
            <a:r>
              <a:rPr b="1" i="1" lang="en-GB" sz="1350">
                <a:solidFill>
                  <a:srgbClr val="3C475B"/>
                </a:solidFill>
              </a:rPr>
              <a:t>Oreo</a:t>
            </a:r>
            <a:r>
              <a:rPr lang="en-GB" sz="1350">
                <a:solidFill>
                  <a:srgbClr val="3C475B"/>
                </a:solidFill>
              </a:rPr>
              <a:t> biscuits; they were invented in 1912, 4 years after the original sandwich biscuit </a:t>
            </a:r>
            <a:r>
              <a:rPr b="1" i="1" lang="en-GB" sz="1350">
                <a:solidFill>
                  <a:srgbClr val="3C475B"/>
                </a:solidFill>
              </a:rPr>
              <a:t>Hydrox</a:t>
            </a:r>
            <a:r>
              <a:rPr lang="en-GB" sz="1350">
                <a:solidFill>
                  <a:srgbClr val="3C475B"/>
                </a:solidFill>
              </a:rPr>
              <a:t>. </a:t>
            </a:r>
            <a:endParaRPr sz="1350">
              <a:solidFill>
                <a:srgbClr val="3C475B"/>
              </a:solidFill>
            </a:endParaRPr>
          </a:p>
          <a:p>
            <a:pPr indent="0" lvl="0" marL="63500" marR="63500" rtl="0" algn="l">
              <a:spcBef>
                <a:spcPts val="1100"/>
              </a:spcBef>
              <a:spcAft>
                <a:spcPts val="1100"/>
              </a:spcAft>
              <a:buNone/>
            </a:pPr>
            <a:r>
              <a:rPr lang="en-GB" sz="1350">
                <a:solidFill>
                  <a:srgbClr val="3C475B"/>
                </a:solidFill>
              </a:rPr>
              <a:t>You might ask yourself now, “What even is </a:t>
            </a:r>
            <a:r>
              <a:rPr b="1" i="1" lang="en-GB" sz="1350">
                <a:solidFill>
                  <a:srgbClr val="3C475B"/>
                </a:solidFill>
              </a:rPr>
              <a:t>Hydrox</a:t>
            </a:r>
            <a:r>
              <a:rPr lang="en-GB" sz="1350">
                <a:solidFill>
                  <a:srgbClr val="3C475B"/>
                </a:solidFill>
              </a:rPr>
              <a:t>?” - that’s the power of a name! </a:t>
            </a:r>
            <a:endParaRPr sz="1900"/>
          </a:p>
        </p:txBody>
      </p:sp>
      <p:pic>
        <p:nvPicPr>
          <p:cNvPr id="466" name="Google Shape;46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8625" y="81875"/>
            <a:ext cx="1176800" cy="4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3"/>
          <p:cNvSpPr txBox="1"/>
          <p:nvPr/>
        </p:nvSpPr>
        <p:spPr>
          <a:xfrm>
            <a:off x="1035600" y="4128750"/>
            <a:ext cx="67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Let’s take a look at Australia’s top 3 mansions and explore their names!</a:t>
            </a:r>
            <a:endParaRPr b="1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8" name="Google Shape;468;p53"/>
          <p:cNvSpPr/>
          <p:nvPr/>
        </p:nvSpPr>
        <p:spPr>
          <a:xfrm>
            <a:off x="1856625" y="1527950"/>
            <a:ext cx="5143800" cy="995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28" name="Google Shape;128;p27"/>
          <p:cNvSpPr txBox="1"/>
          <p:nvPr>
            <p:ph idx="1" type="body"/>
          </p:nvPr>
        </p:nvSpPr>
        <p:spPr>
          <a:xfrm>
            <a:off x="311700" y="1152475"/>
            <a:ext cx="62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What is a good name for a </a:t>
            </a:r>
            <a:r>
              <a:rPr lang="en-GB" sz="1600"/>
              <a:t>label</a:t>
            </a:r>
            <a:r>
              <a:rPr lang="en-GB" sz="1600"/>
              <a:t> </a:t>
            </a:r>
            <a:r>
              <a:rPr lang="en-GB" sz="1600"/>
              <a:t>component</a:t>
            </a:r>
            <a:r>
              <a:rPr lang="en-GB" sz="1600"/>
              <a:t> that is meant to display first names?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What is a good name for an image component that shows a car?</a:t>
            </a:r>
            <a:endParaRPr sz="1600"/>
          </a:p>
        </p:txBody>
      </p:sp>
      <p:sp>
        <p:nvSpPr>
          <p:cNvPr id="129" name="Google Shape;129;p2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30" name="Google Shape;1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2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34" name="Google Shape;134;p2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35" name="Google Shape;135;p27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4"/>
          <p:cNvSpPr txBox="1"/>
          <p:nvPr>
            <p:ph type="title"/>
          </p:nvPr>
        </p:nvSpPr>
        <p:spPr>
          <a:xfrm>
            <a:off x="311700" y="445025"/>
            <a:ext cx="841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“La Mer”</a:t>
            </a:r>
            <a:endParaRPr/>
          </a:p>
        </p:txBody>
      </p:sp>
      <p:pic>
        <p:nvPicPr>
          <p:cNvPr id="474" name="Google Shape;474;p54"/>
          <p:cNvPicPr preferRelativeResize="0"/>
          <p:nvPr/>
        </p:nvPicPr>
        <p:blipFill rotWithShape="1">
          <a:blip r:embed="rId3">
            <a:alphaModFix/>
          </a:blip>
          <a:srcRect b="0" l="258" r="258" t="0"/>
          <a:stretch/>
        </p:blipFill>
        <p:spPr>
          <a:xfrm>
            <a:off x="311700" y="1249225"/>
            <a:ext cx="5255400" cy="2956200"/>
          </a:xfrm>
          <a:prstGeom prst="roundRect">
            <a:avLst>
              <a:gd fmla="val 7388" name="adj"/>
            </a:avLst>
          </a:prstGeom>
          <a:noFill/>
          <a:ln cap="flat" cmpd="sng" w="28575">
            <a:solidFill>
              <a:srgbClr val="0C2A4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75" name="Google Shape;475;p54"/>
          <p:cNvSpPr/>
          <p:nvPr/>
        </p:nvSpPr>
        <p:spPr>
          <a:xfrm>
            <a:off x="5913050" y="1216975"/>
            <a:ext cx="2882100" cy="2988600"/>
          </a:xfrm>
          <a:prstGeom prst="roundRect">
            <a:avLst>
              <a:gd fmla="val 8000" name="adj"/>
            </a:avLst>
          </a:prstGeom>
          <a:solidFill>
            <a:srgbClr val="CFE2F3"/>
          </a:solidFill>
          <a:ln cap="flat" cmpd="sng" w="28575">
            <a:solidFill>
              <a:srgbClr val="0C2A4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Property Profile:</a:t>
            </a:r>
            <a:endParaRPr b="1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Name: “La Mer”, Vaucluse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Price: $70 million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Year: 2015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Suburb: Vaucluse, NSW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76" name="Google Shape;476;p5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77" name="Google Shape;477;p5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78" name="Google Shape;478;p54"/>
            <p:cNvPicPr preferRelativeResize="0"/>
            <p:nvPr/>
          </p:nvPicPr>
          <p:blipFill rotWithShape="1">
            <a:blip r:embed="rId4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5"/>
          <p:cNvSpPr txBox="1"/>
          <p:nvPr>
            <p:ph type="title"/>
          </p:nvPr>
        </p:nvSpPr>
        <p:spPr>
          <a:xfrm>
            <a:off x="311700" y="445025"/>
            <a:ext cx="841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“Elaine Estate”</a:t>
            </a:r>
            <a:endParaRPr/>
          </a:p>
        </p:txBody>
      </p:sp>
      <p:pic>
        <p:nvPicPr>
          <p:cNvPr id="484" name="Google Shape;484;p55"/>
          <p:cNvPicPr preferRelativeResize="0"/>
          <p:nvPr/>
        </p:nvPicPr>
        <p:blipFill rotWithShape="1">
          <a:blip r:embed="rId3">
            <a:alphaModFix/>
          </a:blip>
          <a:srcRect b="7826" l="0" r="0" t="7835"/>
          <a:stretch/>
        </p:blipFill>
        <p:spPr>
          <a:xfrm>
            <a:off x="311700" y="1249225"/>
            <a:ext cx="5255400" cy="2956200"/>
          </a:xfrm>
          <a:prstGeom prst="roundRect">
            <a:avLst>
              <a:gd fmla="val 7388" name="adj"/>
            </a:avLst>
          </a:prstGeom>
          <a:noFill/>
          <a:ln cap="flat" cmpd="sng" w="28575">
            <a:solidFill>
              <a:srgbClr val="0C2A4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85" name="Google Shape;485;p55"/>
          <p:cNvSpPr/>
          <p:nvPr/>
        </p:nvSpPr>
        <p:spPr>
          <a:xfrm>
            <a:off x="5913050" y="1216975"/>
            <a:ext cx="2882100" cy="2988600"/>
          </a:xfrm>
          <a:prstGeom prst="roundRect">
            <a:avLst>
              <a:gd fmla="val 8000" name="adj"/>
            </a:avLst>
          </a:prstGeom>
          <a:solidFill>
            <a:srgbClr val="CFE2F3"/>
          </a:solidFill>
          <a:ln cap="flat" cmpd="sng" w="28575">
            <a:solidFill>
              <a:srgbClr val="0C2A4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Property Profile:</a:t>
            </a:r>
            <a:endParaRPr b="1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Name: “Elaine Estate”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Price: $71 million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Year: 2017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Suburb: Point Piper, NSW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86" name="Google Shape;486;p5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87" name="Google Shape;487;p5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88" name="Google Shape;488;p55"/>
            <p:cNvPicPr preferRelativeResize="0"/>
            <p:nvPr/>
          </p:nvPicPr>
          <p:blipFill rotWithShape="1">
            <a:blip r:embed="rId4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6"/>
          <p:cNvSpPr txBox="1"/>
          <p:nvPr>
            <p:ph type="title"/>
          </p:nvPr>
        </p:nvSpPr>
        <p:spPr>
          <a:xfrm>
            <a:off x="311700" y="445025"/>
            <a:ext cx="841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 “Fairwater Mansion”</a:t>
            </a:r>
            <a:endParaRPr/>
          </a:p>
        </p:txBody>
      </p:sp>
      <p:pic>
        <p:nvPicPr>
          <p:cNvPr id="494" name="Google Shape;494;p56"/>
          <p:cNvPicPr preferRelativeResize="0"/>
          <p:nvPr/>
        </p:nvPicPr>
        <p:blipFill rotWithShape="1">
          <a:blip r:embed="rId3">
            <a:alphaModFix/>
          </a:blip>
          <a:srcRect b="7826" l="0" r="0" t="7835"/>
          <a:stretch/>
        </p:blipFill>
        <p:spPr>
          <a:xfrm>
            <a:off x="311700" y="1249225"/>
            <a:ext cx="5255400" cy="2956200"/>
          </a:xfrm>
          <a:prstGeom prst="roundRect">
            <a:avLst>
              <a:gd fmla="val 7388" name="adj"/>
            </a:avLst>
          </a:prstGeom>
          <a:noFill/>
          <a:ln cap="flat" cmpd="sng" w="28575">
            <a:solidFill>
              <a:srgbClr val="0C2A4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95" name="Google Shape;495;p56"/>
          <p:cNvSpPr/>
          <p:nvPr/>
        </p:nvSpPr>
        <p:spPr>
          <a:xfrm>
            <a:off x="5913050" y="1216975"/>
            <a:ext cx="2882100" cy="2956200"/>
          </a:xfrm>
          <a:prstGeom prst="roundRect">
            <a:avLst>
              <a:gd fmla="val 8000" name="adj"/>
            </a:avLst>
          </a:prstGeom>
          <a:solidFill>
            <a:srgbClr val="CFE2F3"/>
          </a:solidFill>
          <a:ln cap="flat" cmpd="sng" w="28575">
            <a:solidFill>
              <a:srgbClr val="0C2A4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Property Profile:</a:t>
            </a:r>
            <a:endParaRPr b="1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Name: “Fairwater Mansion”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Price: $100 million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Year: 2018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Suburb: Point Piper, NSW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96" name="Google Shape;496;p5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97" name="Google Shape;497;p5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98" name="Google Shape;498;p56"/>
            <p:cNvPicPr preferRelativeResize="0"/>
            <p:nvPr/>
          </p:nvPicPr>
          <p:blipFill rotWithShape="1">
            <a:blip r:embed="rId4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9" name="Google Shape;499;p56"/>
          <p:cNvPicPr preferRelativeResize="0"/>
          <p:nvPr/>
        </p:nvPicPr>
        <p:blipFill rotWithShape="1">
          <a:blip r:embed="rId5">
            <a:alphaModFix/>
          </a:blip>
          <a:srcRect b="13401" l="0" r="0" t="13408"/>
          <a:stretch/>
        </p:blipFill>
        <p:spPr>
          <a:xfrm>
            <a:off x="311700" y="1249225"/>
            <a:ext cx="5255400" cy="2956200"/>
          </a:xfrm>
          <a:prstGeom prst="roundRect">
            <a:avLst>
              <a:gd fmla="val 7388" name="adj"/>
            </a:avLst>
          </a:prstGeom>
          <a:noFill/>
          <a:ln cap="flat" cmpd="sng" w="28575">
            <a:solidFill>
              <a:srgbClr val="0C2A4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 property names ideas...</a:t>
            </a:r>
            <a:endParaRPr/>
          </a:p>
        </p:txBody>
      </p:sp>
      <p:graphicFrame>
        <p:nvGraphicFramePr>
          <p:cNvPr id="505" name="Google Shape;505;p57"/>
          <p:cNvGraphicFramePr/>
          <p:nvPr/>
        </p:nvGraphicFramePr>
        <p:xfrm>
          <a:off x="467175" y="134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{AF7C98F7-8932-4373-A611-6A392BB2B1B5}</a:tableStyleId>
              </a:tblPr>
              <a:tblGrid>
                <a:gridCol w="1728350"/>
                <a:gridCol w="1728350"/>
                <a:gridCol w="1728350"/>
              </a:tblGrid>
              <a:tr h="2261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NAUTICAL 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Driftwood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Anchorage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Jolly Roger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Grasmere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Loch Ness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White Caps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Seaspray</a:t>
                      </a:r>
                      <a:endParaRPr sz="1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FLORAL </a:t>
                      </a:r>
                      <a:endParaRPr b="1" sz="1600">
                        <a:solidFill>
                          <a:srgbClr val="CC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Elms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Ivy Crest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Roseberry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Moss Vale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Rosebank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Cherry Hill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Laurels</a:t>
                      </a:r>
                      <a:endParaRPr sz="1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GEOGRAPHICAL 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Highgrove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Greenacres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Parkside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Grandview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Lakeside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Fairmount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03200" lvl="0" marL="17145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Hillcrest</a:t>
                      </a:r>
                      <a:endParaRPr sz="1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6" name="Google Shape;50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575" y="1439675"/>
            <a:ext cx="2416550" cy="2416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7" name="Google Shape;507;p5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08" name="Google Shape;508;p5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09" name="Google Shape;509;p57"/>
            <p:cNvPicPr preferRelativeResize="0"/>
            <p:nvPr/>
          </p:nvPicPr>
          <p:blipFill rotWithShape="1">
            <a:blip r:embed="rId4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r>
              <a:rPr lang="en-GB"/>
              <a:t> 02.01 - Estate Names</a:t>
            </a:r>
            <a:endParaRPr/>
          </a:p>
        </p:txBody>
      </p:sp>
      <p:grpSp>
        <p:nvGrpSpPr>
          <p:cNvPr id="515" name="Google Shape;515;p5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16" name="Google Shape;516;p5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17" name="Google Shape;517;p5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8" name="Google Shape;518;p58"/>
          <p:cNvSpPr txBox="1"/>
          <p:nvPr/>
        </p:nvSpPr>
        <p:spPr>
          <a:xfrm>
            <a:off x="380850" y="4162025"/>
            <a:ext cx="838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Complete this worksheet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br>
              <a:rPr lang="en-GB" sz="1800">
                <a:latin typeface="Roboto"/>
                <a:ea typeface="Roboto"/>
                <a:cs typeface="Roboto"/>
                <a:sym typeface="Roboto"/>
              </a:rPr>
            </a:b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02.01 -</a:t>
            </a: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 Estate Names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" name="Google Shape;519;p58"/>
          <p:cNvSpPr txBox="1"/>
          <p:nvPr>
            <p:ph idx="1" type="body"/>
          </p:nvPr>
        </p:nvSpPr>
        <p:spPr>
          <a:xfrm>
            <a:off x="311700" y="1152475"/>
            <a:ext cx="8520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900"/>
              <a:t>Let’s spend some time searching for an estate name for your dream home.</a:t>
            </a:r>
            <a:endParaRPr sz="1900"/>
          </a:p>
        </p:txBody>
      </p:sp>
      <p:pic>
        <p:nvPicPr>
          <p:cNvPr id="520" name="Google Shape;520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87925" y="1920175"/>
            <a:ext cx="3168150" cy="2089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Think, Pair, Share - Events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26" name="Google Shape;526;p59"/>
          <p:cNvSpPr txBox="1"/>
          <p:nvPr>
            <p:ph idx="1" type="body"/>
          </p:nvPr>
        </p:nvSpPr>
        <p:spPr>
          <a:xfrm>
            <a:off x="311700" y="1152475"/>
            <a:ext cx="8520600" cy="25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 sz="2300"/>
            </a:br>
            <a:r>
              <a:rPr b="1" lang="en-GB" sz="2300"/>
              <a:t>What happens in Anvil when you click on a button?</a:t>
            </a:r>
            <a:endParaRPr b="1" sz="23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100"/>
          </a:p>
        </p:txBody>
      </p:sp>
      <p:sp>
        <p:nvSpPr>
          <p:cNvPr id="527" name="Google Shape;527;p5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528" name="Google Shape;528;p5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29" name="Google Shape;529;p5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30" name="Google Shape;530;p5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1" name="Google Shape;53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1562" y="2571750"/>
            <a:ext cx="2060876" cy="206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Events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37" name="Google Shape;537;p60"/>
          <p:cNvSpPr txBox="1"/>
          <p:nvPr>
            <p:ph idx="1" type="body"/>
          </p:nvPr>
        </p:nvSpPr>
        <p:spPr>
          <a:xfrm>
            <a:off x="311700" y="1152475"/>
            <a:ext cx="8520600" cy="25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When you click on a button in Anvil, an </a:t>
            </a:r>
            <a:r>
              <a:rPr b="1" lang="en-GB">
                <a:solidFill>
                  <a:srgbClr val="980000"/>
                </a:solidFill>
              </a:rPr>
              <a:t>event</a:t>
            </a:r>
            <a:r>
              <a:rPr lang="en-GB"/>
              <a:t> is triggered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An </a:t>
            </a:r>
            <a:r>
              <a:rPr b="1" lang="en-GB">
                <a:solidFill>
                  <a:srgbClr val="980000"/>
                </a:solidFill>
              </a:rPr>
              <a:t>event</a:t>
            </a:r>
            <a:r>
              <a:rPr lang="en-GB"/>
              <a:t> is an action that our software can respond to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Other examples include: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The mouse being moved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The mouse being clicked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A key being pressed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A checkbox being ticked</a:t>
            </a:r>
            <a:endParaRPr sz="1600"/>
          </a:p>
        </p:txBody>
      </p:sp>
      <p:sp>
        <p:nvSpPr>
          <p:cNvPr id="538" name="Google Shape;538;p6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539" name="Google Shape;539;p6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40" name="Google Shape;540;p6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41" name="Google Shape;541;p6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2" name="Google Shape;542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150" y="2176450"/>
            <a:ext cx="2140800" cy="21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Think, Pair, Share - Sequence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48" name="Google Shape;548;p61"/>
          <p:cNvSpPr txBox="1"/>
          <p:nvPr>
            <p:ph idx="1" type="body"/>
          </p:nvPr>
        </p:nvSpPr>
        <p:spPr>
          <a:xfrm>
            <a:off x="311700" y="1152475"/>
            <a:ext cx="8520600" cy="30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/>
              <a:t>What will be printed to the console, and in what order</a:t>
            </a:r>
            <a:r>
              <a:rPr b="1" lang="en-GB" sz="2300"/>
              <a:t>?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Roboto Mono"/>
              <a:buAutoNum type="arabicPeriod"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done = </a:t>
            </a:r>
            <a:r>
              <a:rPr b="1" lang="en-GB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endParaRPr b="1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 done == </a:t>
            </a:r>
            <a:r>
              <a:rPr b="1" lang="en-GB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AutoNum type="arabicPeriod"/>
            </a:pPr>
            <a:r>
              <a:rPr lang="en-GB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  print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“First, clean your room.”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AutoNum type="arabicPeriod"/>
            </a:pPr>
            <a:r>
              <a:rPr lang="en-GB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  print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“Last, wash the dishes.”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AutoNum type="arabicPeriod"/>
            </a:pPr>
            <a:r>
              <a:rPr lang="en-GB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  print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“Second, walk the dog.”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100"/>
          </a:p>
        </p:txBody>
      </p:sp>
      <p:sp>
        <p:nvSpPr>
          <p:cNvPr id="549" name="Google Shape;549;p61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550" name="Google Shape;550;p6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51" name="Google Shape;551;p6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52" name="Google Shape;552;p6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Sequence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58" name="Google Shape;558;p62"/>
          <p:cNvSpPr txBox="1"/>
          <p:nvPr>
            <p:ph idx="1" type="body"/>
          </p:nvPr>
        </p:nvSpPr>
        <p:spPr>
          <a:xfrm>
            <a:off x="311700" y="1152475"/>
            <a:ext cx="8520600" cy="15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order of the last slide is called the </a:t>
            </a:r>
            <a:r>
              <a:rPr b="1" lang="en-GB">
                <a:solidFill>
                  <a:srgbClr val="980000"/>
                </a:solidFill>
              </a:rPr>
              <a:t>sequence</a:t>
            </a:r>
            <a:endParaRPr b="1">
              <a:solidFill>
                <a:srgbClr val="98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rules of Python, which determine the </a:t>
            </a:r>
            <a:r>
              <a:rPr b="1" lang="en-GB">
                <a:solidFill>
                  <a:srgbClr val="980000"/>
                </a:solidFill>
              </a:rPr>
              <a:t>sequence</a:t>
            </a:r>
            <a:r>
              <a:rPr lang="en-GB"/>
              <a:t>, are: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read code one line at a time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read code from top to bottom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Computers will always follow your instructions, even if your instructions are wrong or don’t do what you intended</a:t>
            </a:r>
            <a:endParaRPr/>
          </a:p>
        </p:txBody>
      </p:sp>
      <p:sp>
        <p:nvSpPr>
          <p:cNvPr id="559" name="Google Shape;559;p62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560" name="Google Shape;560;p6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61" name="Google Shape;561;p6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62" name="Google Shape;562;p6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3" name="Google Shape;56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6175" y="3437875"/>
            <a:ext cx="1464475" cy="14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Label Properties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69" name="Google Shape;569;p63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570" name="Google Shape;570;p6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71" name="Google Shape;571;p6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72" name="Google Shape;572;p6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3" name="Google Shape;573;p63"/>
          <p:cNvSpPr txBox="1"/>
          <p:nvPr/>
        </p:nvSpPr>
        <p:spPr>
          <a:xfrm>
            <a:off x="311700" y="1388350"/>
            <a:ext cx="48051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know Anvil has a label component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can set the text and appearance of the label using the properties panel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is the name of the label component on the right?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is its text value?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4" name="Google Shape;57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3400" y="818950"/>
            <a:ext cx="3028501" cy="333988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575" name="Google Shape;575;p63"/>
          <p:cNvGrpSpPr/>
          <p:nvPr/>
        </p:nvGrpSpPr>
        <p:grpSpPr>
          <a:xfrm>
            <a:off x="983100" y="3498416"/>
            <a:ext cx="3462300" cy="1394693"/>
            <a:chOff x="4572000" y="2508197"/>
            <a:chExt cx="3462300" cy="1459800"/>
          </a:xfrm>
        </p:grpSpPr>
        <p:sp>
          <p:nvSpPr>
            <p:cNvPr id="576" name="Google Shape;576;p63"/>
            <p:cNvSpPr/>
            <p:nvPr/>
          </p:nvSpPr>
          <p:spPr>
            <a:xfrm>
              <a:off x="4572000" y="2508197"/>
              <a:ext cx="3462300" cy="1459800"/>
            </a:xfrm>
            <a:prstGeom prst="roundRect">
              <a:avLst>
                <a:gd fmla="val 16667" name="adj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77" name="Google Shape;577;p6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49325" y="2667722"/>
              <a:ext cx="699000" cy="698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8" name="Google Shape;578;p63"/>
            <p:cNvSpPr txBox="1"/>
            <p:nvPr/>
          </p:nvSpPr>
          <p:spPr>
            <a:xfrm>
              <a:off x="5348325" y="2542469"/>
              <a:ext cx="2492100" cy="140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>
                  <a:solidFill>
                    <a:srgbClr val="98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self</a:t>
              </a:r>
              <a:r>
                <a:rPr lang="en-GB" sz="15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15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refers to the form. We will always have to write </a:t>
              </a:r>
              <a:r>
                <a:rPr lang="en-GB" sz="1500">
                  <a:solidFill>
                    <a:srgbClr val="98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self.</a:t>
              </a:r>
              <a:r>
                <a:rPr lang="en-GB" sz="1500">
                  <a:solidFill>
                    <a:srgbClr val="980000"/>
                  </a:solidFill>
                  <a:latin typeface="Roboto"/>
                  <a:ea typeface="Roboto"/>
                  <a:cs typeface="Roboto"/>
                  <a:sym typeface="Roboto"/>
                </a:rPr>
                <a:t>___ </a:t>
              </a:r>
              <a:r>
                <a:rPr lang="en-GB" sz="15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when using component properties in the code.</a:t>
              </a:r>
              <a:endPara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41" name="Google Shape;141;p28"/>
          <p:cNvSpPr txBox="1"/>
          <p:nvPr>
            <p:ph idx="1" type="body"/>
          </p:nvPr>
        </p:nvSpPr>
        <p:spPr>
          <a:xfrm>
            <a:off x="311700" y="1152475"/>
            <a:ext cx="62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How would you describe the domain.com.au website</a:t>
            </a:r>
            <a:r>
              <a:rPr lang="en-GB" sz="1600"/>
              <a:t>?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Name 2 good things about the domain.com.au website and one thing that could be improved</a:t>
            </a:r>
            <a:endParaRPr sz="1600"/>
          </a:p>
        </p:txBody>
      </p:sp>
      <p:sp>
        <p:nvSpPr>
          <p:cNvPr id="142" name="Google Shape;142;p2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2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47" name="Google Shape;147;p2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48" name="Google Shape;148;p28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Label Properties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84" name="Google Shape;584;p6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585" name="Google Shape;585;p6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86" name="Google Shape;586;p6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87" name="Google Shape;587;p6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8" name="Google Shape;588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2975" y="1170125"/>
            <a:ext cx="3465780" cy="28729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89" name="Google Shape;589;p64"/>
          <p:cNvSpPr txBox="1"/>
          <p:nvPr/>
        </p:nvSpPr>
        <p:spPr>
          <a:xfrm>
            <a:off x="311700" y="1388350"/>
            <a:ext cx="4805100" cy="26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can also set the properties in our code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By typing “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self.lbl_year.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”, we see the list of properties appear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can store “1985” in the text property by typing: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self.lbl_year.text =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“1985”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Label Properties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95" name="Google Shape;595;p6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596" name="Google Shape;596;p6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97" name="Google Shape;597;p6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98" name="Google Shape;598;p6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9" name="Google Shape;599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7850" y="1388350"/>
            <a:ext cx="3374448" cy="1649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00" name="Google Shape;600;p65"/>
          <p:cNvSpPr txBox="1"/>
          <p:nvPr/>
        </p:nvSpPr>
        <p:spPr>
          <a:xfrm>
            <a:off x="311700" y="1388350"/>
            <a:ext cx="48051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can set other properties in a similar way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 useful property is “tooltip”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will make some text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appear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when we hover over the component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code we use is below, and an example on the next slide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1" name="Google Shape;601;p65"/>
          <p:cNvSpPr txBox="1"/>
          <p:nvPr/>
        </p:nvSpPr>
        <p:spPr>
          <a:xfrm>
            <a:off x="311700" y="3937450"/>
            <a:ext cx="707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self.lbl_year.tooltip =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“The year the movie was…”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Label Properties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607" name="Google Shape;607;p6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608" name="Google Shape;608;p6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609" name="Google Shape;609;p6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610" name="Google Shape;610;p6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1" name="Google Shape;611;p66"/>
          <p:cNvSpPr txBox="1"/>
          <p:nvPr/>
        </p:nvSpPr>
        <p:spPr>
          <a:xfrm>
            <a:off x="311700" y="1388350"/>
            <a:ext cx="8233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Can you spot the tooltip text below?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12" name="Google Shape;612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750" y="2114375"/>
            <a:ext cx="7195453" cy="19944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Think, Pair Share: </a:t>
            </a:r>
            <a:r>
              <a:rPr lang="en-GB"/>
              <a:t>Programming vs Properties Panel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618" name="Google Shape;618;p6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619" name="Google Shape;619;p6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620" name="Google Shape;620;p6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621" name="Google Shape;621;p6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2" name="Google Shape;622;p67"/>
          <p:cNvSpPr txBox="1"/>
          <p:nvPr/>
        </p:nvSpPr>
        <p:spPr>
          <a:xfrm>
            <a:off x="311700" y="1388350"/>
            <a:ext cx="811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Why would we need to set any attribute using Python code when we can simply use the properties panel?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23" name="Google Shape;623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5250" y="2336500"/>
            <a:ext cx="2619050" cy="261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Think, Pair Share: Programming vs Properties Panel</a:t>
            </a:r>
            <a:endParaRPr/>
          </a:p>
        </p:txBody>
      </p:sp>
      <p:sp>
        <p:nvSpPr>
          <p:cNvPr id="629" name="Google Shape;629;p6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630" name="Google Shape;630;p6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631" name="Google Shape;631;p6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632" name="Google Shape;632;p6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3" name="Google Shape;633;p68"/>
          <p:cNvSpPr txBox="1"/>
          <p:nvPr/>
        </p:nvSpPr>
        <p:spPr>
          <a:xfrm>
            <a:off x="311700" y="1388350"/>
            <a:ext cx="8118000" cy="27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●"/>
            </a:pPr>
            <a:r>
              <a:rPr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By using code, we can change the website dynamically when an event occurs, for example: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○"/>
            </a:pPr>
            <a:r>
              <a:rPr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the user pressing a button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○"/>
            </a:pPr>
            <a:r>
              <a:rPr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the user moving their mouse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●"/>
            </a:pPr>
            <a:r>
              <a:rPr lang="en-GB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makes our web page more engaging since it can respond to changes 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Statements in Python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639" name="Google Shape;639;p6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640" name="Google Shape;640;p6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641" name="Google Shape;641;p6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642" name="Google Shape;642;p6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3" name="Google Shape;643;p69"/>
          <p:cNvSpPr txBox="1"/>
          <p:nvPr/>
        </p:nvSpPr>
        <p:spPr>
          <a:xfrm>
            <a:off x="311700" y="1233900"/>
            <a:ext cx="7933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Click here 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 play a fair game against your teacher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 you think this game is really fair?</a:t>
            </a:r>
            <a:endParaRPr/>
          </a:p>
        </p:txBody>
      </p:sp>
      <p:pic>
        <p:nvPicPr>
          <p:cNvPr id="644" name="Google Shape;644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186700"/>
            <a:ext cx="8839199" cy="158792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Statements in Python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650" name="Google Shape;650;p7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651" name="Google Shape;651;p7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652" name="Google Shape;652;p7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653" name="Google Shape;653;p7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4" name="Google Shape;654;p70"/>
          <p:cNvSpPr txBox="1"/>
          <p:nvPr/>
        </p:nvSpPr>
        <p:spPr>
          <a:xfrm>
            <a:off x="583450" y="1126425"/>
            <a:ext cx="7231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If the number is </a:t>
            </a: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above 20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why does the program not print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T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he teacher wins.”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“The students win.”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1600"/>
          </a:p>
        </p:txBody>
      </p:sp>
      <p:sp>
        <p:nvSpPr>
          <p:cNvPr id="655" name="Google Shape;655;p70"/>
          <p:cNvSpPr txBox="1"/>
          <p:nvPr/>
        </p:nvSpPr>
        <p:spPr>
          <a:xfrm>
            <a:off x="1200600" y="2035525"/>
            <a:ext cx="6742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AutoNum type="arabicPeriod"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roll = </a:t>
            </a:r>
            <a:r>
              <a:rPr lang="en-GB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randint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AutoNum type="arabicPeriod"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AutoNum type="arabicPeriod"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self.lbl_roll.text = </a:t>
            </a: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"The roll was {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roll</a:t>
            </a: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}."</a:t>
            </a:r>
            <a:endParaRPr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AutoNum type="arabicPeriod"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AutoNum type="arabicPeriod"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Check who won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AutoNum type="arabicPeriod"/>
            </a:pPr>
            <a:r>
              <a:rPr b="1" lang="en-GB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roll &gt; </a:t>
            </a:r>
            <a:r>
              <a:rPr lang="en-GB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AutoNum type="arabicPeriod"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self.lbl_outcome.text = </a:t>
            </a: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"The teacher wins."</a:t>
            </a:r>
            <a:endParaRPr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AutoNum type="arabicPeriod"/>
            </a:pPr>
            <a:r>
              <a:rPr b="1" lang="en-GB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roll &gt; </a:t>
            </a:r>
            <a:r>
              <a:rPr lang="en-GB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AutoNum type="arabicPeriod"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self.lbl_outcome.text = </a:t>
            </a: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"The students win."</a:t>
            </a:r>
            <a:endParaRPr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AutoNum type="arabicPeriod"/>
            </a:pPr>
            <a:r>
              <a:rPr b="1" lang="en-GB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AutoNum type="arabicPeriod"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self.lbl_outcome.text = </a:t>
            </a: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"It was a draw!"</a:t>
            </a:r>
            <a:endParaRPr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Checkbox Component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661" name="Google Shape;661;p71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662" name="Google Shape;662;p7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663" name="Google Shape;663;p7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664" name="Google Shape;664;p7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5" name="Google Shape;665;p71"/>
          <p:cNvSpPr txBox="1"/>
          <p:nvPr/>
        </p:nvSpPr>
        <p:spPr>
          <a:xfrm>
            <a:off x="311700" y="1211388"/>
            <a:ext cx="81180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Anvil has a Checkbox component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component has a property named “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checked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” which is set to: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b="1" lang="en-GB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True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when it is checked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b="1" lang="en-GB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False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when it is not checked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When we use a checkbox component we should use the 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check</a:t>
            </a: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prefix as part of it’s name for consistency.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code we would typically use is: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2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self.check_1.checked == </a:t>
            </a:r>
            <a:r>
              <a:rPr b="1" lang="en-GB" sz="2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 sz="2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2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Today’s</a:t>
            </a:r>
            <a:r>
              <a:rPr lang="en-GB"/>
              <a:t> Anvil Components</a:t>
            </a:r>
            <a:endParaRPr/>
          </a:p>
        </p:txBody>
      </p:sp>
      <p:sp>
        <p:nvSpPr>
          <p:cNvPr id="671" name="Google Shape;671;p72"/>
          <p:cNvSpPr txBox="1"/>
          <p:nvPr>
            <p:ph idx="1" type="body"/>
          </p:nvPr>
        </p:nvSpPr>
        <p:spPr>
          <a:xfrm>
            <a:off x="311700" y="1152475"/>
            <a:ext cx="85206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Before we show you how to use them, here are the components we will use.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672" name="Google Shape;672;p7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673" name="Google Shape;673;p7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674" name="Google Shape;674;p7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5" name="Google Shape;675;p72"/>
          <p:cNvSpPr txBox="1"/>
          <p:nvPr/>
        </p:nvSpPr>
        <p:spPr>
          <a:xfrm>
            <a:off x="3072200" y="2953075"/>
            <a:ext cx="117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Textbox</a:t>
            </a:r>
            <a:endParaRPr b="1"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6" name="Google Shape;676;p72"/>
          <p:cNvSpPr txBox="1"/>
          <p:nvPr/>
        </p:nvSpPr>
        <p:spPr>
          <a:xfrm>
            <a:off x="4632013" y="2953075"/>
            <a:ext cx="1924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Dropdown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Part 1</a:t>
            </a:r>
            <a:r>
              <a:rPr b="1"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|  </a:t>
            </a:r>
            <a:r>
              <a:rPr b="1" lang="en-GB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Part 2</a:t>
            </a:r>
            <a:endParaRPr b="1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7" name="Google Shape;677;p72"/>
          <p:cNvSpPr txBox="1"/>
          <p:nvPr/>
        </p:nvSpPr>
        <p:spPr>
          <a:xfrm>
            <a:off x="6971950" y="2953075"/>
            <a:ext cx="97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Button</a:t>
            </a:r>
            <a:endParaRPr b="1"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8" name="Google Shape;678;p72"/>
          <p:cNvSpPr txBox="1"/>
          <p:nvPr/>
        </p:nvSpPr>
        <p:spPr>
          <a:xfrm>
            <a:off x="2950163" y="3398650"/>
            <a:ext cx="137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User to type in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9" name="Google Shape;679;p72"/>
          <p:cNvSpPr txBox="1"/>
          <p:nvPr/>
        </p:nvSpPr>
        <p:spPr>
          <a:xfrm>
            <a:off x="4905925" y="3577839"/>
            <a:ext cx="137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Selection from a list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0" name="Google Shape;680;p72"/>
          <p:cNvSpPr txBox="1"/>
          <p:nvPr/>
        </p:nvSpPr>
        <p:spPr>
          <a:xfrm>
            <a:off x="6772575" y="3398650"/>
            <a:ext cx="137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To include functionality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1" name="Google Shape;681;p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53688" y="1921000"/>
            <a:ext cx="969976" cy="98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7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09438" y="1929363"/>
            <a:ext cx="969975" cy="96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7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76100" y="1937750"/>
            <a:ext cx="969950" cy="9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7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97975" y="1929375"/>
            <a:ext cx="969950" cy="9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72"/>
          <p:cNvSpPr txBox="1"/>
          <p:nvPr/>
        </p:nvSpPr>
        <p:spPr>
          <a:xfrm>
            <a:off x="1038975" y="2918138"/>
            <a:ext cx="128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2"/>
              </a:rPr>
              <a:t>Checkbox</a:t>
            </a:r>
            <a:endParaRPr b="1"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6" name="Google Shape;686;p72"/>
          <p:cNvSpPr txBox="1"/>
          <p:nvPr/>
        </p:nvSpPr>
        <p:spPr>
          <a:xfrm>
            <a:off x="994413" y="3398650"/>
            <a:ext cx="137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User to tick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r>
              <a:rPr lang="en-GB"/>
              <a:t> 02.02 - Estate Name Generator</a:t>
            </a:r>
            <a:endParaRPr/>
          </a:p>
        </p:txBody>
      </p:sp>
      <p:grpSp>
        <p:nvGrpSpPr>
          <p:cNvPr id="692" name="Google Shape;692;p7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693" name="Google Shape;693;p7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694" name="Google Shape;694;p7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5" name="Google Shape;695;p73"/>
          <p:cNvSpPr txBox="1"/>
          <p:nvPr/>
        </p:nvSpPr>
        <p:spPr>
          <a:xfrm>
            <a:off x="380850" y="4162025"/>
            <a:ext cx="838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Complete this worksheet:</a:t>
            </a:r>
            <a:b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02.02 - Estate Name</a:t>
            </a: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 Generator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6" name="Google Shape;696;p73"/>
          <p:cNvSpPr txBox="1"/>
          <p:nvPr>
            <p:ph idx="1" type="body"/>
          </p:nvPr>
        </p:nvSpPr>
        <p:spPr>
          <a:xfrm>
            <a:off x="311700" y="1152475"/>
            <a:ext cx="8520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900"/>
              <a:t>Let’s make an app that can help people choose an estate name! </a:t>
            </a:r>
            <a:endParaRPr sz="1900"/>
          </a:p>
        </p:txBody>
      </p:sp>
      <p:pic>
        <p:nvPicPr>
          <p:cNvPr id="697" name="Google Shape;697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5201" y="1987566"/>
            <a:ext cx="4493599" cy="195466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objectives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By the end of the lesson, you should be able to: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understand the programming terms </a:t>
            </a:r>
            <a:r>
              <a:rPr b="1" lang="en-GB" sz="1600"/>
              <a:t>sequence </a:t>
            </a:r>
            <a:r>
              <a:rPr lang="en-GB" sz="1600"/>
              <a:t>and </a:t>
            </a:r>
            <a:r>
              <a:rPr b="1" lang="en-GB" sz="1600"/>
              <a:t>events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understand how Python uses </a:t>
            </a:r>
            <a:r>
              <a:rPr b="1" lang="en-GB" sz="1600"/>
              <a:t>data types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use </a:t>
            </a:r>
            <a:r>
              <a:rPr b="1" lang="en-GB" sz="1600"/>
              <a:t>Python code</a:t>
            </a:r>
            <a:r>
              <a:rPr lang="en-GB" sz="1600"/>
              <a:t> to change </a:t>
            </a:r>
            <a:r>
              <a:rPr b="1" lang="en-GB" sz="1600"/>
              <a:t>components </a:t>
            </a:r>
            <a:r>
              <a:rPr lang="en-GB" sz="1600"/>
              <a:t>on a web page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use </a:t>
            </a:r>
            <a:r>
              <a:rPr b="1" lang="en-GB" sz="1600"/>
              <a:t>Python code</a:t>
            </a:r>
            <a:r>
              <a:rPr lang="en-GB" sz="1600"/>
              <a:t> to respond to </a:t>
            </a:r>
            <a:r>
              <a:rPr b="1" lang="en-GB" sz="1600"/>
              <a:t>events </a:t>
            </a:r>
            <a:r>
              <a:rPr lang="en-GB" sz="1600"/>
              <a:t>such as a </a:t>
            </a:r>
            <a:r>
              <a:rPr b="1" lang="en-GB" sz="1600"/>
              <a:t>button click</a:t>
            </a:r>
            <a:endParaRPr b="1" sz="1600"/>
          </a:p>
        </p:txBody>
      </p:sp>
      <p:sp>
        <p:nvSpPr>
          <p:cNvPr id="155" name="Google Shape;155;p2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2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60" name="Google Shape;160;p2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61" name="Google Shape;161;p29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02.02 - Estate Name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703" name="Google Shape;703;p7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704" name="Google Shape;70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500" y="1210987"/>
            <a:ext cx="6256551" cy="27215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5" name="Google Shape;705;p74"/>
          <p:cNvSpPr txBox="1"/>
          <p:nvPr/>
        </p:nvSpPr>
        <p:spPr>
          <a:xfrm>
            <a:off x="115225" y="1017725"/>
            <a:ext cx="128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lbl_app_name</a:t>
            </a:r>
            <a:endParaRPr sz="10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706" name="Google Shape;706;p74"/>
          <p:cNvCxnSpPr/>
          <p:nvPr/>
        </p:nvCxnSpPr>
        <p:spPr>
          <a:xfrm>
            <a:off x="1185925" y="1233350"/>
            <a:ext cx="291000" cy="672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7" name="Google Shape;707;p74"/>
          <p:cNvSpPr txBox="1"/>
          <p:nvPr/>
        </p:nvSpPr>
        <p:spPr>
          <a:xfrm>
            <a:off x="120025" y="1420875"/>
            <a:ext cx="128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lbl_colour</a:t>
            </a:r>
            <a:endParaRPr sz="10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708" name="Google Shape;708;p74"/>
          <p:cNvCxnSpPr/>
          <p:nvPr/>
        </p:nvCxnSpPr>
        <p:spPr>
          <a:xfrm>
            <a:off x="1006275" y="1616150"/>
            <a:ext cx="708300" cy="213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9" name="Google Shape;709;p74"/>
          <p:cNvSpPr txBox="1"/>
          <p:nvPr/>
        </p:nvSpPr>
        <p:spPr>
          <a:xfrm>
            <a:off x="120025" y="1790175"/>
            <a:ext cx="128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lbl_band</a:t>
            </a:r>
            <a:endParaRPr sz="10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710" name="Google Shape;710;p74"/>
          <p:cNvCxnSpPr/>
          <p:nvPr/>
        </p:nvCxnSpPr>
        <p:spPr>
          <a:xfrm>
            <a:off x="908075" y="1985575"/>
            <a:ext cx="806400" cy="213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11" name="Google Shape;711;p74"/>
          <p:cNvSpPr txBox="1"/>
          <p:nvPr/>
        </p:nvSpPr>
        <p:spPr>
          <a:xfrm>
            <a:off x="111875" y="2145350"/>
            <a:ext cx="128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lbl_suffix</a:t>
            </a:r>
            <a:endParaRPr sz="10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712" name="Google Shape;712;p7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713" name="Google Shape;713;p7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714" name="Google Shape;714;p74"/>
            <p:cNvPicPr preferRelativeResize="0"/>
            <p:nvPr/>
          </p:nvPicPr>
          <p:blipFill rotWithShape="1">
            <a:blip r:embed="rId4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15" name="Google Shape;715;p74"/>
          <p:cNvCxnSpPr/>
          <p:nvPr/>
        </p:nvCxnSpPr>
        <p:spPr>
          <a:xfrm>
            <a:off x="976125" y="2340750"/>
            <a:ext cx="806400" cy="213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16" name="Google Shape;716;p74"/>
          <p:cNvSpPr txBox="1"/>
          <p:nvPr/>
        </p:nvSpPr>
        <p:spPr>
          <a:xfrm>
            <a:off x="188075" y="2514650"/>
            <a:ext cx="128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chk</a:t>
            </a:r>
            <a:r>
              <a:rPr lang="en-GB" sz="1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_TCs</a:t>
            </a:r>
            <a:endParaRPr sz="10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717" name="Google Shape;717;p74"/>
          <p:cNvCxnSpPr/>
          <p:nvPr/>
        </p:nvCxnSpPr>
        <p:spPr>
          <a:xfrm>
            <a:off x="976125" y="2710050"/>
            <a:ext cx="806400" cy="213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18" name="Google Shape;718;p74"/>
          <p:cNvSpPr txBox="1"/>
          <p:nvPr/>
        </p:nvSpPr>
        <p:spPr>
          <a:xfrm>
            <a:off x="1900750" y="3134650"/>
            <a:ext cx="128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btn_generate</a:t>
            </a:r>
            <a:endParaRPr sz="10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719" name="Google Shape;719;p74"/>
          <p:cNvCxnSpPr/>
          <p:nvPr/>
        </p:nvCxnSpPr>
        <p:spPr>
          <a:xfrm flipH="1" rot="10800000">
            <a:off x="2924350" y="3259675"/>
            <a:ext cx="1195800" cy="63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0" name="Google Shape;720;p74"/>
          <p:cNvCxnSpPr/>
          <p:nvPr/>
        </p:nvCxnSpPr>
        <p:spPr>
          <a:xfrm flipH="1" rot="10800000">
            <a:off x="2873300" y="3717650"/>
            <a:ext cx="752400" cy="483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1" name="Google Shape;721;p74"/>
          <p:cNvSpPr txBox="1"/>
          <p:nvPr/>
        </p:nvSpPr>
        <p:spPr>
          <a:xfrm>
            <a:off x="2032825" y="4125750"/>
            <a:ext cx="138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lbl_estate_name</a:t>
            </a:r>
            <a:endParaRPr sz="10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722" name="Google Shape;722;p74"/>
          <p:cNvCxnSpPr/>
          <p:nvPr/>
        </p:nvCxnSpPr>
        <p:spPr>
          <a:xfrm flipH="1">
            <a:off x="6434525" y="1416325"/>
            <a:ext cx="1521300" cy="413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3" name="Google Shape;723;p74"/>
          <p:cNvSpPr txBox="1"/>
          <p:nvPr/>
        </p:nvSpPr>
        <p:spPr>
          <a:xfrm>
            <a:off x="7908000" y="1210975"/>
            <a:ext cx="128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txt</a:t>
            </a:r>
            <a:r>
              <a:rPr lang="en-GB" sz="1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_colour</a:t>
            </a:r>
            <a:endParaRPr sz="10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724" name="Google Shape;724;p74"/>
          <p:cNvCxnSpPr/>
          <p:nvPr/>
        </p:nvCxnSpPr>
        <p:spPr>
          <a:xfrm flipH="1">
            <a:off x="6607325" y="1985575"/>
            <a:ext cx="1500900" cy="264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5" name="Google Shape;725;p74"/>
          <p:cNvSpPr txBox="1"/>
          <p:nvPr/>
        </p:nvSpPr>
        <p:spPr>
          <a:xfrm>
            <a:off x="8108225" y="1790175"/>
            <a:ext cx="128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txt_band</a:t>
            </a:r>
            <a:endParaRPr sz="10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726" name="Google Shape;726;p74"/>
          <p:cNvCxnSpPr/>
          <p:nvPr/>
        </p:nvCxnSpPr>
        <p:spPr>
          <a:xfrm flipH="1">
            <a:off x="6529325" y="2394575"/>
            <a:ext cx="1500900" cy="264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7" name="Google Shape;727;p74"/>
          <p:cNvSpPr txBox="1"/>
          <p:nvPr/>
        </p:nvSpPr>
        <p:spPr>
          <a:xfrm>
            <a:off x="8030225" y="2199175"/>
            <a:ext cx="128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drop_suffix</a:t>
            </a:r>
            <a:endParaRPr sz="10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r>
              <a:rPr lang="en-GB"/>
              <a:t> 02.03 - </a:t>
            </a:r>
            <a:r>
              <a:rPr lang="en-GB" sz="2700">
                <a:solidFill>
                  <a:srgbClr val="25326F"/>
                </a:solidFill>
              </a:rPr>
              <a:t>Home Loan App</a:t>
            </a:r>
            <a:endParaRPr sz="2900">
              <a:solidFill>
                <a:srgbClr val="25326F"/>
              </a:solidFill>
            </a:endParaRPr>
          </a:p>
        </p:txBody>
      </p:sp>
      <p:grpSp>
        <p:nvGrpSpPr>
          <p:cNvPr id="733" name="Google Shape;733;p7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734" name="Google Shape;734;p7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735" name="Google Shape;735;p7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6" name="Google Shape;736;p75"/>
          <p:cNvSpPr txBox="1"/>
          <p:nvPr>
            <p:ph idx="1" type="body"/>
          </p:nvPr>
        </p:nvSpPr>
        <p:spPr>
          <a:xfrm>
            <a:off x="311700" y="1152475"/>
            <a:ext cx="8520600" cy="37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Domain Real Estate conducted some research and found many customers were wanting a way of determining the total </a:t>
            </a:r>
            <a:r>
              <a:rPr lang="en-GB" sz="1900"/>
              <a:t>repayments</a:t>
            </a:r>
            <a:r>
              <a:rPr lang="en-GB" sz="1900"/>
              <a:t> they would have to make on a home, if they purchased it. 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900"/>
              <a:t>Domain have asked us to develop a prototype app that is capable of doing this.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900"/>
              <a:t>Each week we will add some components to our first project for domain. You can see the </a:t>
            </a:r>
            <a:r>
              <a:rPr lang="en-GB" sz="1900" u="sng">
                <a:solidFill>
                  <a:schemeClr val="hlink"/>
                </a:solidFill>
                <a:hlinkClick r:id="rId4"/>
              </a:rPr>
              <a:t>rubric</a:t>
            </a:r>
            <a:r>
              <a:rPr lang="en-GB" sz="1900"/>
              <a:t> and the </a:t>
            </a:r>
            <a:r>
              <a:rPr lang="en-GB" sz="1900" u="sng">
                <a:solidFill>
                  <a:schemeClr val="hlink"/>
                </a:solidFill>
                <a:hlinkClick r:id="rId5"/>
              </a:rPr>
              <a:t>assignment sheet</a:t>
            </a:r>
            <a:r>
              <a:rPr lang="en-GB" sz="1900"/>
              <a:t>, however, we will provide you with weekly tasks in the form of a worksheet (see the next slide)!</a:t>
            </a:r>
            <a:endParaRPr sz="19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r>
              <a:rPr lang="en-GB"/>
              <a:t> 02.03 - </a:t>
            </a:r>
            <a:r>
              <a:rPr lang="en-GB" sz="2700">
                <a:solidFill>
                  <a:srgbClr val="25326F"/>
                </a:solidFill>
              </a:rPr>
              <a:t>Home Loan App</a:t>
            </a:r>
            <a:endParaRPr sz="2900">
              <a:solidFill>
                <a:srgbClr val="25326F"/>
              </a:solidFill>
            </a:endParaRPr>
          </a:p>
        </p:txBody>
      </p:sp>
      <p:grpSp>
        <p:nvGrpSpPr>
          <p:cNvPr id="742" name="Google Shape;742;p7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743" name="Google Shape;743;p7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744" name="Google Shape;744;p7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5" name="Google Shape;745;p76"/>
          <p:cNvSpPr txBox="1"/>
          <p:nvPr/>
        </p:nvSpPr>
        <p:spPr>
          <a:xfrm>
            <a:off x="380850" y="4162025"/>
            <a:ext cx="838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Complete this worksheet:</a:t>
            </a:r>
            <a:b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02.03 - Home Loan App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6" name="Google Shape;746;p76"/>
          <p:cNvSpPr txBox="1"/>
          <p:nvPr>
            <p:ph idx="1" type="body"/>
          </p:nvPr>
        </p:nvSpPr>
        <p:spPr>
          <a:xfrm>
            <a:off x="311700" y="1152475"/>
            <a:ext cx="8520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900"/>
              <a:t>Each week we will add some more components to our first project for domain. Follow the worksheet to add in your first components!</a:t>
            </a:r>
            <a:endParaRPr sz="1900"/>
          </a:p>
        </p:txBody>
      </p:sp>
      <p:pic>
        <p:nvPicPr>
          <p:cNvPr id="747" name="Google Shape;747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4963" y="2072575"/>
            <a:ext cx="3094074" cy="20894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753" name="Google Shape;753;p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 </a:t>
            </a:r>
            <a:r>
              <a:rPr b="1" lang="en-GB" sz="1600"/>
              <a:t>function </a:t>
            </a:r>
            <a:r>
              <a:rPr lang="en-GB" sz="1600"/>
              <a:t>is a group of statements that perform a specific task.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By </a:t>
            </a:r>
            <a:r>
              <a:rPr b="1" lang="en-GB" sz="1600"/>
              <a:t>sequencing </a:t>
            </a:r>
            <a:r>
              <a:rPr lang="en-GB" sz="1600"/>
              <a:t>statements, you can control the order in which they are executed.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 </a:t>
            </a:r>
            <a:r>
              <a:rPr b="1" lang="en-GB" sz="1600"/>
              <a:t>variable </a:t>
            </a:r>
            <a:r>
              <a:rPr lang="en-GB" sz="1600"/>
              <a:t>is a named location in memory where you store a value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An </a:t>
            </a:r>
            <a:r>
              <a:rPr b="1" lang="en-GB" sz="1600"/>
              <a:t>event </a:t>
            </a:r>
            <a:r>
              <a:rPr lang="en-GB" sz="1600"/>
              <a:t>can trigger some code to run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sz="1600"/>
              <a:t>Data types</a:t>
            </a:r>
            <a:r>
              <a:rPr lang="en-GB" sz="1600"/>
              <a:t> determine the type of information a variable can hold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</a:t>
            </a:r>
            <a:r>
              <a:rPr b="1" lang="en-GB" sz="1600"/>
              <a:t>print </a:t>
            </a:r>
            <a:r>
              <a:rPr lang="en-GB" sz="1600"/>
              <a:t>function is used to display information to an </a:t>
            </a:r>
            <a:r>
              <a:rPr b="1" lang="en-GB" sz="1600">
                <a:solidFill>
                  <a:srgbClr val="980000"/>
                </a:solidFill>
              </a:rPr>
              <a:t>Output console</a:t>
            </a:r>
            <a:r>
              <a:rPr lang="en-GB" sz="1600"/>
              <a:t> in Anvil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754" name="Google Shape;754;p7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755" name="Google Shape;755;p7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756" name="Google Shape;756;p7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757" name="Google Shape;757;p7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Extension</a:t>
            </a:r>
            <a:r>
              <a:rPr lang="en-GB"/>
              <a:t> - </a:t>
            </a:r>
            <a:r>
              <a:rPr lang="en-GB" sz="2700">
                <a:solidFill>
                  <a:srgbClr val="25326F"/>
                </a:solidFill>
              </a:rPr>
              <a:t>Styling</a:t>
            </a:r>
            <a:endParaRPr sz="2900">
              <a:solidFill>
                <a:srgbClr val="25326F"/>
              </a:solidFill>
            </a:endParaRPr>
          </a:p>
        </p:txBody>
      </p:sp>
      <p:grpSp>
        <p:nvGrpSpPr>
          <p:cNvPr id="763" name="Google Shape;763;p7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764" name="Google Shape;764;p7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765" name="Google Shape;765;p7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6" name="Google Shape;766;p78"/>
          <p:cNvSpPr txBox="1"/>
          <p:nvPr>
            <p:ph idx="1" type="body"/>
          </p:nvPr>
        </p:nvSpPr>
        <p:spPr>
          <a:xfrm>
            <a:off x="311700" y="1152475"/>
            <a:ext cx="8520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900"/>
              <a:t>You should go ahead and experiment with the </a:t>
            </a:r>
            <a:r>
              <a:rPr lang="en-GB" sz="1900"/>
              <a:t>properties</a:t>
            </a:r>
            <a:r>
              <a:rPr lang="en-GB" sz="1900"/>
              <a:t> panel to </a:t>
            </a:r>
            <a:r>
              <a:rPr lang="en-GB" sz="1900"/>
              <a:t>style</a:t>
            </a:r>
            <a:r>
              <a:rPr lang="en-GB" sz="1900"/>
              <a:t> the app you have made, either for activity 02.02 or your project (02.03).</a:t>
            </a:r>
            <a:endParaRPr sz="19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References</a:t>
            </a:r>
            <a:endParaRPr/>
          </a:p>
        </p:txBody>
      </p:sp>
      <p:sp>
        <p:nvSpPr>
          <p:cNvPr id="772" name="Google Shape;772;p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Articles: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3"/>
              </a:rPr>
              <a:t>How a name for your property adds value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4"/>
              </a:rPr>
              <a:t>AFR Rich List 2020: Property tycoons Harry Triguboff, Frank Lowy among Australia’s richest people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5"/>
              </a:rPr>
              <a:t>Australia’s Top 10 Mansions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6"/>
              </a:rPr>
              <a:t>Ceramic Nameplates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More information on mentioned properties: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7"/>
              </a:rPr>
              <a:t>La Mer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8"/>
              </a:rPr>
              <a:t>Phoenix Acres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9"/>
              </a:rPr>
              <a:t>Altona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Images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0"/>
              </a:rPr>
              <a:t>Beach Huts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11"/>
              </a:rPr>
              <a:t>Cottage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do we need to run code for a website?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1152475"/>
            <a:ext cx="8520600" cy="17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To check if a user is logged in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To save a user’s preferences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To show the user different features based on their preferences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To be able to respond to a user’s actions</a:t>
            </a:r>
            <a:endParaRPr/>
          </a:p>
        </p:txBody>
      </p:sp>
      <p:sp>
        <p:nvSpPr>
          <p:cNvPr id="168" name="Google Shape;168;p3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69" name="Google Shape;169;p3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70" name="Google Shape;170;p3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71" name="Google Shape;171;p3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2" name="Google Shape;17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2888" y="2940475"/>
            <a:ext cx="1898225" cy="189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Running Code in Anvil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78" name="Google Shape;178;p31"/>
          <p:cNvSpPr txBox="1"/>
          <p:nvPr>
            <p:ph idx="1" type="body"/>
          </p:nvPr>
        </p:nvSpPr>
        <p:spPr>
          <a:xfrm>
            <a:off x="311700" y="1152475"/>
            <a:ext cx="8520600" cy="1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 far, we have only used the “Design” tab in Anvil. If we click the “Code” tab we are presented with an editor where we can write Python code.</a:t>
            </a:r>
            <a:endParaRPr/>
          </a:p>
        </p:txBody>
      </p:sp>
      <p:sp>
        <p:nvSpPr>
          <p:cNvPr id="179" name="Google Shape;179;p31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300" y="2182750"/>
            <a:ext cx="7679399" cy="237669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038" y="2685225"/>
            <a:ext cx="5467925" cy="2313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6" name="Google Shape;18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about ‘print’?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87" name="Google Shape;187;p32"/>
          <p:cNvSpPr txBox="1"/>
          <p:nvPr>
            <p:ph idx="1" type="body"/>
          </p:nvPr>
        </p:nvSpPr>
        <p:spPr>
          <a:xfrm>
            <a:off x="311700" y="1017725"/>
            <a:ext cx="8520600" cy="16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From what we have seen </a:t>
            </a:r>
            <a:r>
              <a:rPr lang="en-GB"/>
              <a:t>previously</a:t>
            </a:r>
            <a:r>
              <a:rPr lang="en-GB"/>
              <a:t>, print displays text in the console, but where is the </a:t>
            </a:r>
            <a:r>
              <a:rPr lang="en-GB"/>
              <a:t>console</a:t>
            </a:r>
            <a:r>
              <a:rPr lang="en-GB"/>
              <a:t> on a website?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 Anvil, ‘print’ will write text into the </a:t>
            </a:r>
            <a:r>
              <a:rPr b="1" lang="en-GB">
                <a:solidFill>
                  <a:srgbClr val="980000"/>
                </a:solidFill>
              </a:rPr>
              <a:t>Output console</a:t>
            </a:r>
            <a:endParaRPr b="1">
              <a:solidFill>
                <a:srgbClr val="98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Below we can see a print command on line 11</a:t>
            </a:r>
            <a:r>
              <a:rPr lang="en-GB"/>
              <a:t>...</a:t>
            </a:r>
            <a:endParaRPr sz="1600"/>
          </a:p>
        </p:txBody>
      </p:sp>
      <p:sp>
        <p:nvSpPr>
          <p:cNvPr id="188" name="Google Shape;188;p32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89" name="Google Shape;189;p3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90" name="Google Shape;190;p3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91" name="Google Shape;191;p32"/>
            <p:cNvPicPr preferRelativeResize="0"/>
            <p:nvPr/>
          </p:nvPicPr>
          <p:blipFill rotWithShape="1">
            <a:blip r:embed="rId4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output window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97" name="Google Shape;197;p33"/>
          <p:cNvSpPr txBox="1"/>
          <p:nvPr>
            <p:ph idx="1" type="body"/>
          </p:nvPr>
        </p:nvSpPr>
        <p:spPr>
          <a:xfrm>
            <a:off x="311700" y="1152475"/>
            <a:ext cx="8520600" cy="15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Running the app in Anvil will open the </a:t>
            </a:r>
            <a:r>
              <a:rPr b="1" lang="en-GB">
                <a:solidFill>
                  <a:srgbClr val="980000"/>
                </a:solidFill>
              </a:rPr>
              <a:t>output window</a:t>
            </a:r>
            <a:r>
              <a:rPr lang="en-GB"/>
              <a:t> on the left of your screen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You can toggle whether this is open or closed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This is where ‘print’ will display text</a:t>
            </a:r>
            <a:endParaRPr/>
          </a:p>
        </p:txBody>
      </p:sp>
      <p:sp>
        <p:nvSpPr>
          <p:cNvPr id="198" name="Google Shape;198;p33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99" name="Google Shape;1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850" y="2994625"/>
            <a:ext cx="7586299" cy="179445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