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</p:sldIdLst>
  <p:sldSz cy="5143500" cx="9144000"/>
  <p:notesSz cx="6858000" cy="9144000"/>
  <p:embeddedFontLst>
    <p:embeddedFont>
      <p:font typeface="Roboto"/>
      <p:regular r:id="rId22"/>
      <p:bold r:id="rId23"/>
      <p:italic r:id="rId24"/>
      <p:boldItalic r:id="rId25"/>
    </p:embeddedFont>
    <p:embeddedFont>
      <p:font typeface="Francois One"/>
      <p:regular r:id="rId26"/>
    </p:embeddedFont>
    <p:embeddedFont>
      <p:font typeface="Roboto Mono"/>
      <p:regular r:id="rId27"/>
      <p:bold r:id="rId28"/>
      <p:italic r:id="rId29"/>
      <p:boldItalic r:id="rId3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65D36C78-B1A5-4F66-A5DB-83C933C2674B}">
  <a:tblStyle styleId="{65D36C78-B1A5-4F66-A5DB-83C933C2674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font" Target="fonts/Roboto-regular.fntdata"/><Relationship Id="rId21" Type="http://schemas.openxmlformats.org/officeDocument/2006/relationships/slide" Target="slides/slide14.xml"/><Relationship Id="rId24" Type="http://schemas.openxmlformats.org/officeDocument/2006/relationships/font" Target="fonts/Roboto-italic.fntdata"/><Relationship Id="rId23" Type="http://schemas.openxmlformats.org/officeDocument/2006/relationships/font" Target="fonts/Roboto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FrancoisOne-regular.fntdata"/><Relationship Id="rId25" Type="http://schemas.openxmlformats.org/officeDocument/2006/relationships/font" Target="fonts/Roboto-boldItalic.fntdata"/><Relationship Id="rId28" Type="http://schemas.openxmlformats.org/officeDocument/2006/relationships/font" Target="fonts/RobotoMono-bold.fntdata"/><Relationship Id="rId27" Type="http://schemas.openxmlformats.org/officeDocument/2006/relationships/font" Target="fonts/RobotoMono-regular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RobotoMono-italic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0" Type="http://schemas.openxmlformats.org/officeDocument/2006/relationships/font" Target="fonts/RobotoMono-boldItalic.fntdata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d87c4045d0_0_1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d87c4045d0_0_1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d87c4045d0_0_1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d87c4045d0_0_1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e9ab8df18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e9ab8df18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b86ba8ff8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b86ba8ff8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d87c404770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d87c404770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d9ea1dd32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d9ea1dd32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d9ea1dd32d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d9ea1dd32d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e9bcfe327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e9bcfe327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d87c4045d0_0_2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d87c4045d0_0_2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eb4c5c165a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eb4c5c165a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e8db4aed0d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e8db4aed0d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Anyone with the URL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d9ea1dd32d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d9ea1dd32d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d87c4045d0_0_5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d87c4045d0_0_5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d87c4045d0_0_4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" name="Google Shape;257;gd87c4045d0_0_4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rgbClr val="0C2A4A"/>
        </a:solid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/>
          <p:nvPr/>
        </p:nvSpPr>
        <p:spPr>
          <a:xfrm flipH="1" rot="-5400000">
            <a:off x="4955688" y="961013"/>
            <a:ext cx="5149325" cy="3227300"/>
          </a:xfrm>
          <a:prstGeom prst="flowChartManualInpu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4"/>
          <p:cNvSpPr txBox="1"/>
          <p:nvPr>
            <p:ph type="ctrTitle"/>
          </p:nvPr>
        </p:nvSpPr>
        <p:spPr>
          <a:xfrm>
            <a:off x="311700" y="528325"/>
            <a:ext cx="8520600" cy="104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Font typeface="Francois One"/>
              <a:buNone/>
              <a:defRPr sz="5200">
                <a:solidFill>
                  <a:srgbClr val="FFFFFF"/>
                </a:solidFill>
                <a:latin typeface="Francois One"/>
                <a:ea typeface="Francois One"/>
                <a:cs typeface="Francois One"/>
                <a:sym typeface="Francois One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7" name="Google Shape;57;p14"/>
          <p:cNvSpPr txBox="1"/>
          <p:nvPr>
            <p:ph idx="1" type="subTitle"/>
          </p:nvPr>
        </p:nvSpPr>
        <p:spPr>
          <a:xfrm>
            <a:off x="311700" y="16149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DDAE"/>
              </a:buClr>
              <a:buSzPts val="2800"/>
              <a:buFont typeface="Francois One"/>
              <a:buNone/>
              <a:defRPr sz="2800">
                <a:solidFill>
                  <a:srgbClr val="30DDAE"/>
                </a:solidFill>
                <a:latin typeface="Francois One"/>
                <a:ea typeface="Francois One"/>
                <a:cs typeface="Francois One"/>
                <a:sym typeface="Francois On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8" name="Google Shape;58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25326F"/>
              </a:buClr>
              <a:buSzPts val="3600"/>
              <a:buFont typeface="Francois One"/>
              <a:buNone/>
              <a:defRPr sz="3600">
                <a:solidFill>
                  <a:srgbClr val="25326F"/>
                </a:solidFill>
                <a:latin typeface="Francois One"/>
                <a:ea typeface="Francois One"/>
                <a:cs typeface="Francois One"/>
                <a:sym typeface="Francois One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1" name="Google Shape;61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62" name="Google Shape;62;p15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5" name="Google Shape;65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  <a:defRPr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●"/>
              <a:defRPr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●"/>
              <a:defRPr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66" name="Google Shape;66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67" name="Google Shape;67;p16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0" name="Google Shape;70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1" name="Google Shape;71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2" name="Google Shape;72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73" name="Google Shape;73;p17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25326F"/>
              </a:buClr>
              <a:buSzPts val="2800"/>
              <a:buNone/>
              <a:defRPr>
                <a:solidFill>
                  <a:srgbClr val="25326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6" name="Google Shape;76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77" name="Google Shape;77;p18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82" name="Google Shape;82;p19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5" name="Google Shape;85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9" name="Google Shape;89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90" name="Google Shape;90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1" name="Google Shape;91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4" name="Google Shape;94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7" name="Google Shape;97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8" name="Google Shape;98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25326F"/>
              </a:buClr>
              <a:buSzPts val="2800"/>
              <a:buFont typeface="Francois One"/>
              <a:buNone/>
              <a:defRPr sz="2800">
                <a:solidFill>
                  <a:srgbClr val="25326F"/>
                </a:solidFill>
                <a:latin typeface="Francois One"/>
                <a:ea typeface="Francois One"/>
                <a:cs typeface="Francois One"/>
                <a:sym typeface="Francois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1.pn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domain.com.au" TargetMode="External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openxmlformats.org/officeDocument/2006/relationships/image" Target="../media/image2.png"/><Relationship Id="rId7" Type="http://schemas.openxmlformats.org/officeDocument/2006/relationships/image" Target="../media/image2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2.png"/><Relationship Id="rId4" Type="http://schemas.openxmlformats.org/officeDocument/2006/relationships/image" Target="../media/image15.png"/><Relationship Id="rId5" Type="http://schemas.openxmlformats.org/officeDocument/2006/relationships/hyperlink" Target="https://year9.io/apps/1w" TargetMode="External"/><Relationship Id="rId6" Type="http://schemas.openxmlformats.org/officeDocument/2006/relationships/hyperlink" Target="https://year9.io/apps/1w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anvil.works" TargetMode="External"/><Relationship Id="rId4" Type="http://schemas.openxmlformats.org/officeDocument/2006/relationships/hyperlink" Target="https://year9.io/apps/anvil-signup" TargetMode="External"/><Relationship Id="rId5" Type="http://schemas.openxmlformats.org/officeDocument/2006/relationships/image" Target="../media/image22.png"/><Relationship Id="rId6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2.png"/><Relationship Id="rId4" Type="http://schemas.openxmlformats.org/officeDocument/2006/relationships/image" Target="../media/image8.png"/><Relationship Id="rId11" Type="http://schemas.openxmlformats.org/officeDocument/2006/relationships/hyperlink" Target="https://year9.io/apps/linkv" TargetMode="External"/><Relationship Id="rId10" Type="http://schemas.openxmlformats.org/officeDocument/2006/relationships/hyperlink" Target="https://year9.io/apps/buttonv" TargetMode="External"/><Relationship Id="rId9" Type="http://schemas.openxmlformats.org/officeDocument/2006/relationships/hyperlink" Target="https://year9.io/apps/imagev" TargetMode="External"/><Relationship Id="rId5" Type="http://schemas.openxmlformats.org/officeDocument/2006/relationships/image" Target="../media/image11.png"/><Relationship Id="rId6" Type="http://schemas.openxmlformats.org/officeDocument/2006/relationships/image" Target="../media/image9.png"/><Relationship Id="rId7" Type="http://schemas.openxmlformats.org/officeDocument/2006/relationships/image" Target="../media/image4.png"/><Relationship Id="rId8" Type="http://schemas.openxmlformats.org/officeDocument/2006/relationships/hyperlink" Target="https://year9.io/apps/labelv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2.png"/><Relationship Id="rId4" Type="http://schemas.openxmlformats.org/officeDocument/2006/relationships/image" Target="../media/image1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2.png"/><Relationship Id="rId4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zhkwewkssyeqc443.anvil.app/3GD3MGHZPI7FZ5LIH32CU4DA" TargetMode="External"/><Relationship Id="rId4" Type="http://schemas.openxmlformats.org/officeDocument/2006/relationships/image" Target="../media/image22.png"/><Relationship Id="rId5" Type="http://schemas.openxmlformats.org/officeDocument/2006/relationships/hyperlink" Target="https://year9.io/apps/1w2" TargetMode="External"/><Relationship Id="rId6" Type="http://schemas.openxmlformats.org/officeDocument/2006/relationships/image" Target="../media/image1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0.png"/><Relationship Id="rId4" Type="http://schemas.openxmlformats.org/officeDocument/2006/relationships/image" Target="../media/image1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2.png"/><Relationship Id="rId4" Type="http://schemas.openxmlformats.org/officeDocument/2006/relationships/image" Target="../media/image1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7.png"/><Relationship Id="rId4" Type="http://schemas.openxmlformats.org/officeDocument/2006/relationships/image" Target="../media/image22.png"/><Relationship Id="rId5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C2A4A"/>
        </a:solid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5"/>
          <p:cNvSpPr txBox="1"/>
          <p:nvPr>
            <p:ph type="ctrTitle"/>
          </p:nvPr>
        </p:nvSpPr>
        <p:spPr>
          <a:xfrm>
            <a:off x="578925" y="743925"/>
            <a:ext cx="4656300" cy="99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  <a:latin typeface="Francois One"/>
                <a:ea typeface="Francois One"/>
                <a:cs typeface="Francois One"/>
                <a:sym typeface="Francois One"/>
              </a:rPr>
              <a:t>Lesson</a:t>
            </a:r>
            <a:r>
              <a:rPr lang="en-GB"/>
              <a:t> 1</a:t>
            </a:r>
            <a:endParaRPr>
              <a:solidFill>
                <a:srgbClr val="FFFFF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106" name="Google Shape;106;p25"/>
          <p:cNvSpPr txBox="1"/>
          <p:nvPr>
            <p:ph idx="1" type="subTitle"/>
          </p:nvPr>
        </p:nvSpPr>
        <p:spPr>
          <a:xfrm>
            <a:off x="579000" y="1621225"/>
            <a:ext cx="4797000" cy="12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Introduction to Anvil</a:t>
            </a:r>
            <a:endParaRPr>
              <a:solidFill>
                <a:srgbClr val="30DDAE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pic>
        <p:nvPicPr>
          <p:cNvPr id="107" name="Google Shape;107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27028" y="1460763"/>
            <a:ext cx="1800002" cy="2221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00948" y="2687475"/>
            <a:ext cx="1410325" cy="1410325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 txBox="1"/>
          <p:nvPr>
            <p:ph idx="4294967295" type="body"/>
          </p:nvPr>
        </p:nvSpPr>
        <p:spPr>
          <a:xfrm>
            <a:off x="6285725" y="4736975"/>
            <a:ext cx="2757300" cy="30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5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-GB" sz="1400">
                <a:solidFill>
                  <a:srgbClr val="CCCCCC"/>
                </a:solidFill>
              </a:rPr>
              <a:t>csinschools.com</a:t>
            </a:r>
            <a:endParaRPr sz="1400">
              <a:solidFill>
                <a:srgbClr val="CCCCCC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Learning objectives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115" name="Google Shape;115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/>
              <a:t>By the end of this </a:t>
            </a:r>
            <a:r>
              <a:rPr lang="en-GB" sz="1600"/>
              <a:t>lesson</a:t>
            </a:r>
            <a:r>
              <a:rPr lang="en-GB" sz="1600"/>
              <a:t>, you should be able to:</a:t>
            </a:r>
            <a:endParaRPr sz="1600"/>
          </a:p>
          <a:p>
            <a:pPr indent="-330200" lvl="0" marL="91440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SzPts val="1600"/>
              <a:buChar char="●"/>
            </a:pPr>
            <a:r>
              <a:rPr lang="en-GB" sz="1600"/>
              <a:t>Sign up to Anvil</a:t>
            </a:r>
            <a:endParaRPr sz="1600"/>
          </a:p>
          <a:p>
            <a:pPr indent="-330200" lvl="0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GB" sz="1600"/>
              <a:t>Explore the </a:t>
            </a:r>
            <a:r>
              <a:rPr lang="en-GB" sz="1600" u="sng">
                <a:solidFill>
                  <a:schemeClr val="hlink"/>
                </a:solidFill>
                <a:hlinkClick r:id="rId3"/>
              </a:rPr>
              <a:t>domain.com.au</a:t>
            </a:r>
            <a:r>
              <a:rPr lang="en-GB" sz="1600"/>
              <a:t> website</a:t>
            </a:r>
            <a:endParaRPr sz="1600"/>
          </a:p>
          <a:p>
            <a:pPr indent="-330200" lvl="0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GB" sz="1600"/>
              <a:t>Build your first web page</a:t>
            </a:r>
            <a:endParaRPr sz="1600"/>
          </a:p>
        </p:txBody>
      </p:sp>
      <p:sp>
        <p:nvSpPr>
          <p:cNvPr id="116" name="Google Shape;116;p26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pic>
        <p:nvPicPr>
          <p:cNvPr id="117" name="Google Shape;117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90875" y="1211325"/>
            <a:ext cx="988525" cy="988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63925" y="1939388"/>
            <a:ext cx="988525" cy="988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90875" y="2676187"/>
            <a:ext cx="988525" cy="9885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0" name="Google Shape;120;p26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121" name="Google Shape;121;p26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-GB" sz="1000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122" name="Google Shape;122;p26"/>
            <p:cNvPicPr preferRelativeResize="0"/>
            <p:nvPr/>
          </p:nvPicPr>
          <p:blipFill rotWithShape="1">
            <a:blip r:embed="rId7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Domain</a:t>
            </a:r>
            <a:r>
              <a:rPr lang="en-GB"/>
              <a:t>.com.au</a:t>
            </a:r>
            <a:endParaRPr/>
          </a:p>
        </p:txBody>
      </p:sp>
      <p:sp>
        <p:nvSpPr>
          <p:cNvPr id="128" name="Google Shape;128;p27"/>
          <p:cNvSpPr txBox="1"/>
          <p:nvPr>
            <p:ph idx="1" type="body"/>
          </p:nvPr>
        </p:nvSpPr>
        <p:spPr>
          <a:xfrm>
            <a:off x="311700" y="1152475"/>
            <a:ext cx="8520600" cy="377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Domain is Australia’s home of property and they need your help throughout this unit to help them develop </a:t>
            </a:r>
            <a:r>
              <a:rPr lang="en-GB"/>
              <a:t>some</a:t>
            </a:r>
            <a:r>
              <a:rPr lang="en-GB"/>
              <a:t> </a:t>
            </a:r>
            <a:r>
              <a:rPr lang="en-GB"/>
              <a:t>features</a:t>
            </a:r>
            <a:r>
              <a:rPr lang="en-GB"/>
              <a:t> for their website.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Before we can begin work, we will do some research to find out:</a:t>
            </a:r>
            <a:endParaRPr/>
          </a:p>
          <a:p>
            <a:pPr indent="-330200" lvl="0" marL="45720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SzPts val="1600"/>
              <a:buChar char="●"/>
            </a:pPr>
            <a:r>
              <a:rPr lang="en-GB" sz="1600"/>
              <a:t>How the website works</a:t>
            </a:r>
            <a:endParaRPr sz="1600"/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GB" sz="1600"/>
              <a:t>What you like about the website</a:t>
            </a:r>
            <a:endParaRPr sz="1600"/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GB" sz="1600"/>
              <a:t>What you don’t like </a:t>
            </a:r>
            <a:r>
              <a:rPr lang="en-GB" sz="1600"/>
              <a:t>about</a:t>
            </a:r>
            <a:r>
              <a:rPr lang="en-GB" sz="1600"/>
              <a:t> </a:t>
            </a:r>
            <a:r>
              <a:rPr lang="en-GB" sz="1600"/>
              <a:t>the</a:t>
            </a:r>
            <a:r>
              <a:rPr lang="en-GB" sz="1600"/>
              <a:t> website</a:t>
            </a:r>
            <a:endParaRPr sz="1600"/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GB" sz="1600"/>
              <a:t>What can be improved on the website</a:t>
            </a:r>
            <a:endParaRPr sz="1600"/>
          </a:p>
        </p:txBody>
      </p:sp>
      <p:pic>
        <p:nvPicPr>
          <p:cNvPr id="129" name="Google Shape;129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33825" y="2777500"/>
            <a:ext cx="1841426" cy="1660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Activity</a:t>
            </a:r>
            <a:r>
              <a:rPr lang="en-GB"/>
              <a:t> 01.01 - Finding Your Dream home</a:t>
            </a:r>
            <a:endParaRPr/>
          </a:p>
        </p:txBody>
      </p:sp>
      <p:grpSp>
        <p:nvGrpSpPr>
          <p:cNvPr id="135" name="Google Shape;135;p28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136" name="Google Shape;136;p28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-GB" sz="1000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137" name="Google Shape;137;p28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38" name="Google Shape;138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04251" y="2052086"/>
            <a:ext cx="5735501" cy="1912776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39" name="Google Shape;139;p28"/>
          <p:cNvSpPr txBox="1"/>
          <p:nvPr/>
        </p:nvSpPr>
        <p:spPr>
          <a:xfrm>
            <a:off x="380850" y="4162025"/>
            <a:ext cx="83823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-GB" sz="18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Complete this worksheet:</a:t>
            </a:r>
            <a:br>
              <a:rPr lang="en-GB" sz="1800">
                <a:latin typeface="Roboto"/>
                <a:ea typeface="Roboto"/>
                <a:cs typeface="Roboto"/>
                <a:sym typeface="Roboto"/>
              </a:rPr>
            </a:br>
            <a:r>
              <a:rPr lang="en-GB" sz="18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5"/>
              </a:rPr>
              <a:t>01.01 - Finding Your </a:t>
            </a:r>
            <a:r>
              <a:rPr lang="en-GB" sz="18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6"/>
              </a:rPr>
              <a:t>Dream Home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0" name="Google Shape;140;p28"/>
          <p:cNvSpPr txBox="1"/>
          <p:nvPr>
            <p:ph idx="1" type="body"/>
          </p:nvPr>
        </p:nvSpPr>
        <p:spPr>
          <a:xfrm>
            <a:off x="311700" y="1152475"/>
            <a:ext cx="8520600" cy="6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-GB"/>
              <a:t>Let’s spend some time searching for your dream home.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Sign</a:t>
            </a:r>
            <a:r>
              <a:rPr lang="en-GB"/>
              <a:t>ing</a:t>
            </a:r>
            <a:r>
              <a:rPr lang="en-GB"/>
              <a:t> Up to Anvil</a:t>
            </a:r>
            <a:endParaRPr/>
          </a:p>
        </p:txBody>
      </p:sp>
      <p:sp>
        <p:nvSpPr>
          <p:cNvPr id="146" name="Google Shape;146;p29"/>
          <p:cNvSpPr txBox="1"/>
          <p:nvPr>
            <p:ph idx="1" type="body"/>
          </p:nvPr>
        </p:nvSpPr>
        <p:spPr>
          <a:xfrm>
            <a:off x="311700" y="1152475"/>
            <a:ext cx="8520600" cy="377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GB"/>
              <a:t>Visit the URL </a:t>
            </a:r>
            <a:r>
              <a:rPr lang="en-GB" u="sng">
                <a:solidFill>
                  <a:schemeClr val="hlink"/>
                </a:solidFill>
                <a:hlinkClick r:id="rId3"/>
              </a:rPr>
              <a:t>https://anvil.works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GB"/>
              <a:t>Click the “Start Building” link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GB"/>
              <a:t>Click the “Sign up for free” button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GB"/>
              <a:t>Enter your school email address, a password, and agree to the </a:t>
            </a:r>
            <a:r>
              <a:rPr lang="en-GB"/>
              <a:t>T's &amp; C's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GB"/>
              <a:t>Click the “Sign up” button</a:t>
            </a:r>
            <a:br>
              <a:rPr lang="en-GB"/>
            </a:br>
            <a:endParaRPr b="1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n-GB"/>
              <a:t>Important</a:t>
            </a:r>
            <a:r>
              <a:rPr lang="en-GB"/>
              <a:t>: You must remember the email address and password you have used to sign up. Only you know the password so make sure you remember it!</a:t>
            </a:r>
            <a:br>
              <a:rPr lang="en-GB"/>
            </a:br>
            <a:br>
              <a:rPr lang="en-GB"/>
            </a:br>
            <a:r>
              <a:rPr lang="en-GB"/>
              <a:t>Having trouble? </a:t>
            </a:r>
            <a:r>
              <a:rPr lang="en-GB" u="sng">
                <a:solidFill>
                  <a:schemeClr val="hlink"/>
                </a:solidFill>
                <a:hlinkClick r:id="rId4"/>
              </a:rPr>
              <a:t>Watch this video guide</a:t>
            </a:r>
            <a:r>
              <a:rPr lang="en-GB"/>
              <a:t>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grpSp>
        <p:nvGrpSpPr>
          <p:cNvPr id="147" name="Google Shape;147;p29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148" name="Google Shape;148;p29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-GB" sz="1000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149" name="Google Shape;149;p29"/>
            <p:cNvPicPr preferRelativeResize="0"/>
            <p:nvPr/>
          </p:nvPicPr>
          <p:blipFill rotWithShape="1">
            <a:blip r:embed="rId5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50" name="Google Shape;150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92376" y="968775"/>
            <a:ext cx="2344428" cy="86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/>
              <a:t>Basic Anvil Components</a:t>
            </a:r>
            <a:endParaRPr/>
          </a:p>
        </p:txBody>
      </p:sp>
      <p:sp>
        <p:nvSpPr>
          <p:cNvPr id="156" name="Google Shape;156;p30"/>
          <p:cNvSpPr txBox="1"/>
          <p:nvPr>
            <p:ph idx="1" type="body"/>
          </p:nvPr>
        </p:nvSpPr>
        <p:spPr>
          <a:xfrm>
            <a:off x="311700" y="1152475"/>
            <a:ext cx="8520600" cy="50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/>
              <a:t>Before we show you how to use them, here are the components we will use.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grpSp>
        <p:nvGrpSpPr>
          <p:cNvPr id="157" name="Google Shape;157;p30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158" name="Google Shape;158;p30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-GB" sz="1000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159" name="Google Shape;159;p30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60" name="Google Shape;160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52725" y="1846075"/>
            <a:ext cx="1104875" cy="1104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63938" y="1865125"/>
            <a:ext cx="1104900" cy="1104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975163" y="1846075"/>
            <a:ext cx="1104900" cy="1104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3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886388" y="1865125"/>
            <a:ext cx="1104900" cy="1104900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30"/>
          <p:cNvSpPr txBox="1"/>
          <p:nvPr/>
        </p:nvSpPr>
        <p:spPr>
          <a:xfrm>
            <a:off x="1216025" y="2950975"/>
            <a:ext cx="97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8"/>
              </a:rPr>
              <a:t>Label</a:t>
            </a:r>
            <a:endParaRPr b="1" sz="1800"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5" name="Google Shape;165;p30"/>
          <p:cNvSpPr txBox="1"/>
          <p:nvPr/>
        </p:nvSpPr>
        <p:spPr>
          <a:xfrm>
            <a:off x="3127238" y="2950975"/>
            <a:ext cx="97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9"/>
              </a:rPr>
              <a:t>Image</a:t>
            </a:r>
            <a:endParaRPr b="1" sz="1800"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6" name="Google Shape;166;p30"/>
          <p:cNvSpPr txBox="1"/>
          <p:nvPr/>
        </p:nvSpPr>
        <p:spPr>
          <a:xfrm>
            <a:off x="5038450" y="2950975"/>
            <a:ext cx="97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10"/>
              </a:rPr>
              <a:t>Button</a:t>
            </a:r>
            <a:endParaRPr b="1" sz="1800"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7" name="Google Shape;167;p30"/>
          <p:cNvSpPr txBox="1"/>
          <p:nvPr/>
        </p:nvSpPr>
        <p:spPr>
          <a:xfrm>
            <a:off x="6949663" y="2950975"/>
            <a:ext cx="97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11"/>
              </a:rPr>
              <a:t>Link</a:t>
            </a:r>
            <a:endParaRPr b="1" sz="1800"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8" name="Google Shape;168;p30"/>
          <p:cNvSpPr txBox="1"/>
          <p:nvPr/>
        </p:nvSpPr>
        <p:spPr>
          <a:xfrm>
            <a:off x="1016663" y="3396550"/>
            <a:ext cx="1377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Roboto"/>
                <a:ea typeface="Roboto"/>
                <a:cs typeface="Roboto"/>
                <a:sym typeface="Roboto"/>
              </a:rPr>
              <a:t>Shows text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9" name="Google Shape;169;p30"/>
          <p:cNvSpPr txBox="1"/>
          <p:nvPr/>
        </p:nvSpPr>
        <p:spPr>
          <a:xfrm>
            <a:off x="2927875" y="3396550"/>
            <a:ext cx="1377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Roboto"/>
                <a:ea typeface="Roboto"/>
                <a:cs typeface="Roboto"/>
                <a:sym typeface="Roboto"/>
              </a:rPr>
              <a:t>Shows an image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0" name="Google Shape;170;p30"/>
          <p:cNvSpPr txBox="1"/>
          <p:nvPr/>
        </p:nvSpPr>
        <p:spPr>
          <a:xfrm>
            <a:off x="4839075" y="3396550"/>
            <a:ext cx="1377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Roboto"/>
                <a:ea typeface="Roboto"/>
                <a:cs typeface="Roboto"/>
                <a:sym typeface="Roboto"/>
              </a:rPr>
              <a:t>To include functionality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1" name="Google Shape;171;p30"/>
          <p:cNvSpPr txBox="1"/>
          <p:nvPr/>
        </p:nvSpPr>
        <p:spPr>
          <a:xfrm>
            <a:off x="6750275" y="3396550"/>
            <a:ext cx="1377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Roboto"/>
                <a:ea typeface="Roboto"/>
                <a:cs typeface="Roboto"/>
                <a:sym typeface="Roboto"/>
              </a:rPr>
              <a:t>To link to other pages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2" name="Google Shape;172;p30"/>
          <p:cNvSpPr txBox="1"/>
          <p:nvPr>
            <p:ph idx="1" type="body"/>
          </p:nvPr>
        </p:nvSpPr>
        <p:spPr>
          <a:xfrm>
            <a:off x="311700" y="4195475"/>
            <a:ext cx="6438600" cy="50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-GB"/>
              <a:t>Click the link for each component to watch a tutorial video!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/>
              <a:t>Snake Case</a:t>
            </a:r>
            <a:endParaRPr/>
          </a:p>
        </p:txBody>
      </p:sp>
      <p:sp>
        <p:nvSpPr>
          <p:cNvPr id="178" name="Google Shape;178;p31"/>
          <p:cNvSpPr txBox="1"/>
          <p:nvPr>
            <p:ph idx="1" type="body"/>
          </p:nvPr>
        </p:nvSpPr>
        <p:spPr>
          <a:xfrm>
            <a:off x="311700" y="1152475"/>
            <a:ext cx="8520600" cy="377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Snake </a:t>
            </a:r>
            <a:r>
              <a:rPr lang="en-GB"/>
              <a:t>case is a naming convention we can use to identify our components and variables 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Snake case specifies that each word should be in lowercase and an underscore ( </a:t>
            </a:r>
            <a:r>
              <a:rPr lang="en-GB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_</a:t>
            </a:r>
            <a:r>
              <a:rPr lang="en-GB"/>
              <a:t> ) should be used to </a:t>
            </a:r>
            <a:r>
              <a:rPr lang="en-GB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separate_multiple_words</a:t>
            </a:r>
            <a:r>
              <a:rPr lang="en-GB"/>
              <a:t>. 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In addition, if we are naming a component we will use the following prefixes:</a:t>
            </a:r>
            <a:endParaRPr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-GB" sz="1600"/>
              <a:t>Label: 	</a:t>
            </a:r>
            <a:r>
              <a:rPr lang="en-GB" sz="16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lbl</a:t>
            </a:r>
            <a:endParaRPr sz="1600">
              <a:solidFill>
                <a:srgbClr val="98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-GB" sz="1600"/>
              <a:t>Image: 	</a:t>
            </a:r>
            <a:r>
              <a:rPr lang="en-GB" sz="16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img</a:t>
            </a:r>
            <a:endParaRPr sz="1600">
              <a:solidFill>
                <a:srgbClr val="98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-GB" sz="1600"/>
              <a:t>Button: 	</a:t>
            </a:r>
            <a:r>
              <a:rPr lang="en-GB" sz="16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btn</a:t>
            </a:r>
            <a:endParaRPr sz="1600">
              <a:solidFill>
                <a:srgbClr val="98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grpSp>
        <p:nvGrpSpPr>
          <p:cNvPr id="179" name="Google Shape;179;p31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180" name="Google Shape;180;p31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-GB" sz="1000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181" name="Google Shape;181;p31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82" name="Google Shape;182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54125" y="3047025"/>
            <a:ext cx="1652225" cy="1652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/>
              <a:t>Snake Case - Examples</a:t>
            </a:r>
            <a:endParaRPr/>
          </a:p>
        </p:txBody>
      </p:sp>
      <p:sp>
        <p:nvSpPr>
          <p:cNvPr id="188" name="Google Shape;188;p32"/>
          <p:cNvSpPr txBox="1"/>
          <p:nvPr>
            <p:ph idx="1" type="body"/>
          </p:nvPr>
        </p:nvSpPr>
        <p:spPr>
          <a:xfrm>
            <a:off x="311700" y="1152475"/>
            <a:ext cx="8520600" cy="377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Here are some sample names you could use: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grpSp>
        <p:nvGrpSpPr>
          <p:cNvPr id="189" name="Google Shape;189;p32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190" name="Google Shape;190;p32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-GB" sz="1000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191" name="Google Shape;191;p32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graphicFrame>
        <p:nvGraphicFramePr>
          <p:cNvPr id="192" name="Google Shape;192;p32"/>
          <p:cNvGraphicFramePr/>
          <p:nvPr/>
        </p:nvGraphicFramePr>
        <p:xfrm>
          <a:off x="1268700" y="22056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{65D36C78-B1A5-4F66-A5DB-83C933C2674B}</a:tableStyleId>
              </a:tblPr>
              <a:tblGrid>
                <a:gridCol w="1435450"/>
                <a:gridCol w="3061525"/>
                <a:gridCol w="2109625"/>
              </a:tblGrid>
              <a:tr h="4179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latin typeface="Roboto"/>
                          <a:ea typeface="Roboto"/>
                          <a:cs typeface="Roboto"/>
                          <a:sym typeface="Roboto"/>
                        </a:rPr>
                        <a:t>Component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latin typeface="Roboto"/>
                          <a:ea typeface="Roboto"/>
                          <a:cs typeface="Roboto"/>
                          <a:sym typeface="Roboto"/>
                        </a:rPr>
                        <a:t>Purpose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latin typeface="Roboto"/>
                          <a:ea typeface="Roboto"/>
                          <a:cs typeface="Roboto"/>
                          <a:sym typeface="Roboto"/>
                        </a:rPr>
                        <a:t>Prefix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</a:tr>
              <a:tr h="4179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latin typeface="Roboto"/>
                          <a:ea typeface="Roboto"/>
                          <a:cs typeface="Roboto"/>
                          <a:sym typeface="Roboto"/>
                        </a:rPr>
                        <a:t>Label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latin typeface="Roboto"/>
                          <a:ea typeface="Roboto"/>
                          <a:cs typeface="Roboto"/>
                          <a:sym typeface="Roboto"/>
                        </a:rPr>
                        <a:t>To display house price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980000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lbl_price</a:t>
                      </a:r>
                      <a:endParaRPr>
                        <a:solidFill>
                          <a:srgbClr val="980000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/>
                </a:tc>
              </a:tr>
              <a:tr h="4179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latin typeface="Roboto"/>
                          <a:ea typeface="Roboto"/>
                          <a:cs typeface="Roboto"/>
                          <a:sym typeface="Roboto"/>
                        </a:rPr>
                        <a:t>Image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latin typeface="Roboto"/>
                          <a:ea typeface="Roboto"/>
                          <a:cs typeface="Roboto"/>
                          <a:sym typeface="Roboto"/>
                        </a:rPr>
                        <a:t>To showcase the house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980000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img_showcase_house</a:t>
                      </a:r>
                      <a:endParaRPr>
                        <a:solidFill>
                          <a:srgbClr val="980000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/>
                </a:tc>
              </a:tr>
              <a:tr h="4179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latin typeface="Roboto"/>
                          <a:ea typeface="Roboto"/>
                          <a:cs typeface="Roboto"/>
                          <a:sym typeface="Roboto"/>
                        </a:rPr>
                        <a:t>Button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latin typeface="Roboto"/>
                          <a:ea typeface="Roboto"/>
                          <a:cs typeface="Roboto"/>
                          <a:sym typeface="Roboto"/>
                        </a:rPr>
                        <a:t>To submit information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980000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btn_submit</a:t>
                      </a:r>
                      <a:endParaRPr>
                        <a:solidFill>
                          <a:srgbClr val="980000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193" name="Google Shape;193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95075" y="445025"/>
            <a:ext cx="1484800" cy="148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/>
              <a:t>Activity 01.02 - Showcasing a Home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33"/>
          <p:cNvSpPr txBox="1"/>
          <p:nvPr>
            <p:ph idx="1" type="body"/>
          </p:nvPr>
        </p:nvSpPr>
        <p:spPr>
          <a:xfrm>
            <a:off x="311700" y="1152475"/>
            <a:ext cx="8520600" cy="377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The first website you will build is one that showcases your dream home that you found on the Domain website. Here’s an </a:t>
            </a:r>
            <a:r>
              <a:rPr lang="en-GB" u="sng">
                <a:solidFill>
                  <a:schemeClr val="hlink"/>
                </a:solidFill>
                <a:hlinkClick r:id="rId3"/>
              </a:rPr>
              <a:t>example of a page you might build</a:t>
            </a:r>
            <a:r>
              <a:rPr lang="en-GB"/>
              <a:t>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grpSp>
        <p:nvGrpSpPr>
          <p:cNvPr id="200" name="Google Shape;200;p33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201" name="Google Shape;201;p33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-GB" sz="1000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202" name="Google Shape;202;p33"/>
            <p:cNvPicPr preferRelativeResize="0"/>
            <p:nvPr/>
          </p:nvPicPr>
          <p:blipFill rotWithShape="1">
            <a:blip r:embed="rId4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03" name="Google Shape;203;p33"/>
          <p:cNvSpPr txBox="1"/>
          <p:nvPr/>
        </p:nvSpPr>
        <p:spPr>
          <a:xfrm>
            <a:off x="380850" y="4162025"/>
            <a:ext cx="83823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-GB" sz="18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Complete </a:t>
            </a: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this worksheet</a:t>
            </a:r>
            <a:r>
              <a:rPr lang="en-GB" sz="18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:</a:t>
            </a:r>
            <a:br>
              <a:rPr lang="en-GB" sz="1800">
                <a:latin typeface="Roboto"/>
                <a:ea typeface="Roboto"/>
                <a:cs typeface="Roboto"/>
                <a:sym typeface="Roboto"/>
              </a:rPr>
            </a:br>
            <a:r>
              <a:rPr lang="en-GB" sz="18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5"/>
              </a:rPr>
              <a:t>01.02 - Showcasing a Home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04" name="Google Shape;204;p3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238801" y="2052075"/>
            <a:ext cx="2666400" cy="207427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Activity 01.02 - Snake Case Suggestions</a:t>
            </a:r>
            <a:endParaRPr/>
          </a:p>
        </p:txBody>
      </p:sp>
      <p:pic>
        <p:nvPicPr>
          <p:cNvPr id="210" name="Google Shape;210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13438" y="1110975"/>
            <a:ext cx="6917125" cy="292155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cxnSp>
        <p:nvCxnSpPr>
          <p:cNvPr id="211" name="Google Shape;211;p34"/>
          <p:cNvCxnSpPr>
            <a:stCxn id="212" idx="0"/>
          </p:cNvCxnSpPr>
          <p:nvPr/>
        </p:nvCxnSpPr>
        <p:spPr>
          <a:xfrm flipH="1" rot="10800000">
            <a:off x="604050" y="1332500"/>
            <a:ext cx="568500" cy="275400"/>
          </a:xfrm>
          <a:prstGeom prst="straightConnector1">
            <a:avLst/>
          </a:prstGeom>
          <a:noFill/>
          <a:ln cap="flat" cmpd="sng" w="28575">
            <a:solidFill>
              <a:srgbClr val="FF99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12" name="Google Shape;212;p34"/>
          <p:cNvSpPr txBox="1"/>
          <p:nvPr/>
        </p:nvSpPr>
        <p:spPr>
          <a:xfrm>
            <a:off x="35550" y="1607900"/>
            <a:ext cx="1137000" cy="338700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lbl_address</a:t>
            </a:r>
            <a:endParaRPr sz="1000">
              <a:solidFill>
                <a:srgbClr val="980000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cxnSp>
        <p:nvCxnSpPr>
          <p:cNvPr id="213" name="Google Shape;213;p34"/>
          <p:cNvCxnSpPr>
            <a:stCxn id="214" idx="0"/>
          </p:cNvCxnSpPr>
          <p:nvPr/>
        </p:nvCxnSpPr>
        <p:spPr>
          <a:xfrm flipH="1" rot="10800000">
            <a:off x="1866900" y="2417675"/>
            <a:ext cx="568500" cy="275400"/>
          </a:xfrm>
          <a:prstGeom prst="straightConnector1">
            <a:avLst/>
          </a:prstGeom>
          <a:noFill/>
          <a:ln cap="flat" cmpd="sng" w="28575">
            <a:solidFill>
              <a:srgbClr val="FF99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14" name="Google Shape;214;p34"/>
          <p:cNvSpPr txBox="1"/>
          <p:nvPr/>
        </p:nvSpPr>
        <p:spPr>
          <a:xfrm>
            <a:off x="1298400" y="2693075"/>
            <a:ext cx="1137000" cy="338700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img_home</a:t>
            </a:r>
            <a:endParaRPr sz="1000">
              <a:solidFill>
                <a:srgbClr val="980000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cxnSp>
        <p:nvCxnSpPr>
          <p:cNvPr id="215" name="Google Shape;215;p34"/>
          <p:cNvCxnSpPr>
            <a:stCxn id="216" idx="1"/>
          </p:cNvCxnSpPr>
          <p:nvPr/>
        </p:nvCxnSpPr>
        <p:spPr>
          <a:xfrm rot="10800000">
            <a:off x="5276775" y="2723150"/>
            <a:ext cx="740100" cy="131700"/>
          </a:xfrm>
          <a:prstGeom prst="straightConnector1">
            <a:avLst/>
          </a:prstGeom>
          <a:noFill/>
          <a:ln cap="flat" cmpd="sng" w="28575">
            <a:solidFill>
              <a:srgbClr val="FF99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16" name="Google Shape;216;p34"/>
          <p:cNvSpPr txBox="1"/>
          <p:nvPr/>
        </p:nvSpPr>
        <p:spPr>
          <a:xfrm>
            <a:off x="6016875" y="2685500"/>
            <a:ext cx="1137000" cy="338700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lbl_price</a:t>
            </a:r>
            <a:endParaRPr sz="1000">
              <a:solidFill>
                <a:srgbClr val="980000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217" name="Google Shape;217;p34"/>
          <p:cNvSpPr txBox="1"/>
          <p:nvPr/>
        </p:nvSpPr>
        <p:spPr>
          <a:xfrm>
            <a:off x="2518200" y="2693075"/>
            <a:ext cx="1137000" cy="338700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lbl_suburb</a:t>
            </a:r>
            <a:endParaRPr sz="1000">
              <a:solidFill>
                <a:srgbClr val="980000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cxnSp>
        <p:nvCxnSpPr>
          <p:cNvPr id="218" name="Google Shape;218;p34"/>
          <p:cNvCxnSpPr/>
          <p:nvPr/>
        </p:nvCxnSpPr>
        <p:spPr>
          <a:xfrm>
            <a:off x="3655200" y="2887325"/>
            <a:ext cx="715500" cy="115200"/>
          </a:xfrm>
          <a:prstGeom prst="straightConnector1">
            <a:avLst/>
          </a:prstGeom>
          <a:noFill/>
          <a:ln cap="flat" cmpd="sng" w="28575">
            <a:solidFill>
              <a:srgbClr val="FF99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19" name="Google Shape;219;p34"/>
          <p:cNvSpPr txBox="1"/>
          <p:nvPr/>
        </p:nvSpPr>
        <p:spPr>
          <a:xfrm>
            <a:off x="840625" y="4195750"/>
            <a:ext cx="1137000" cy="338700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lbl_why</a:t>
            </a:r>
            <a:endParaRPr sz="1000">
              <a:solidFill>
                <a:srgbClr val="980000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cxnSp>
        <p:nvCxnSpPr>
          <p:cNvPr id="220" name="Google Shape;220;p34"/>
          <p:cNvCxnSpPr>
            <a:stCxn id="219" idx="0"/>
          </p:cNvCxnSpPr>
          <p:nvPr/>
        </p:nvCxnSpPr>
        <p:spPr>
          <a:xfrm flipH="1" rot="10800000">
            <a:off x="1409125" y="3366850"/>
            <a:ext cx="580800" cy="828900"/>
          </a:xfrm>
          <a:prstGeom prst="straightConnector1">
            <a:avLst/>
          </a:prstGeom>
          <a:noFill/>
          <a:ln cap="flat" cmpd="sng" w="28575">
            <a:solidFill>
              <a:srgbClr val="FF99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21" name="Google Shape;221;p34"/>
          <p:cNvSpPr txBox="1"/>
          <p:nvPr/>
        </p:nvSpPr>
        <p:spPr>
          <a:xfrm>
            <a:off x="7153875" y="4195750"/>
            <a:ext cx="1137000" cy="338700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lbl_blurb</a:t>
            </a:r>
            <a:endParaRPr sz="1000">
              <a:solidFill>
                <a:srgbClr val="980000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cxnSp>
        <p:nvCxnSpPr>
          <p:cNvPr id="222" name="Google Shape;222;p34"/>
          <p:cNvCxnSpPr>
            <a:stCxn id="221" idx="0"/>
          </p:cNvCxnSpPr>
          <p:nvPr/>
        </p:nvCxnSpPr>
        <p:spPr>
          <a:xfrm rot="10800000">
            <a:off x="5409975" y="3491050"/>
            <a:ext cx="2312400" cy="704700"/>
          </a:xfrm>
          <a:prstGeom prst="straightConnector1">
            <a:avLst/>
          </a:prstGeom>
          <a:noFill/>
          <a:ln cap="flat" cmpd="sng" w="28575">
            <a:solidFill>
              <a:srgbClr val="FF99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23" name="Google Shape;223;p34"/>
          <p:cNvSpPr txBox="1"/>
          <p:nvPr/>
        </p:nvSpPr>
        <p:spPr>
          <a:xfrm>
            <a:off x="3438300" y="4499175"/>
            <a:ext cx="1207800" cy="338700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lbl_summary</a:t>
            </a:r>
            <a:endParaRPr sz="1000">
              <a:solidFill>
                <a:srgbClr val="980000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cxnSp>
        <p:nvCxnSpPr>
          <p:cNvPr id="224" name="Google Shape;224;p34"/>
          <p:cNvCxnSpPr>
            <a:stCxn id="223" idx="0"/>
          </p:cNvCxnSpPr>
          <p:nvPr/>
        </p:nvCxnSpPr>
        <p:spPr>
          <a:xfrm flipH="1" rot="10800000">
            <a:off x="4042200" y="4006575"/>
            <a:ext cx="88500" cy="492600"/>
          </a:xfrm>
          <a:prstGeom prst="straightConnector1">
            <a:avLst/>
          </a:prstGeom>
          <a:noFill/>
          <a:ln cap="flat" cmpd="sng" w="28575">
            <a:solidFill>
              <a:srgbClr val="FF990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Privacy</a:t>
            </a:r>
            <a:endParaRPr/>
          </a:p>
        </p:txBody>
      </p:sp>
      <p:grpSp>
        <p:nvGrpSpPr>
          <p:cNvPr id="230" name="Google Shape;230;p35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231" name="Google Shape;231;p35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-GB" sz="1000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232" name="Google Shape;232;p35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33" name="Google Shape;233;p35"/>
          <p:cNvSpPr txBox="1"/>
          <p:nvPr/>
        </p:nvSpPr>
        <p:spPr>
          <a:xfrm>
            <a:off x="311700" y="981950"/>
            <a:ext cx="6368400" cy="35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Roboto"/>
              <a:buChar char="●"/>
            </a:pPr>
            <a:r>
              <a:rPr lang="en-GB" sz="16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Who can access your website? Anyone one the internet!</a:t>
            </a:r>
            <a:endParaRPr sz="1600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Roboto"/>
              <a:buChar char="●"/>
            </a:pPr>
            <a:r>
              <a:rPr lang="en-GB" sz="16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Ensure anything you publish on the internet passes the Grandma test</a:t>
            </a:r>
            <a:endParaRPr sz="1600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Roboto"/>
              <a:buChar char="○"/>
            </a:pPr>
            <a:r>
              <a:rPr lang="en-GB" sz="16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Don't publish any material you would not be proud to show your Grandmother!</a:t>
            </a:r>
            <a:endParaRPr sz="1600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"/>
              <a:buChar char="●"/>
            </a:pPr>
            <a:r>
              <a:rPr lang="en-GB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Make sure to never post anything that identifies you personally</a:t>
            </a:r>
            <a:endParaRPr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"/>
              <a:buChar char="○"/>
            </a:pPr>
            <a:r>
              <a:rPr lang="en-GB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Home address</a:t>
            </a:r>
            <a:endParaRPr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"/>
              <a:buChar char="○"/>
            </a:pPr>
            <a:r>
              <a:rPr lang="en-GB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Full name</a:t>
            </a:r>
            <a:endParaRPr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"/>
              <a:buChar char="○"/>
            </a:pPr>
            <a:r>
              <a:rPr lang="en-GB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Gamertag</a:t>
            </a:r>
            <a:endParaRPr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"/>
              <a:buChar char="○"/>
            </a:pPr>
            <a:r>
              <a:rPr lang="en-GB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Phone number</a:t>
            </a:r>
            <a:endParaRPr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"/>
              <a:buChar char="●"/>
            </a:pPr>
            <a:r>
              <a:rPr lang="en-GB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Always make sure to get permission from anyone before posting their image online</a:t>
            </a:r>
            <a:endParaRPr sz="1600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34" name="Google Shape;234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19975" y="972000"/>
            <a:ext cx="1603601" cy="1603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/>
              <a:t>Activity 1.03 - Share Your Website</a:t>
            </a:r>
            <a:endParaRPr/>
          </a:p>
        </p:txBody>
      </p:sp>
      <p:sp>
        <p:nvSpPr>
          <p:cNvPr id="240" name="Google Shape;240;p36"/>
          <p:cNvSpPr txBox="1"/>
          <p:nvPr>
            <p:ph idx="1" type="body"/>
          </p:nvPr>
        </p:nvSpPr>
        <p:spPr>
          <a:xfrm>
            <a:off x="311700" y="1417050"/>
            <a:ext cx="5210100" cy="252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Anvil provides you with a private URL to enable you to share your web pages. Click on the settings icon, and then select “Publish app...”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-GB"/>
              <a:t>Then click the “copy” button under the heading “Share via private link”.</a:t>
            </a:r>
            <a:endParaRPr/>
          </a:p>
        </p:txBody>
      </p:sp>
      <p:grpSp>
        <p:nvGrpSpPr>
          <p:cNvPr id="241" name="Google Shape;241;p36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242" name="Google Shape;242;p36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-GB" sz="1000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243" name="Google Shape;243;p36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44" name="Google Shape;244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30450" y="445025"/>
            <a:ext cx="2720551" cy="3700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Summary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250" name="Google Shape;250;p3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GB" sz="1600"/>
              <a:t>Anvil is a platform that lets us build web apps with Python</a:t>
            </a:r>
            <a:endParaRPr sz="1600"/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GB" sz="1600"/>
              <a:t>You can add components to your web page via the toolbox</a:t>
            </a:r>
            <a:endParaRPr sz="1600"/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GB" sz="1600"/>
              <a:t>The label component allows you to display text</a:t>
            </a:r>
            <a:endParaRPr sz="1600"/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GB" sz="1600"/>
              <a:t>The image component allows you to display an image</a:t>
            </a:r>
            <a:endParaRPr sz="1600"/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GB" sz="1600"/>
              <a:t>The button component gives the user an interactive element to use</a:t>
            </a:r>
            <a:endParaRPr sz="1600"/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GB" sz="1600"/>
              <a:t>The link component allows you to link to any other page on the Internet</a:t>
            </a:r>
            <a:endParaRPr sz="1600"/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GB" sz="1600"/>
              <a:t>The properties box lets you set many properties of a component</a:t>
            </a:r>
            <a:endParaRPr sz="1600"/>
          </a:p>
        </p:txBody>
      </p:sp>
      <p:sp>
        <p:nvSpPr>
          <p:cNvPr id="251" name="Google Shape;251;p37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grpSp>
        <p:nvGrpSpPr>
          <p:cNvPr id="252" name="Google Shape;252;p37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253" name="Google Shape;253;p37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-GB" sz="1000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254" name="Google Shape;254;p37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9" name="Google Shape;259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18530" y="1814251"/>
            <a:ext cx="6354171" cy="7575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60" name="Google Shape;260;p3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Extension</a:t>
            </a:r>
            <a:r>
              <a:rPr lang="en-GB"/>
              <a:t>:</a:t>
            </a:r>
            <a:r>
              <a:rPr lang="en-GB"/>
              <a:t> Modify the CSS directly</a:t>
            </a:r>
            <a:endParaRPr/>
          </a:p>
        </p:txBody>
      </p:sp>
      <p:sp>
        <p:nvSpPr>
          <p:cNvPr id="261" name="Google Shape;261;p38"/>
          <p:cNvSpPr txBox="1"/>
          <p:nvPr>
            <p:ph idx="1" type="body"/>
          </p:nvPr>
        </p:nvSpPr>
        <p:spPr>
          <a:xfrm>
            <a:off x="311700" y="1152475"/>
            <a:ext cx="8661000" cy="75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Anvil lets you modify the HTML and CSS of your web page through the assets menu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grpSp>
        <p:nvGrpSpPr>
          <p:cNvPr id="262" name="Google Shape;262;p38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263" name="Google Shape;263;p38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-GB" sz="1000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264" name="Google Shape;264;p38"/>
            <p:cNvPicPr preferRelativeResize="0"/>
            <p:nvPr/>
          </p:nvPicPr>
          <p:blipFill rotWithShape="1">
            <a:blip r:embed="rId4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65" name="Google Shape;265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1704" y="1909975"/>
            <a:ext cx="2009401" cy="31411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cxnSp>
        <p:nvCxnSpPr>
          <p:cNvPr id="266" name="Google Shape;266;p38"/>
          <p:cNvCxnSpPr/>
          <p:nvPr/>
        </p:nvCxnSpPr>
        <p:spPr>
          <a:xfrm flipH="1" rot="10800000">
            <a:off x="2069825" y="2505125"/>
            <a:ext cx="1865400" cy="203430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67" name="Google Shape;267;p38"/>
          <p:cNvSpPr txBox="1"/>
          <p:nvPr/>
        </p:nvSpPr>
        <p:spPr>
          <a:xfrm>
            <a:off x="3846500" y="2887100"/>
            <a:ext cx="3375600" cy="18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Make sure you change the asset to </a:t>
            </a:r>
            <a:r>
              <a:rPr lang="en-GB" sz="18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theme.css</a:t>
            </a:r>
            <a:endParaRPr sz="1800">
              <a:solidFill>
                <a:srgbClr val="98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Have a read through and see what changes when you make adjustments!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