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Francois One"/>
      <p:regular r:id="rId26"/>
    </p:embeddedFont>
    <p:embeddedFont>
      <p:font typeface="Roboto Mon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D36C78-B1A5-4F66-A5DB-83C933C2674B}">
  <a:tblStyle styleId="{65D36C78-B1A5-4F66-A5DB-83C933C267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-regular.fntdata"/><Relationship Id="rId21" Type="http://schemas.openxmlformats.org/officeDocument/2006/relationships/slide" Target="slides/slide14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FrancoisOne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Mono-bold.fntdata"/><Relationship Id="rId27" Type="http://schemas.openxmlformats.org/officeDocument/2006/relationships/font" Target="fonts/RobotoMon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Mon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RobotoMono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87c4045d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87c4045d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b4c5c165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b4c5c165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8db4aed0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8db4aed0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Anyone with the URL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9ea1dd32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9ea1dd32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87c4045d0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87c4045d0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87c4045d0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87c4045d0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87c4045d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87c4045d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9ab8df1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9ab8df1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86ba8ff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86ba8ff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87c40477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87c40477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9ea1dd3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9ea1dd3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9ea1dd32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9ea1dd32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9bcfe32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9bcfe32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87c4045d0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87c4045d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main.com.au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hyperlink" Target="https://year9.io/apps/1w" TargetMode="External"/><Relationship Id="rId6" Type="http://schemas.openxmlformats.org/officeDocument/2006/relationships/hyperlink" Target="https://year9.io/apps/1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nvil.works" TargetMode="External"/><Relationship Id="rId4" Type="http://schemas.openxmlformats.org/officeDocument/2006/relationships/hyperlink" Target="https://year9.io/apps/anvil-signup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11" Type="http://schemas.openxmlformats.org/officeDocument/2006/relationships/hyperlink" Target="https://year9.io/apps/linkv" TargetMode="External"/><Relationship Id="rId10" Type="http://schemas.openxmlformats.org/officeDocument/2006/relationships/hyperlink" Target="https://year9.io/apps/buttonv" TargetMode="External"/><Relationship Id="rId9" Type="http://schemas.openxmlformats.org/officeDocument/2006/relationships/hyperlink" Target="https://year9.io/apps/imagev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hyperlink" Target="https://year9.io/apps/labelv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zhkwewkssyeqc443.anvil.app/3GD3MGHZPI7FZ5LIH32CU4DA" TargetMode="External"/><Relationship Id="rId4" Type="http://schemas.openxmlformats.org/officeDocument/2006/relationships/image" Target="../media/image22.png"/><Relationship Id="rId5" Type="http://schemas.openxmlformats.org/officeDocument/2006/relationships/hyperlink" Target="https://year9.io/apps/1w2" TargetMode="External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</a:t>
            </a:r>
            <a:r>
              <a:rPr lang="en-GB"/>
              <a:t> 1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Anvil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48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01.02 - Snake Case Suggestions</a:t>
            </a:r>
            <a:endParaRPr/>
          </a:p>
        </p:txBody>
      </p:sp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438" y="1110975"/>
            <a:ext cx="6917125" cy="2921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11" name="Google Shape;211;p34"/>
          <p:cNvCxnSpPr>
            <a:stCxn id="212" idx="0"/>
          </p:cNvCxnSpPr>
          <p:nvPr/>
        </p:nvCxnSpPr>
        <p:spPr>
          <a:xfrm flipH="1" rot="10800000">
            <a:off x="604050" y="1332500"/>
            <a:ext cx="568500" cy="275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34"/>
          <p:cNvSpPr txBox="1"/>
          <p:nvPr/>
        </p:nvSpPr>
        <p:spPr>
          <a:xfrm>
            <a:off x="35550" y="1607900"/>
            <a:ext cx="1137000" cy="338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lbl_address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13" name="Google Shape;213;p34"/>
          <p:cNvCxnSpPr>
            <a:stCxn id="214" idx="0"/>
          </p:cNvCxnSpPr>
          <p:nvPr/>
        </p:nvCxnSpPr>
        <p:spPr>
          <a:xfrm flipH="1" rot="10800000">
            <a:off x="1866900" y="2417675"/>
            <a:ext cx="568500" cy="275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34"/>
          <p:cNvSpPr txBox="1"/>
          <p:nvPr/>
        </p:nvSpPr>
        <p:spPr>
          <a:xfrm>
            <a:off x="1298400" y="2693075"/>
            <a:ext cx="1137000" cy="338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img_home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15" name="Google Shape;215;p34"/>
          <p:cNvCxnSpPr>
            <a:stCxn id="216" idx="1"/>
          </p:cNvCxnSpPr>
          <p:nvPr/>
        </p:nvCxnSpPr>
        <p:spPr>
          <a:xfrm rot="10800000">
            <a:off x="5276775" y="2723150"/>
            <a:ext cx="740100" cy="1317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34"/>
          <p:cNvSpPr txBox="1"/>
          <p:nvPr/>
        </p:nvSpPr>
        <p:spPr>
          <a:xfrm>
            <a:off x="6016875" y="2685500"/>
            <a:ext cx="1137000" cy="338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lbl_price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2518200" y="2693075"/>
            <a:ext cx="1137000" cy="338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lbl_suburb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18" name="Google Shape;218;p34"/>
          <p:cNvCxnSpPr/>
          <p:nvPr/>
        </p:nvCxnSpPr>
        <p:spPr>
          <a:xfrm>
            <a:off x="3655200" y="2887325"/>
            <a:ext cx="715500" cy="115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34"/>
          <p:cNvSpPr txBox="1"/>
          <p:nvPr/>
        </p:nvSpPr>
        <p:spPr>
          <a:xfrm>
            <a:off x="840625" y="4195750"/>
            <a:ext cx="1137000" cy="338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lbl_why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20" name="Google Shape;220;p34"/>
          <p:cNvCxnSpPr>
            <a:stCxn id="219" idx="0"/>
          </p:cNvCxnSpPr>
          <p:nvPr/>
        </p:nvCxnSpPr>
        <p:spPr>
          <a:xfrm flipH="1" rot="10800000">
            <a:off x="1409125" y="3366850"/>
            <a:ext cx="580800" cy="828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34"/>
          <p:cNvSpPr txBox="1"/>
          <p:nvPr/>
        </p:nvSpPr>
        <p:spPr>
          <a:xfrm>
            <a:off x="7153875" y="4195750"/>
            <a:ext cx="1137000" cy="338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lbl_blurb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22" name="Google Shape;222;p34"/>
          <p:cNvCxnSpPr>
            <a:stCxn id="221" idx="0"/>
          </p:cNvCxnSpPr>
          <p:nvPr/>
        </p:nvCxnSpPr>
        <p:spPr>
          <a:xfrm rot="10800000">
            <a:off x="5409975" y="3491050"/>
            <a:ext cx="2312400" cy="7047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34"/>
          <p:cNvSpPr txBox="1"/>
          <p:nvPr/>
        </p:nvSpPr>
        <p:spPr>
          <a:xfrm>
            <a:off x="3438300" y="4499175"/>
            <a:ext cx="1207800" cy="338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lbl_summary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24" name="Google Shape;224;p34"/>
          <p:cNvCxnSpPr>
            <a:stCxn id="223" idx="0"/>
          </p:cNvCxnSpPr>
          <p:nvPr/>
        </p:nvCxnSpPr>
        <p:spPr>
          <a:xfrm flipH="1" rot="10800000">
            <a:off x="4042200" y="4006575"/>
            <a:ext cx="88500" cy="4926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Privacy</a:t>
            </a:r>
            <a:endParaRPr/>
          </a:p>
        </p:txBody>
      </p:sp>
      <p:grpSp>
        <p:nvGrpSpPr>
          <p:cNvPr id="230" name="Google Shape;230;p3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1" name="Google Shape;231;p3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2" name="Google Shape;232;p3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35"/>
          <p:cNvSpPr txBox="1"/>
          <p:nvPr/>
        </p:nvSpPr>
        <p:spPr>
          <a:xfrm>
            <a:off x="311700" y="981950"/>
            <a:ext cx="63684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Who can access your website? Anyone one the internet!</a:t>
            </a:r>
            <a:endParaRPr sz="1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Ensure anything you publish on the internet passes the Grandma test</a:t>
            </a:r>
            <a:endParaRPr sz="1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Don't publish any material you would not be proud to show your Grandmother!</a:t>
            </a:r>
            <a:endParaRPr sz="1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Make sure to never post anything that identifies you personally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Home address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Full name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Gamertag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Phone number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Always make sure to get permission from anyone before posting their image online</a:t>
            </a:r>
            <a:endParaRPr sz="1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9975" y="972000"/>
            <a:ext cx="1603601" cy="160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Activity 1.03 - Share Your Website</a:t>
            </a:r>
            <a:endParaRPr/>
          </a:p>
        </p:txBody>
      </p:sp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311700" y="1417050"/>
            <a:ext cx="5210100" cy="25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provides you with a private URL to enable you to share your web pages. Click on the settings icon, and then select “Publish app...”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Then click the “copy” button under the heading “Share via private link”.</a:t>
            </a:r>
            <a:endParaRPr/>
          </a:p>
        </p:txBody>
      </p:sp>
      <p:grpSp>
        <p:nvGrpSpPr>
          <p:cNvPr id="241" name="Google Shape;241;p3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2" name="Google Shape;242;p3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3" name="Google Shape;243;p3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4" name="Google Shape;24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450" y="445025"/>
            <a:ext cx="2720551" cy="37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Anvil is a platform that lets us build web apps with Python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You can add components to your web page via the toolbox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label component allows you to display text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image component allows you to display an image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button component gives the user an interactive element to use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link component allows you to link to any other page on the Internet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properties box lets you set many properties of a component</a:t>
            </a:r>
            <a:endParaRPr sz="1600"/>
          </a:p>
        </p:txBody>
      </p:sp>
      <p:sp>
        <p:nvSpPr>
          <p:cNvPr id="251" name="Google Shape;251;p3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52" name="Google Shape;252;p3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53" name="Google Shape;253;p3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54" name="Google Shape;254;p3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530" y="1814251"/>
            <a:ext cx="6354171" cy="757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0" name="Google Shape;26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</a:t>
            </a:r>
            <a:r>
              <a:rPr lang="en-GB"/>
              <a:t>:</a:t>
            </a:r>
            <a:r>
              <a:rPr lang="en-GB"/>
              <a:t> Modify the CSS directly</a:t>
            </a:r>
            <a:endParaRPr/>
          </a:p>
        </p:txBody>
      </p:sp>
      <p:sp>
        <p:nvSpPr>
          <p:cNvPr id="261" name="Google Shape;261;p38"/>
          <p:cNvSpPr txBox="1"/>
          <p:nvPr>
            <p:ph idx="1" type="body"/>
          </p:nvPr>
        </p:nvSpPr>
        <p:spPr>
          <a:xfrm>
            <a:off x="311700" y="1152475"/>
            <a:ext cx="86610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Anvil lets you modify the HTML and CSS of your web page through the assets menu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3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63" name="Google Shape;263;p3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64" name="Google Shape;264;p38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4" y="1909975"/>
            <a:ext cx="2009401" cy="314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66" name="Google Shape;266;p38"/>
          <p:cNvCxnSpPr/>
          <p:nvPr/>
        </p:nvCxnSpPr>
        <p:spPr>
          <a:xfrm flipH="1" rot="10800000">
            <a:off x="2069825" y="2505125"/>
            <a:ext cx="1865400" cy="2034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7" name="Google Shape;267;p38"/>
          <p:cNvSpPr txBox="1"/>
          <p:nvPr/>
        </p:nvSpPr>
        <p:spPr>
          <a:xfrm>
            <a:off x="3846500" y="2887100"/>
            <a:ext cx="3375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Make sure you change the asset to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theme.css</a:t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Have a read through and see what changes when you make adjustments!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By the end of this </a:t>
            </a:r>
            <a:r>
              <a:rPr lang="en-GB" sz="1600"/>
              <a:t>lesson</a:t>
            </a:r>
            <a:r>
              <a:rPr lang="en-GB" sz="1600"/>
              <a:t>, you should be able to: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Sign up to Anvil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Explore the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domain.com.au</a:t>
            </a:r>
            <a:r>
              <a:rPr lang="en-GB" sz="1600"/>
              <a:t> website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Build your first web page</a:t>
            </a:r>
            <a:endParaRPr sz="1600"/>
          </a:p>
        </p:txBody>
      </p:sp>
      <p:sp>
        <p:nvSpPr>
          <p:cNvPr id="116" name="Google Shape;116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1" name="Google Shape;121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2" name="Google Shape;122;p26"/>
            <p:cNvPicPr preferRelativeResize="0"/>
            <p:nvPr/>
          </p:nvPicPr>
          <p:blipFill rotWithShape="1">
            <a:blip r:embed="rId7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Domain</a:t>
            </a:r>
            <a:r>
              <a:rPr lang="en-GB"/>
              <a:t>.com.au</a:t>
            </a:r>
            <a:endParaRPr/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311700" y="1152475"/>
            <a:ext cx="8520600" cy="3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Domain is Australia’s home of property and they need your help throughout this unit to help them develop </a:t>
            </a:r>
            <a:r>
              <a:rPr lang="en-GB"/>
              <a:t>some</a:t>
            </a:r>
            <a:r>
              <a:rPr lang="en-GB"/>
              <a:t> </a:t>
            </a:r>
            <a:r>
              <a:rPr lang="en-GB"/>
              <a:t>features</a:t>
            </a:r>
            <a:r>
              <a:rPr lang="en-GB"/>
              <a:t> for their website.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Before we can begin work, we will do some research to find out: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the website works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What you like about the website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What you don’t like </a:t>
            </a:r>
            <a:r>
              <a:rPr lang="en-GB" sz="1600"/>
              <a:t>about</a:t>
            </a:r>
            <a:r>
              <a:rPr lang="en-GB" sz="1600"/>
              <a:t> </a:t>
            </a:r>
            <a:r>
              <a:rPr lang="en-GB" sz="1600"/>
              <a:t>the</a:t>
            </a:r>
            <a:r>
              <a:rPr lang="en-GB" sz="1600"/>
              <a:t> website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What can be improved on the website</a:t>
            </a:r>
            <a:endParaRPr sz="1600"/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825" y="2777500"/>
            <a:ext cx="1841426" cy="1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01.01 - Finding Your Dream home</a:t>
            </a:r>
            <a:endParaRPr/>
          </a:p>
        </p:txBody>
      </p:sp>
      <p:grpSp>
        <p:nvGrpSpPr>
          <p:cNvPr id="135" name="Google Shape;135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6" name="Google Shape;136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7" name="Google Shape;137;p2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4251" y="2052086"/>
            <a:ext cx="5735501" cy="19127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8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01.01 - Finding Your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Dream Home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Let’s spend some time searching for your dream home.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Sign</a:t>
            </a:r>
            <a:r>
              <a:rPr lang="en-GB"/>
              <a:t>ing</a:t>
            </a:r>
            <a:r>
              <a:rPr lang="en-GB"/>
              <a:t> Up to Anvil</a:t>
            </a:r>
            <a:endParaRPr/>
          </a:p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311700" y="1152475"/>
            <a:ext cx="8520600" cy="3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Visit the URL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https://anvil.works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Click the “Start Building” link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Click the “Sign up for free” button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Enter your school email address, a password, and agree to the </a:t>
            </a:r>
            <a:r>
              <a:rPr lang="en-GB"/>
              <a:t>T's &amp; C's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Click the “Sign up” button</a:t>
            </a:r>
            <a:br>
              <a:rPr lang="en-GB"/>
            </a:b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Important</a:t>
            </a:r>
            <a:r>
              <a:rPr lang="en-GB"/>
              <a:t>: You must remember the email address and password you have used to sign up. Only you know the password so make sure you remember it!</a:t>
            </a:r>
            <a:br>
              <a:rPr lang="en-GB"/>
            </a:br>
            <a:br>
              <a:rPr lang="en-GB"/>
            </a:br>
            <a:r>
              <a:rPr lang="en-GB"/>
              <a:t>Having trouble?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Watch this video guide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8" name="Google Shape;148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9" name="Google Shape;149;p29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2376" y="968775"/>
            <a:ext cx="2344428" cy="8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Basic Anvil Components</a:t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52475"/>
            <a:ext cx="85206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Before we show you how to use them, here are the components we will use.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57" name="Google Shape;157;p3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8" name="Google Shape;158;p3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9" name="Google Shape;159;p3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725" y="1846075"/>
            <a:ext cx="1104875" cy="11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3938" y="1865125"/>
            <a:ext cx="11049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5163" y="1846075"/>
            <a:ext cx="11049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6388" y="1865125"/>
            <a:ext cx="11049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/>
          <p:nvPr/>
        </p:nvSpPr>
        <p:spPr>
          <a:xfrm>
            <a:off x="1216025" y="2950975"/>
            <a:ext cx="97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Label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3127238" y="2950975"/>
            <a:ext cx="97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Image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5038450" y="2950975"/>
            <a:ext cx="97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Button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6949663" y="2950975"/>
            <a:ext cx="97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Link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1016663" y="3396550"/>
            <a:ext cx="13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Shows text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2927875" y="3396550"/>
            <a:ext cx="13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Shows an image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4839075" y="3396550"/>
            <a:ext cx="13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To include functionality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6750275" y="3396550"/>
            <a:ext cx="13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To link to other pages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4195475"/>
            <a:ext cx="64386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Click the link for each component to watch a tutorial video!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Snake Case</a:t>
            </a:r>
            <a:endParaRPr/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311700" y="1152475"/>
            <a:ext cx="8520600" cy="3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Snake </a:t>
            </a:r>
            <a:r>
              <a:rPr lang="en-GB"/>
              <a:t>case is a naming convention we can use to identify our components and variables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Snake case specifies that each word should be in lowercase and an underscore (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_</a:t>
            </a:r>
            <a:r>
              <a:rPr lang="en-GB"/>
              <a:t> ) should be used to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separate_multiple_words</a:t>
            </a:r>
            <a:r>
              <a:rPr lang="en-GB"/>
              <a:t>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addition, if we are naming a component we will use the following prefixes: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Label: 	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</a:t>
            </a:r>
            <a:endParaRPr sz="16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Image: 	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img</a:t>
            </a:r>
            <a:endParaRPr sz="16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Button: 	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btn</a:t>
            </a:r>
            <a:endParaRPr sz="16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3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0" name="Google Shape;180;p3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1" name="Google Shape;181;p3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2" name="Google Shape;1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125" y="3047025"/>
            <a:ext cx="1652225" cy="16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Snake Case - Examples</a:t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some sample names you could use: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89" name="Google Shape;189;p3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0" name="Google Shape;190;p3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1" name="Google Shape;191;p3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92" name="Google Shape;192;p32"/>
          <p:cNvGraphicFramePr/>
          <p:nvPr/>
        </p:nvGraphicFramePr>
        <p:xfrm>
          <a:off x="1268700" y="220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{65D36C78-B1A5-4F66-A5DB-83C933C2674B}</a:tableStyleId>
              </a:tblPr>
              <a:tblGrid>
                <a:gridCol w="1435450"/>
                <a:gridCol w="3061525"/>
                <a:gridCol w="2109625"/>
              </a:tblGrid>
              <a:tr h="41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Component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Purpose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Prefix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1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Label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To display house price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lbl_price</a:t>
                      </a:r>
                      <a:endParaRPr>
                        <a:solidFill>
                          <a:srgbClr val="980000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41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Image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To showcase the house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img_showcase_house</a:t>
                      </a:r>
                      <a:endParaRPr>
                        <a:solidFill>
                          <a:srgbClr val="980000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41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Button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To submit information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btn_submit</a:t>
                      </a:r>
                      <a:endParaRPr>
                        <a:solidFill>
                          <a:srgbClr val="980000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93" name="Google Shape;1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5075" y="445025"/>
            <a:ext cx="1484800" cy="14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Activity 01.02 - Showcasing a Home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311700" y="1152475"/>
            <a:ext cx="8520600" cy="3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first website you will build is one that showcases your dream home that you found on the Domain website. Here’s an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example of a page you might build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3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1" name="Google Shape;201;p3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2" name="Google Shape;202;p33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33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Complete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worksheet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br>
              <a:rPr lang="en-GB" sz="1800"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01.02 - Showcasing a Home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8801" y="2052075"/>
            <a:ext cx="2666400" cy="2074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